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1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05A1"/>
    <a:srgbClr val="FC7C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</a:t>
          </a:r>
          <a:r>
            <a:rPr lang="cs-CZ" sz="2000" smtClean="0"/>
            <a:t>V</a:t>
          </a:r>
          <a:r>
            <a:rPr lang="cs-CZ" sz="2000" smtClean="0"/>
            <a:t>., MNICHOVICKÁ 62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VY_32_INOVACE_06_AJ4_slovní zásoba – FURNITURE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F40C6C-98F4-4367-AB07-4B4DB4D4A597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D8F85E-615F-4941-B135-05AF52397CA0}" type="presOf" srcId="{4E88AA4B-99E2-4F72-AB6C-6C19D79982AB}" destId="{7B828645-70C1-4D23-9096-85017B3815D3}" srcOrd="0" destOrd="0" presId="urn:microsoft.com/office/officeart/2005/8/layout/target3"/>
    <dgm:cxn modelId="{1787636B-B771-42A2-BDE3-4B67EC0BBB9B}" type="presOf" srcId="{D1B46980-6531-4606-95E6-44980827E919}" destId="{EDA7BD5C-7C80-4146-A761-C21E357D1ED8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577498E8-4903-4281-A024-140364D22350}" type="presOf" srcId="{D1D4F407-5343-4D3F-B5B9-D407B03CAEB4}" destId="{AED2198E-93D5-4001-81B4-73124B309672}" srcOrd="1" destOrd="0" presId="urn:microsoft.com/office/officeart/2005/8/layout/target3"/>
    <dgm:cxn modelId="{EF3FAFD8-1C91-428D-A4EA-4ACC77C860F6}" type="presOf" srcId="{D1D4F407-5343-4D3F-B5B9-D407B03CAEB4}" destId="{D005CE8C-CC26-4C3E-AC11-E15060ECD759}" srcOrd="0" destOrd="0" presId="urn:microsoft.com/office/officeart/2005/8/layout/target3"/>
    <dgm:cxn modelId="{249D9B60-FF6C-4291-9DAE-49088B63262A}" type="presOf" srcId="{D8197B8C-B260-4A16-BDF4-0947B075E274}" destId="{27935CD7-A716-4E81-86AA-EB790E5F1F76}" srcOrd="1" destOrd="0" presId="urn:microsoft.com/office/officeart/2005/8/layout/target3"/>
    <dgm:cxn modelId="{BFED1EE4-4700-4B92-94EC-0832A6409DEE}" type="presOf" srcId="{D1B46980-6531-4606-95E6-44980827E919}" destId="{EA045D43-8088-4E18-87BE-1789E3426A92}" srcOrd="0" destOrd="0" presId="urn:microsoft.com/office/officeart/2005/8/layout/target3"/>
    <dgm:cxn modelId="{D45BAFA5-2954-43FF-82B3-84A56FE992DF}" type="presOf" srcId="{B651F6E3-6281-48DB-9319-2AEAFDAE7572}" destId="{F015BE57-5137-40D2-A44D-1B563514FC7F}" srcOrd="0" destOrd="0" presId="urn:microsoft.com/office/officeart/2005/8/layout/target3"/>
    <dgm:cxn modelId="{0B6813DD-7F76-44EC-86F3-DD9AED43C974}" type="presOf" srcId="{757F3AB3-0718-4624-B441-E567A8F0AB56}" destId="{333A1088-737F-45CB-B68E-254E46348037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F694A7BA-4216-473A-974E-82FF2949E739}" type="presOf" srcId="{B651F6E3-6281-48DB-9319-2AEAFDAE7572}" destId="{974EAA48-1495-4C86-AC73-0E9F1747E3C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168C5DD-32CB-4928-8B2E-F6361E65F5C4}" type="presOf" srcId="{D8197B8C-B260-4A16-BDF4-0947B075E274}" destId="{A0E60D87-231D-4C1B-925D-B828E83A1A2D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0808448F-2B65-4D61-B2AA-87B07B35DBFB}" type="presParOf" srcId="{333A1088-737F-45CB-B68E-254E46348037}" destId="{F5ABB229-8D3B-4694-996A-96F23CF14429}" srcOrd="0" destOrd="0" presId="urn:microsoft.com/office/officeart/2005/8/layout/target3"/>
    <dgm:cxn modelId="{6E05481A-0BC6-4989-BCC2-8C759DE951F0}" type="presParOf" srcId="{333A1088-737F-45CB-B68E-254E46348037}" destId="{F41139FD-01EE-4571-8B17-4FB00FC51163}" srcOrd="1" destOrd="0" presId="urn:microsoft.com/office/officeart/2005/8/layout/target3"/>
    <dgm:cxn modelId="{39F7302E-98E1-4A41-A7FF-33AACDD67DAF}" type="presParOf" srcId="{333A1088-737F-45CB-B68E-254E46348037}" destId="{D005CE8C-CC26-4C3E-AC11-E15060ECD759}" srcOrd="2" destOrd="0" presId="urn:microsoft.com/office/officeart/2005/8/layout/target3"/>
    <dgm:cxn modelId="{3B7FBB9E-AF6A-466C-A5AF-32FFB433367B}" type="presParOf" srcId="{333A1088-737F-45CB-B68E-254E46348037}" destId="{9AC702C8-3868-4C82-9F95-6E789599D438}" srcOrd="3" destOrd="0" presId="urn:microsoft.com/office/officeart/2005/8/layout/target3"/>
    <dgm:cxn modelId="{84D7C8B7-D148-41F9-BA7B-1AC40D9B84D6}" type="presParOf" srcId="{333A1088-737F-45CB-B68E-254E46348037}" destId="{C56AD104-0517-429B-A338-6BAAE22359FE}" srcOrd="4" destOrd="0" presId="urn:microsoft.com/office/officeart/2005/8/layout/target3"/>
    <dgm:cxn modelId="{369AD2A5-A592-4313-934A-7B308B32FCCC}" type="presParOf" srcId="{333A1088-737F-45CB-B68E-254E46348037}" destId="{7B828645-70C1-4D23-9096-85017B3815D3}" srcOrd="5" destOrd="0" presId="urn:microsoft.com/office/officeart/2005/8/layout/target3"/>
    <dgm:cxn modelId="{A862D8D3-CE1C-4F39-8D12-7DC0193AF24B}" type="presParOf" srcId="{333A1088-737F-45CB-B68E-254E46348037}" destId="{FB1C1992-71C7-4506-9692-28C1D8505AA7}" srcOrd="6" destOrd="0" presId="urn:microsoft.com/office/officeart/2005/8/layout/target3"/>
    <dgm:cxn modelId="{7B4BF63B-2992-463C-B54E-EEC9C23023C8}" type="presParOf" srcId="{333A1088-737F-45CB-B68E-254E46348037}" destId="{F002FDA7-0EE0-4CD5-81B2-16EF8F133201}" srcOrd="7" destOrd="0" presId="urn:microsoft.com/office/officeart/2005/8/layout/target3"/>
    <dgm:cxn modelId="{9F7E3BF7-9BE2-4FB3-A4FA-434E9550BB5E}" type="presParOf" srcId="{333A1088-737F-45CB-B68E-254E46348037}" destId="{EA045D43-8088-4E18-87BE-1789E3426A92}" srcOrd="8" destOrd="0" presId="urn:microsoft.com/office/officeart/2005/8/layout/target3"/>
    <dgm:cxn modelId="{9770EA4A-EFF3-4738-8ABD-DDF34C614EF0}" type="presParOf" srcId="{333A1088-737F-45CB-B68E-254E46348037}" destId="{8B95B813-8294-49E2-8E34-EBF96BCCE12F}" srcOrd="9" destOrd="0" presId="urn:microsoft.com/office/officeart/2005/8/layout/target3"/>
    <dgm:cxn modelId="{6B310CF6-1C76-446D-9075-AD0F46E362D7}" type="presParOf" srcId="{333A1088-737F-45CB-B68E-254E46348037}" destId="{532874C7-98A7-4C2A-8FC0-2AA25848A5EE}" srcOrd="10" destOrd="0" presId="urn:microsoft.com/office/officeart/2005/8/layout/target3"/>
    <dgm:cxn modelId="{56403171-AA69-4C13-912C-A36C645B35B1}" type="presParOf" srcId="{333A1088-737F-45CB-B68E-254E46348037}" destId="{F015BE57-5137-40D2-A44D-1B563514FC7F}" srcOrd="11" destOrd="0" presId="urn:microsoft.com/office/officeart/2005/8/layout/target3"/>
    <dgm:cxn modelId="{9BD6E520-EE22-4C2F-8B3D-CE05061E2F55}" type="presParOf" srcId="{333A1088-737F-45CB-B68E-254E46348037}" destId="{BF638725-8C2F-476E-BEB6-257F0C54AF4E}" srcOrd="12" destOrd="0" presId="urn:microsoft.com/office/officeart/2005/8/layout/target3"/>
    <dgm:cxn modelId="{ECF3CF35-C144-45F1-9128-670E59024C14}" type="presParOf" srcId="{333A1088-737F-45CB-B68E-254E46348037}" destId="{5E54BAA7-8971-4D23-B6AD-C42AB79D4B13}" srcOrd="13" destOrd="0" presId="urn:microsoft.com/office/officeart/2005/8/layout/target3"/>
    <dgm:cxn modelId="{7B4CCF98-7C49-4237-83B3-02EA6F7CA3FB}" type="presParOf" srcId="{333A1088-737F-45CB-B68E-254E46348037}" destId="{A0E60D87-231D-4C1B-925D-B828E83A1A2D}" srcOrd="14" destOrd="0" presId="urn:microsoft.com/office/officeart/2005/8/layout/target3"/>
    <dgm:cxn modelId="{A44F54B7-5E5C-44E1-B64B-AD1721AAAEBE}" type="presParOf" srcId="{333A1088-737F-45CB-B68E-254E46348037}" destId="{AED2198E-93D5-4001-81B4-73124B309672}" srcOrd="15" destOrd="0" presId="urn:microsoft.com/office/officeart/2005/8/layout/target3"/>
    <dgm:cxn modelId="{DEA62A3A-F461-4018-A8FC-500DCBA771B4}" type="presParOf" srcId="{333A1088-737F-45CB-B68E-254E46348037}" destId="{DB689421-4FD8-4F3B-A04A-70783B511D43}" srcOrd="16" destOrd="0" presId="urn:microsoft.com/office/officeart/2005/8/layout/target3"/>
    <dgm:cxn modelId="{27CAA036-9F44-4963-AEF6-A4B7F73EBF60}" type="presParOf" srcId="{333A1088-737F-45CB-B68E-254E46348037}" destId="{EDA7BD5C-7C80-4146-A761-C21E357D1ED8}" srcOrd="17" destOrd="0" presId="urn:microsoft.com/office/officeart/2005/8/layout/target3"/>
    <dgm:cxn modelId="{459904AB-B533-48B1-8BC9-A92816F2877B}" type="presParOf" srcId="{333A1088-737F-45CB-B68E-254E46348037}" destId="{974EAA48-1495-4C86-AC73-0E9F1747E3C6}" srcOrd="18" destOrd="0" presId="urn:microsoft.com/office/officeart/2005/8/layout/target3"/>
    <dgm:cxn modelId="{0FA14D1C-1243-4426-82F4-F186C25D9824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</a:t>
          </a:r>
          <a:r>
            <a:rPr lang="cs-CZ" sz="2000" kern="1200" smtClean="0"/>
            <a:t>V</a:t>
          </a:r>
          <a:r>
            <a:rPr lang="cs-CZ" sz="2000" kern="1200" smtClean="0"/>
            <a:t>., MNICHOVICKÁ 62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VY_32_INOVACE_06_AJ4_slovní zásoba – FURNITURE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438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065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030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522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82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912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241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027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530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247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6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041903-3B96-4903-931D-06FC5A4B531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7CA23-BD54-4F96-B3E5-43F7ABC6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405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8738321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7093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- nábytek, popřípadě i v nižších ročnících pro nácvik slov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r>
              <a:rPr lang="cs-CZ" sz="2800" dirty="0" smtClean="0"/>
              <a:t>První strana – použít jako prezentaci, první klik prezentace obrázku, žáci řeknou slovo, pokud znají, druhý klik </a:t>
            </a:r>
            <a:r>
              <a:rPr lang="cs-CZ" sz="2800" smtClean="0"/>
              <a:t>– slovo</a:t>
            </a:r>
            <a:endParaRPr lang="cs-CZ" sz="2800" dirty="0" smtClean="0"/>
          </a:p>
          <a:p>
            <a:r>
              <a:rPr lang="cs-CZ" sz="2800" dirty="0" smtClean="0"/>
              <a:t>Tajenka </a:t>
            </a:r>
            <a:r>
              <a:rPr lang="cs-CZ" sz="2800" dirty="0"/>
              <a:t>na doplňování slovíček – k tajence je na další stránce připojen klíč řešení</a:t>
            </a:r>
          </a:p>
          <a:p>
            <a:pPr eaLnBrk="1" hangingPunct="1"/>
            <a:endParaRPr lang="cs-CZ" sz="2800" dirty="0" smtClean="0"/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0534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Šárka\AppData\Local\Microsoft\Windows\Temporary Internet Files\Content.IE5\SYBD9DKJ\MC900192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37902"/>
            <a:ext cx="1421667" cy="196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VJMCSPR3\MC900352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281" y="627089"/>
            <a:ext cx="1314261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GDGG37V1\MC900281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55908"/>
            <a:ext cx="1881275" cy="178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luciesucha.com/uploads/images/obrazarna/obraz_1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743" y="2714622"/>
            <a:ext cx="1385624" cy="160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Šárka\AppData\Local\Microsoft\Windows\Temporary Internet Files\Content.IE5\U1TVM0PX\MC9002462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1197">
            <a:off x="360501" y="2618224"/>
            <a:ext cx="2019424" cy="148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Šárka\AppData\Local\Microsoft\Windows\Temporary Internet Files\Content.IE5\LDFWFOYO\MC9000168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6853"/>
            <a:ext cx="2449198" cy="140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http://www.mojedetatko.cz/fotocache/gallery/barevn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30454"/>
            <a:ext cx="2051169" cy="161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http://www.babynabytek.cz/pictures/mini2/baby-best-rakieta-szafarakieta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78779"/>
            <a:ext cx="1369875" cy="296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Šárka\AppData\Local\Microsoft\Windows\Temporary Internet Files\Content.IE5\AQX1I0Z3\MC9003356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61682"/>
            <a:ext cx="2299071" cy="163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6472" y="1953218"/>
            <a:ext cx="894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C7CEA"/>
                </a:solidFill>
              </a:rPr>
              <a:t>sofa</a:t>
            </a:r>
            <a:endParaRPr lang="cs-CZ" sz="3200" b="1" dirty="0">
              <a:solidFill>
                <a:srgbClr val="FC7CEA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39201" y="2348659"/>
            <a:ext cx="1024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chair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830373"/>
            <a:ext cx="1052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table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61957" y="530454"/>
            <a:ext cx="1837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wardrobe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60494" y="3674035"/>
            <a:ext cx="744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rug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65187" y="5505338"/>
            <a:ext cx="1776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bookcase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365316"/>
            <a:ext cx="1580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painting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732" y="6104986"/>
            <a:ext cx="1798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cupboard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02903" y="5903893"/>
            <a:ext cx="145905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BB05A1"/>
                </a:solidFill>
              </a:rPr>
              <a:t>w</a:t>
            </a:r>
            <a:r>
              <a:rPr lang="cs-CZ" sz="2800" b="1" dirty="0" err="1" smtClean="0">
                <a:solidFill>
                  <a:srgbClr val="BB05A1"/>
                </a:solidFill>
              </a:rPr>
              <a:t>ashing</a:t>
            </a:r>
            <a:endParaRPr lang="cs-CZ" sz="2800" b="1" dirty="0" smtClean="0">
              <a:solidFill>
                <a:srgbClr val="BB05A1"/>
              </a:solidFill>
            </a:endParaRPr>
          </a:p>
          <a:p>
            <a:r>
              <a:rPr lang="cs-CZ" sz="2800" b="1" dirty="0" err="1" smtClean="0">
                <a:solidFill>
                  <a:srgbClr val="BB05A1"/>
                </a:solidFill>
              </a:rPr>
              <a:t>machine</a:t>
            </a:r>
            <a:endParaRPr lang="cs-CZ" sz="2800" b="1" dirty="0">
              <a:solidFill>
                <a:srgbClr val="BB05A1"/>
              </a:solidFill>
            </a:endParaRPr>
          </a:p>
        </p:txBody>
      </p:sp>
      <p:pic>
        <p:nvPicPr>
          <p:cNvPr id="1058" name="Picture 34" descr="C:\Users\Šárka\AppData\Local\Microsoft\Windows\Temporary Internet Files\Content.IE5\ULHL4B0D\MC9003523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529" y="4232147"/>
            <a:ext cx="1909052" cy="155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884368" y="5766948"/>
            <a:ext cx="830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bed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52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4038" y="389955"/>
            <a:ext cx="24767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</a:t>
            </a:r>
          </a:p>
          <a:p>
            <a:r>
              <a:rPr lang="cs-CZ" sz="2400" dirty="0" err="1">
                <a:solidFill>
                  <a:srgbClr val="BB05A1"/>
                </a:solidFill>
              </a:rPr>
              <a:t>w</a:t>
            </a:r>
            <a:r>
              <a:rPr lang="cs-CZ" sz="2400" dirty="0" err="1" smtClean="0">
                <a:solidFill>
                  <a:srgbClr val="BB05A1"/>
                </a:solidFill>
              </a:rPr>
              <a:t>asching</a:t>
            </a:r>
            <a:r>
              <a:rPr lang="cs-CZ" sz="2400" dirty="0" smtClean="0">
                <a:solidFill>
                  <a:srgbClr val="BB05A1"/>
                </a:solidFill>
              </a:rPr>
              <a:t> </a:t>
            </a:r>
            <a:r>
              <a:rPr lang="cs-CZ" sz="2400" dirty="0" err="1" smtClean="0">
                <a:solidFill>
                  <a:srgbClr val="BB05A1"/>
                </a:solidFill>
              </a:rPr>
              <a:t>machine</a:t>
            </a:r>
            <a:endParaRPr lang="cs-CZ" sz="2400" dirty="0" smtClean="0">
              <a:solidFill>
                <a:srgbClr val="BB05A1"/>
              </a:solidFill>
            </a:endParaRPr>
          </a:p>
          <a:p>
            <a:r>
              <a:rPr lang="cs-CZ" sz="2400" dirty="0" err="1">
                <a:solidFill>
                  <a:srgbClr val="BB05A1"/>
                </a:solidFill>
              </a:rPr>
              <a:t>p</a:t>
            </a:r>
            <a:r>
              <a:rPr lang="cs-CZ" sz="2400" dirty="0" err="1" smtClean="0">
                <a:solidFill>
                  <a:srgbClr val="BB05A1"/>
                </a:solidFill>
              </a:rPr>
              <a:t>icture</a:t>
            </a:r>
            <a:endParaRPr lang="cs-CZ" sz="2400" dirty="0" smtClean="0">
              <a:solidFill>
                <a:srgbClr val="BB05A1"/>
              </a:solidFill>
            </a:endParaRPr>
          </a:p>
          <a:p>
            <a:r>
              <a:rPr lang="cs-CZ" sz="2400" dirty="0" smtClean="0">
                <a:solidFill>
                  <a:srgbClr val="BB05A1"/>
                </a:solidFill>
              </a:rPr>
              <a:t>sofa</a:t>
            </a:r>
            <a:endParaRPr lang="cs-CZ" sz="2400" dirty="0">
              <a:solidFill>
                <a:srgbClr val="BB05A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0483" y="2200817"/>
            <a:ext cx="2762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school</a:t>
            </a:r>
            <a:r>
              <a:rPr lang="cs-CZ" sz="2400" dirty="0" smtClean="0">
                <a:solidFill>
                  <a:srgbClr val="0070C0"/>
                </a:solidFill>
              </a:rPr>
              <a:t>   sofa   table 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3808" y="6117447"/>
            <a:ext cx="2784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ed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cupboard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sofa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8970" y="159791"/>
            <a:ext cx="8609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>
                <a:solidFill>
                  <a:srgbClr val="0070C0"/>
                </a:solidFill>
              </a:rPr>
              <a:t>Zakroužkuj slovo, které odpovídá </a:t>
            </a:r>
            <a:r>
              <a:rPr lang="cs-CZ" sz="2800" i="1" dirty="0" smtClean="0">
                <a:solidFill>
                  <a:srgbClr val="0070C0"/>
                </a:solidFill>
              </a:rPr>
              <a:t>obrázku</a:t>
            </a:r>
            <a:r>
              <a:rPr lang="cs-CZ" sz="2800" i="1" dirty="0" smtClean="0">
                <a:solidFill>
                  <a:prstClr val="black"/>
                </a:solidFill>
              </a:rPr>
              <a:t>.</a:t>
            </a:r>
            <a:endParaRPr lang="cs-CZ" sz="2800" i="1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82772" y="6177638"/>
            <a:ext cx="26169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0070C0"/>
                </a:solidFill>
              </a:rPr>
              <a:t>s</a:t>
            </a:r>
            <a:r>
              <a:rPr lang="cs-CZ" sz="2400" dirty="0" err="1" smtClean="0">
                <a:solidFill>
                  <a:srgbClr val="0070C0"/>
                </a:solidFill>
              </a:rPr>
              <a:t>chool</a:t>
            </a:r>
            <a:r>
              <a:rPr lang="cs-CZ" sz="2400" dirty="0" smtClean="0">
                <a:solidFill>
                  <a:srgbClr val="0070C0"/>
                </a:solidFill>
              </a:rPr>
              <a:t>   </a:t>
            </a:r>
            <a:r>
              <a:rPr lang="cs-CZ" sz="2400" dirty="0" err="1" smtClean="0">
                <a:solidFill>
                  <a:srgbClr val="0070C0"/>
                </a:solidFill>
              </a:rPr>
              <a:t>carpet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</a:t>
            </a:r>
            <a:r>
              <a:rPr lang="cs-CZ" sz="2400" dirty="0" err="1" smtClean="0">
                <a:solidFill>
                  <a:srgbClr val="0070C0"/>
                </a:solidFill>
              </a:rPr>
              <a:t>rug</a:t>
            </a:r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40085" y="2990379"/>
            <a:ext cx="3515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bookcase</a:t>
            </a:r>
            <a:r>
              <a:rPr lang="cs-CZ" sz="2400" dirty="0" smtClean="0">
                <a:solidFill>
                  <a:srgbClr val="00B050"/>
                </a:solidFill>
              </a:rPr>
              <a:t>   </a:t>
            </a:r>
            <a:r>
              <a:rPr lang="cs-CZ" sz="2400" dirty="0" err="1" smtClean="0">
                <a:solidFill>
                  <a:srgbClr val="00B050"/>
                </a:solidFill>
              </a:rPr>
              <a:t>chair</a:t>
            </a:r>
            <a:r>
              <a:rPr lang="cs-CZ" sz="2400" dirty="0" smtClean="0">
                <a:solidFill>
                  <a:srgbClr val="00B050"/>
                </a:solidFill>
              </a:rPr>
              <a:t>  notebook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82966" y="3452044"/>
            <a:ext cx="14165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poster   </a:t>
            </a:r>
            <a:endParaRPr lang="cs-CZ" sz="2400" dirty="0">
              <a:solidFill>
                <a:srgbClr val="FF0000"/>
              </a:solidFill>
            </a:endParaRPr>
          </a:p>
          <a:p>
            <a:pPr algn="ctr"/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rubber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painting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3318" y="5659112"/>
            <a:ext cx="3803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C000"/>
                </a:solidFill>
              </a:rPr>
              <a:t>cupboard</a:t>
            </a:r>
            <a:r>
              <a:rPr lang="cs-CZ" sz="2400" dirty="0" smtClean="0">
                <a:solidFill>
                  <a:srgbClr val="FFC000"/>
                </a:solidFill>
              </a:rPr>
              <a:t>   </a:t>
            </a:r>
            <a:r>
              <a:rPr lang="cs-CZ" sz="2400" dirty="0" err="1" smtClean="0">
                <a:solidFill>
                  <a:srgbClr val="FFC000"/>
                </a:solidFill>
              </a:rPr>
              <a:t>wardrobe</a:t>
            </a:r>
            <a:r>
              <a:rPr lang="cs-CZ" sz="2400" dirty="0" smtClean="0">
                <a:solidFill>
                  <a:srgbClr val="FFC000"/>
                </a:solidFill>
              </a:rPr>
              <a:t>   </a:t>
            </a:r>
            <a:r>
              <a:rPr lang="cs-CZ" sz="2400" dirty="0" err="1">
                <a:solidFill>
                  <a:srgbClr val="FFC000"/>
                </a:solidFill>
              </a:rPr>
              <a:t>school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866" y="749068"/>
            <a:ext cx="2451100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12" y="4692009"/>
            <a:ext cx="2378075" cy="202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59817"/>
            <a:ext cx="1578491" cy="2181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905" y="4009456"/>
            <a:ext cx="2110316" cy="200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974" y="2789667"/>
            <a:ext cx="1480102" cy="2859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70" y="3168941"/>
            <a:ext cx="138430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921" y="1340961"/>
            <a:ext cx="2298700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1414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058869"/>
              </p:ext>
            </p:extLst>
          </p:nvPr>
        </p:nvGraphicFramePr>
        <p:xfrm>
          <a:off x="395536" y="980728"/>
          <a:ext cx="7872535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</a:tblGrid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F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P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E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R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C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331640" y="346657"/>
            <a:ext cx="64767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rgbClr val="00B050"/>
                </a:solidFill>
              </a:rPr>
              <a:t>Doplň slova do tajenky, písmena ti </a:t>
            </a:r>
            <a:r>
              <a:rPr lang="cs-CZ" sz="2800" i="1" dirty="0" smtClean="0">
                <a:solidFill>
                  <a:srgbClr val="00B050"/>
                </a:solidFill>
              </a:rPr>
              <a:t>napoví.</a:t>
            </a:r>
            <a:endParaRPr lang="cs-CZ" sz="28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15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4052917"/>
              </p:ext>
            </p:extLst>
          </p:nvPr>
        </p:nvGraphicFramePr>
        <p:xfrm>
          <a:off x="395536" y="1052736"/>
          <a:ext cx="7872535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  <a:gridCol w="715685"/>
              </a:tblGrid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T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W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C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H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A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I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R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S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O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F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A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U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U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R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P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L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G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D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E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R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O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O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O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K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C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A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S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E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R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0691"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B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E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D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u="none" dirty="0" smtClean="0"/>
                        <a:t>D</a:t>
                      </a:r>
                      <a:endParaRPr lang="cs-CZ" sz="320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u="none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131839" y="287070"/>
            <a:ext cx="21423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Klíč k tajence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57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r>
              <a:rPr lang="cs-CZ" sz="2800" dirty="0" smtClean="0"/>
              <a:t>http://www.luciesucha.com/uploads/images/obrazarna/obraz_10.jpg</a:t>
            </a:r>
            <a:endParaRPr lang="cs-CZ" sz="2800" dirty="0"/>
          </a:p>
          <a:p>
            <a:r>
              <a:rPr lang="cs-CZ" sz="2800" dirty="0" smtClean="0"/>
              <a:t>http://www.babynabytek.cz/pictures/mini2/baby-best-rakieta-szafarakieta.jpg</a:t>
            </a:r>
          </a:p>
          <a:p>
            <a:r>
              <a:rPr lang="cs-CZ" sz="2800" dirty="0" smtClean="0"/>
              <a:t>http://www.mojedetatko.cz/fotocache/gallery/barevny.jpg</a:t>
            </a:r>
          </a:p>
        </p:txBody>
      </p:sp>
    </p:spTree>
    <p:extLst>
      <p:ext uri="{BB962C8B-B14F-4D97-AF65-F5344CB8AC3E}">
        <p14:creationId xmlns:p14="http://schemas.microsoft.com/office/powerpoint/2010/main" val="2173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207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18</cp:revision>
  <dcterms:created xsi:type="dcterms:W3CDTF">2013-02-21T19:33:17Z</dcterms:created>
  <dcterms:modified xsi:type="dcterms:W3CDTF">2013-06-23T18:56:30Z</dcterms:modified>
</cp:coreProperties>
</file>