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4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dirty="0" smtClean="0"/>
            <a:t>NÁZEV ŠKOLY: ZÁKLADNÍ ŠKOLA KOLÍN V</a:t>
          </a:r>
          <a:r>
            <a:rPr lang="cs-CZ" sz="2000" smtClean="0"/>
            <a:t>., </a:t>
          </a:r>
          <a:r>
            <a:rPr lang="cs-CZ" sz="2000" smtClean="0"/>
            <a:t>MNICHOVICKÁ  62</a:t>
          </a:r>
          <a:endParaRPr lang="cs-CZ" sz="2000" dirty="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4E88AA4B-99E2-4F72-AB6C-6C19D79982AB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89EDFD04-9054-4A41-A942-537F0F3554A6}" type="sibTrans" cxnId="{3E5B3BB4-E8A8-4D93-A9E4-862AF25A1D9C}">
      <dgm:prSet/>
      <dgm:spPr/>
      <dgm:t>
        <a:bodyPr/>
        <a:lstStyle/>
        <a:p>
          <a:endParaRPr lang="cs-CZ"/>
        </a:p>
      </dgm:t>
    </dgm:pt>
    <dgm:pt modelId="{492B3D70-9681-4838-87F6-FC7A679BA61F}" type="parTrans" cxnId="{3E5B3BB4-E8A8-4D93-A9E4-862AF25A1D9C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LÓPEZ ANDRÉS LETMAJEROVÁ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VY_32_INOVACE_16_AJ4_slovní zásoba - ALPHABET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DATUM: září 2012</a:t>
          </a:r>
          <a:endParaRPr lang="cs-CZ" sz="2000" dirty="0" smtClean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50" custLinFactNeighborY="6499"/>
      <dgm:spPr/>
      <dgm:t>
        <a:bodyPr/>
        <a:lstStyle/>
        <a:p>
          <a:endParaRPr lang="cs-CZ"/>
        </a:p>
      </dgm:t>
    </dgm:pt>
    <dgm:pt modelId="{9AC702C8-3868-4C82-9F95-6E789599D438}" type="pres">
      <dgm:prSet presAssocID="{4E88AA4B-99E2-4F72-AB6C-6C19D79982AB}" presName="vertSpace2" presStyleLbl="node1" presStyleIdx="0" presStyleCnt="5"/>
      <dgm:spPr/>
    </dgm:pt>
    <dgm:pt modelId="{C56AD104-0517-429B-A338-6BAAE22359FE}" type="pres">
      <dgm:prSet presAssocID="{4E88AA4B-99E2-4F72-AB6C-6C19D79982AB}" presName="circle2" presStyleLbl="node1" presStyleIdx="1" presStyleCnt="5"/>
      <dgm:spPr/>
    </dgm:pt>
    <dgm:pt modelId="{7B828645-70C1-4D23-9096-85017B3815D3}" type="pres">
      <dgm:prSet presAssocID="{4E88AA4B-99E2-4F72-AB6C-6C19D79982AB}" presName="rect2" presStyleLbl="alignAcc1" presStyleIdx="1" presStyleCnt="5"/>
      <dgm:spPr/>
      <dgm:t>
        <a:bodyPr/>
        <a:lstStyle/>
        <a:p>
          <a:endParaRPr lang="cs-CZ"/>
        </a:p>
      </dgm:t>
    </dgm:pt>
    <dgm:pt modelId="{FB1C1992-71C7-4506-9692-28C1D8505AA7}" type="pres">
      <dgm:prSet presAssocID="{D1B46980-6531-4606-95E6-44980827E919}" presName="vertSpace3" presStyleLbl="node1" presStyleIdx="1" presStyleCnt="5"/>
      <dgm:spPr/>
    </dgm:pt>
    <dgm:pt modelId="{F002FDA7-0EE0-4CD5-81B2-16EF8F133201}" type="pres">
      <dgm:prSet presAssocID="{D1B46980-6531-4606-95E6-44980827E919}" presName="circle3" presStyleLbl="node1" presStyleIdx="2" presStyleCnt="5"/>
      <dgm:spPr/>
    </dgm:pt>
    <dgm:pt modelId="{EA045D43-8088-4E18-87BE-1789E3426A92}" type="pres">
      <dgm:prSet presAssocID="{D1B46980-6531-4606-95E6-44980827E919}" presName="rect3" presStyleLbl="alignAcc1" presStyleIdx="2" presStyleCnt="5"/>
      <dgm:spPr/>
      <dgm:t>
        <a:bodyPr/>
        <a:lstStyle/>
        <a:p>
          <a:endParaRPr lang="cs-CZ"/>
        </a:p>
      </dgm:t>
    </dgm:pt>
    <dgm:pt modelId="{8B95B813-8294-49E2-8E34-EBF96BCCE12F}" type="pres">
      <dgm:prSet presAssocID="{B651F6E3-6281-48DB-9319-2AEAFDAE7572}" presName="vertSpace4" presStyleLbl="node1" presStyleIdx="2" presStyleCnt="5"/>
      <dgm:spPr/>
    </dgm:pt>
    <dgm:pt modelId="{532874C7-98A7-4C2A-8FC0-2AA25848A5EE}" type="pres">
      <dgm:prSet presAssocID="{B651F6E3-6281-48DB-9319-2AEAFDAE7572}" presName="circle4" presStyleLbl="node1" presStyleIdx="3" presStyleCnt="5"/>
      <dgm:spPr/>
    </dgm:pt>
    <dgm:pt modelId="{F015BE57-5137-40D2-A44D-1B563514FC7F}" type="pres">
      <dgm:prSet presAssocID="{B651F6E3-6281-48DB-9319-2AEAFDAE7572}" presName="rect4" presStyleLbl="alignAcc1" presStyleIdx="3" presStyleCnt="5"/>
      <dgm:spPr/>
      <dgm:t>
        <a:bodyPr/>
        <a:lstStyle/>
        <a:p>
          <a:endParaRPr lang="cs-CZ"/>
        </a:p>
      </dgm:t>
    </dgm:pt>
    <dgm:pt modelId="{BF638725-8C2F-476E-BEB6-257F0C54AF4E}" type="pres">
      <dgm:prSet presAssocID="{D8197B8C-B260-4A16-BDF4-0947B075E274}" presName="vertSpace5" presStyleLbl="node1" presStyleIdx="3" presStyleCnt="5"/>
      <dgm:spPr/>
    </dgm:pt>
    <dgm:pt modelId="{5E54BAA7-8971-4D23-B6AD-C42AB79D4B13}" type="pres">
      <dgm:prSet presAssocID="{D8197B8C-B260-4A16-BDF4-0947B075E274}" presName="circle5" presStyleLbl="node1" presStyleIdx="4" presStyleCnt="5"/>
      <dgm:spPr/>
    </dgm:pt>
    <dgm:pt modelId="{A0E60D87-231D-4C1B-925D-B828E83A1A2D}" type="pres">
      <dgm:prSet presAssocID="{D8197B8C-B260-4A16-BDF4-0947B075E274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689421-4FD8-4F3B-A04A-70783B511D43}" type="pres">
      <dgm:prSet presAssocID="{4E88AA4B-99E2-4F72-AB6C-6C19D79982A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A7BD5C-7C80-4146-A761-C21E357D1ED8}" type="pres">
      <dgm:prSet presAssocID="{D1B46980-6531-4606-95E6-44980827E919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4EAA48-1495-4C86-AC73-0E9F1747E3C6}" type="pres">
      <dgm:prSet presAssocID="{B651F6E3-6281-48DB-9319-2AEAFDAE757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935CD7-A716-4E81-86AA-EB790E5F1F76}" type="pres">
      <dgm:prSet presAssocID="{D8197B8C-B260-4A16-BDF4-0947B075E274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7BA213-2377-4284-A05B-6B1535062CDB}" type="presOf" srcId="{4E88AA4B-99E2-4F72-AB6C-6C19D79982AB}" destId="{7B828645-70C1-4D23-9096-85017B3815D3}" srcOrd="0" destOrd="0" presId="urn:microsoft.com/office/officeart/2005/8/layout/target3"/>
    <dgm:cxn modelId="{16178CC1-C062-4358-BB57-F548DE81914D}" type="presOf" srcId="{D1B46980-6531-4606-95E6-44980827E919}" destId="{EA045D43-8088-4E18-87BE-1789E3426A92}" srcOrd="0" destOrd="0" presId="urn:microsoft.com/office/officeart/2005/8/layout/target3"/>
    <dgm:cxn modelId="{27851FE7-5503-4E81-9408-AC95160B60AD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F4511E3-9775-43E2-A483-BDB6B9374F2D}" type="presOf" srcId="{D8197B8C-B260-4A16-BDF4-0947B075E274}" destId="{A0E60D87-231D-4C1B-925D-B828E83A1A2D}" srcOrd="0" destOrd="0" presId="urn:microsoft.com/office/officeart/2005/8/layout/target3"/>
    <dgm:cxn modelId="{37985565-65CE-4D72-AAE9-1F91280BE4C9}" type="presOf" srcId="{757F3AB3-0718-4624-B441-E567A8F0AB56}" destId="{333A1088-737F-45CB-B68E-254E46348037}" srcOrd="0" destOrd="0" presId="urn:microsoft.com/office/officeart/2005/8/layout/target3"/>
    <dgm:cxn modelId="{31B22443-5B19-4D38-8915-2CF2D5D99001}" type="presOf" srcId="{D8197B8C-B260-4A16-BDF4-0947B075E274}" destId="{27935CD7-A716-4E81-86AA-EB790E5F1F76}" srcOrd="1" destOrd="0" presId="urn:microsoft.com/office/officeart/2005/8/layout/target3"/>
    <dgm:cxn modelId="{2DA320AD-EB90-4BD8-9B22-6311C8A0A28C}" type="presOf" srcId="{B651F6E3-6281-48DB-9319-2AEAFDAE7572}" destId="{974EAA48-1495-4C86-AC73-0E9F1747E3C6}" srcOrd="1" destOrd="0" presId="urn:microsoft.com/office/officeart/2005/8/layout/target3"/>
    <dgm:cxn modelId="{48992BC1-9344-4EF9-B4F4-AB02A0FD45B0}" type="presOf" srcId="{B651F6E3-6281-48DB-9319-2AEAFDAE7572}" destId="{F015BE57-5137-40D2-A44D-1B563514FC7F}" srcOrd="0" destOrd="0" presId="urn:microsoft.com/office/officeart/2005/8/layout/target3"/>
    <dgm:cxn modelId="{3E5B3BB4-E8A8-4D93-A9E4-862AF25A1D9C}" srcId="{757F3AB3-0718-4624-B441-E567A8F0AB56}" destId="{4E88AA4B-99E2-4F72-AB6C-6C19D79982AB}" srcOrd="1" destOrd="0" parTransId="{492B3D70-9681-4838-87F6-FC7A679BA61F}" sibTransId="{89EDFD04-9054-4A41-A942-537F0F3554A6}"/>
    <dgm:cxn modelId="{382309AB-6368-4DD8-9FAD-651FF3CE6B9A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71E5F16D-DAB1-4947-8F87-00575FBFB718}" type="presOf" srcId="{4E88AA4B-99E2-4F72-AB6C-6C19D79982AB}" destId="{DB689421-4FD8-4F3B-A04A-70783B511D43}" srcOrd="1" destOrd="0" presId="urn:microsoft.com/office/officeart/2005/8/layout/target3"/>
    <dgm:cxn modelId="{8EDA93C6-5412-4465-8058-EAFE30BD1DF7}" type="presOf" srcId="{D1B46980-6531-4606-95E6-44980827E919}" destId="{EDA7BD5C-7C80-4146-A761-C21E357D1ED8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19DAEF4D-55EF-4D26-A6F9-65ECCADC4375}" type="presParOf" srcId="{333A1088-737F-45CB-B68E-254E46348037}" destId="{F5ABB229-8D3B-4694-996A-96F23CF14429}" srcOrd="0" destOrd="0" presId="urn:microsoft.com/office/officeart/2005/8/layout/target3"/>
    <dgm:cxn modelId="{C4901B5D-C6D4-412F-861A-C514C1F88739}" type="presParOf" srcId="{333A1088-737F-45CB-B68E-254E46348037}" destId="{F41139FD-01EE-4571-8B17-4FB00FC51163}" srcOrd="1" destOrd="0" presId="urn:microsoft.com/office/officeart/2005/8/layout/target3"/>
    <dgm:cxn modelId="{65632D02-08AF-496D-8B39-5523DC58610E}" type="presParOf" srcId="{333A1088-737F-45CB-B68E-254E46348037}" destId="{D005CE8C-CC26-4C3E-AC11-E15060ECD759}" srcOrd="2" destOrd="0" presId="urn:microsoft.com/office/officeart/2005/8/layout/target3"/>
    <dgm:cxn modelId="{AB64CF28-F051-419D-90EC-57EACDC1C29B}" type="presParOf" srcId="{333A1088-737F-45CB-B68E-254E46348037}" destId="{9AC702C8-3868-4C82-9F95-6E789599D438}" srcOrd="3" destOrd="0" presId="urn:microsoft.com/office/officeart/2005/8/layout/target3"/>
    <dgm:cxn modelId="{431B4F60-1D75-4B99-8D04-EB426AEAC5BF}" type="presParOf" srcId="{333A1088-737F-45CB-B68E-254E46348037}" destId="{C56AD104-0517-429B-A338-6BAAE22359FE}" srcOrd="4" destOrd="0" presId="urn:microsoft.com/office/officeart/2005/8/layout/target3"/>
    <dgm:cxn modelId="{AA4F39A7-D70A-4854-A48E-AC06E8BE05E0}" type="presParOf" srcId="{333A1088-737F-45CB-B68E-254E46348037}" destId="{7B828645-70C1-4D23-9096-85017B3815D3}" srcOrd="5" destOrd="0" presId="urn:microsoft.com/office/officeart/2005/8/layout/target3"/>
    <dgm:cxn modelId="{0F3D648A-650E-4134-8029-FF27182C6017}" type="presParOf" srcId="{333A1088-737F-45CB-B68E-254E46348037}" destId="{FB1C1992-71C7-4506-9692-28C1D8505AA7}" srcOrd="6" destOrd="0" presId="urn:microsoft.com/office/officeart/2005/8/layout/target3"/>
    <dgm:cxn modelId="{78BAF22A-D5FE-41BE-91F7-FACB9345C808}" type="presParOf" srcId="{333A1088-737F-45CB-B68E-254E46348037}" destId="{F002FDA7-0EE0-4CD5-81B2-16EF8F133201}" srcOrd="7" destOrd="0" presId="urn:microsoft.com/office/officeart/2005/8/layout/target3"/>
    <dgm:cxn modelId="{64A6C8CC-FF36-4F11-AEC5-1FE69918BCF7}" type="presParOf" srcId="{333A1088-737F-45CB-B68E-254E46348037}" destId="{EA045D43-8088-4E18-87BE-1789E3426A92}" srcOrd="8" destOrd="0" presId="urn:microsoft.com/office/officeart/2005/8/layout/target3"/>
    <dgm:cxn modelId="{772AD61F-94B8-45BE-B172-3FB8026CF1B8}" type="presParOf" srcId="{333A1088-737F-45CB-B68E-254E46348037}" destId="{8B95B813-8294-49E2-8E34-EBF96BCCE12F}" srcOrd="9" destOrd="0" presId="urn:microsoft.com/office/officeart/2005/8/layout/target3"/>
    <dgm:cxn modelId="{A1EBB40E-BD73-4988-8FBE-AC5855E679F6}" type="presParOf" srcId="{333A1088-737F-45CB-B68E-254E46348037}" destId="{532874C7-98A7-4C2A-8FC0-2AA25848A5EE}" srcOrd="10" destOrd="0" presId="urn:microsoft.com/office/officeart/2005/8/layout/target3"/>
    <dgm:cxn modelId="{A75E2364-19A0-411E-BA40-4F51F7385987}" type="presParOf" srcId="{333A1088-737F-45CB-B68E-254E46348037}" destId="{F015BE57-5137-40D2-A44D-1B563514FC7F}" srcOrd="11" destOrd="0" presId="urn:microsoft.com/office/officeart/2005/8/layout/target3"/>
    <dgm:cxn modelId="{0A484E3E-ABDA-4C10-A629-F1930EF11420}" type="presParOf" srcId="{333A1088-737F-45CB-B68E-254E46348037}" destId="{BF638725-8C2F-476E-BEB6-257F0C54AF4E}" srcOrd="12" destOrd="0" presId="urn:microsoft.com/office/officeart/2005/8/layout/target3"/>
    <dgm:cxn modelId="{19A6EBFD-C777-4CD2-876F-2FF1A6E0E8FB}" type="presParOf" srcId="{333A1088-737F-45CB-B68E-254E46348037}" destId="{5E54BAA7-8971-4D23-B6AD-C42AB79D4B13}" srcOrd="13" destOrd="0" presId="urn:microsoft.com/office/officeart/2005/8/layout/target3"/>
    <dgm:cxn modelId="{A07DF098-BC61-40B2-9C79-A51D34C1AC0A}" type="presParOf" srcId="{333A1088-737F-45CB-B68E-254E46348037}" destId="{A0E60D87-231D-4C1B-925D-B828E83A1A2D}" srcOrd="14" destOrd="0" presId="urn:microsoft.com/office/officeart/2005/8/layout/target3"/>
    <dgm:cxn modelId="{BC130E16-88C2-4D43-9861-555EA5A61A90}" type="presParOf" srcId="{333A1088-737F-45CB-B68E-254E46348037}" destId="{AED2198E-93D5-4001-81B4-73124B309672}" srcOrd="15" destOrd="0" presId="urn:microsoft.com/office/officeart/2005/8/layout/target3"/>
    <dgm:cxn modelId="{7D9CD33F-5C6F-4574-8A1E-87DB20F030E3}" type="presParOf" srcId="{333A1088-737F-45CB-B68E-254E46348037}" destId="{DB689421-4FD8-4F3B-A04A-70783B511D43}" srcOrd="16" destOrd="0" presId="urn:microsoft.com/office/officeart/2005/8/layout/target3"/>
    <dgm:cxn modelId="{810815B0-2724-4684-BFE0-11D92C68B023}" type="presParOf" srcId="{333A1088-737F-45CB-B68E-254E46348037}" destId="{EDA7BD5C-7C80-4146-A761-C21E357D1ED8}" srcOrd="17" destOrd="0" presId="urn:microsoft.com/office/officeart/2005/8/layout/target3"/>
    <dgm:cxn modelId="{E4CDD9D2-8C7B-485F-8A7F-FDE4C4C7CBD1}" type="presParOf" srcId="{333A1088-737F-45CB-B68E-254E46348037}" destId="{974EAA48-1495-4C86-AC73-0E9F1747E3C6}" srcOrd="18" destOrd="0" presId="urn:microsoft.com/office/officeart/2005/8/layout/target3"/>
    <dgm:cxn modelId="{02210A8C-E5D4-435A-95B3-B73F86D45A65}" type="presParOf" srcId="{333A1088-737F-45CB-B68E-254E46348037}" destId="{27935CD7-A716-4E81-86AA-EB790E5F1F76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7" cy="22322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112541" y="0"/>
          <a:ext cx="7164795" cy="22322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2000" kern="1200" dirty="0" smtClean="0"/>
            <a:t>NÁZEV ŠKOLY: ZÁKLADNÍ ŠKOLA KOLÍN V</a:t>
          </a:r>
          <a:r>
            <a:rPr lang="cs-CZ" sz="2000" kern="1200" smtClean="0"/>
            <a:t>., </a:t>
          </a:r>
          <a:r>
            <a:rPr lang="cs-CZ" sz="2000" kern="1200" smtClean="0"/>
            <a:t>MNICHOVICKÁ  62</a:t>
          </a:r>
          <a:endParaRPr lang="cs-CZ" sz="2000" kern="1200" dirty="0"/>
        </a:p>
      </dsp:txBody>
      <dsp:txXfrm>
        <a:off x="1112541" y="0"/>
        <a:ext cx="7164795" cy="357159"/>
      </dsp:txXfrm>
    </dsp:sp>
    <dsp:sp modelId="{C56AD104-0517-429B-A338-6BAAE22359FE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28645-70C1-4D23-9096-85017B3815D3}">
      <dsp:nvSpPr>
        <dsp:cNvPr id="0" name=""/>
        <dsp:cNvSpPr/>
      </dsp:nvSpPr>
      <dsp:spPr>
        <a:xfrm>
          <a:off x="1116123" y="357159"/>
          <a:ext cx="7164795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116123" y="357159"/>
        <a:ext cx="7164795" cy="357159"/>
      </dsp:txXfrm>
    </dsp:sp>
    <dsp:sp modelId="{F002FDA7-0EE0-4CD5-81B2-16EF8F133201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45D43-8088-4E18-87BE-1789E3426A92}">
      <dsp:nvSpPr>
        <dsp:cNvPr id="0" name=""/>
        <dsp:cNvSpPr/>
      </dsp:nvSpPr>
      <dsp:spPr>
        <a:xfrm>
          <a:off x="1116123" y="714319"/>
          <a:ext cx="7164795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LÓPEZ ANDRÉS LETMAJEROVÁ</a:t>
          </a:r>
          <a:endParaRPr lang="cs-CZ" sz="2000" kern="1200" dirty="0"/>
        </a:p>
      </dsp:txBody>
      <dsp:txXfrm>
        <a:off x="1116123" y="714319"/>
        <a:ext cx="7164795" cy="357159"/>
      </dsp:txXfrm>
    </dsp:sp>
    <dsp:sp modelId="{532874C7-98A7-4C2A-8FC0-2AA25848A5EE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5BE57-5137-40D2-A44D-1B563514FC7F}">
      <dsp:nvSpPr>
        <dsp:cNvPr id="0" name=""/>
        <dsp:cNvSpPr/>
      </dsp:nvSpPr>
      <dsp:spPr>
        <a:xfrm>
          <a:off x="1116123" y="1071479"/>
          <a:ext cx="7164795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VY_32_INOVACE_16_AJ4_slovní zásoba - ALPHABET</a:t>
          </a:r>
          <a:endParaRPr lang="cs-CZ" sz="2000" kern="1200" dirty="0"/>
        </a:p>
      </dsp:txBody>
      <dsp:txXfrm>
        <a:off x="1116123" y="1071479"/>
        <a:ext cx="7164795" cy="357159"/>
      </dsp:txXfrm>
    </dsp:sp>
    <dsp:sp modelId="{5E54BAA7-8971-4D23-B6AD-C42AB79D4B13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60D87-231D-4C1B-925D-B828E83A1A2D}">
      <dsp:nvSpPr>
        <dsp:cNvPr id="0" name=""/>
        <dsp:cNvSpPr/>
      </dsp:nvSpPr>
      <dsp:spPr>
        <a:xfrm>
          <a:off x="1116123" y="1428638"/>
          <a:ext cx="7164795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DATUM: září 2012</a:t>
          </a:r>
          <a:endParaRPr lang="cs-CZ" sz="2000" kern="1200" dirty="0" smtClean="0"/>
        </a:p>
      </dsp:txBody>
      <dsp:txXfrm>
        <a:off x="1116123" y="1428638"/>
        <a:ext cx="7164795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921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132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677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303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630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872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183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3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835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703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36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5B8B4-A2D3-4F53-BDFB-1853EE5550F1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52EF6-5407-43EC-9FA1-480F5F5254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377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4950682"/>
              </p:ext>
            </p:extLst>
          </p:nvPr>
        </p:nvGraphicFramePr>
        <p:xfrm>
          <a:off x="467544" y="1700808"/>
          <a:ext cx="828092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Grp="1" noChangeAspect="1"/>
          </p:cNvPicPr>
          <p:nvPr>
            <p:ph type="subTitle"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285" y="4238798"/>
            <a:ext cx="5407429" cy="10474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53778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ANOTACE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800" dirty="0" smtClean="0"/>
              <a:t>Materiál určen pro žáky 4. tříd – seznámení s  výslovností písmen abecedy a jejich procvičování</a:t>
            </a:r>
          </a:p>
          <a:p>
            <a:pPr eaLnBrk="1" hangingPunct="1"/>
            <a:r>
              <a:rPr lang="cs-CZ" sz="2800" dirty="0" smtClean="0"/>
              <a:t>Vhodný pro použití na interaktivní tabuli</a:t>
            </a:r>
          </a:p>
          <a:p>
            <a:pPr eaLnBrk="1" hangingPunct="1"/>
            <a:r>
              <a:rPr lang="cs-CZ" sz="2800" dirty="0" smtClean="0"/>
              <a:t>První stránka – prezentace jednotlivých písmen  abecedy a jejich anglická výslovnost  </a:t>
            </a:r>
          </a:p>
          <a:p>
            <a:pPr eaLnBrk="1" hangingPunct="1"/>
            <a:r>
              <a:rPr lang="cs-CZ" sz="2800" dirty="0" smtClean="0"/>
              <a:t>Druhá stránka – doplnění zápisu písmen</a:t>
            </a:r>
          </a:p>
          <a:p>
            <a:pPr eaLnBrk="1" hangingPunct="1"/>
            <a:r>
              <a:rPr lang="cs-CZ" sz="2800" dirty="0" smtClean="0"/>
              <a:t>Strana třetí – doplnění písmen podle zápisu výslovnosti a složení do slov</a:t>
            </a:r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1802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2118" y="620688"/>
            <a:ext cx="13018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A /</a:t>
            </a:r>
            <a:r>
              <a:rPr lang="cs-CZ" sz="3600" b="1" dirty="0" err="1" smtClean="0">
                <a:solidFill>
                  <a:srgbClr val="FF0000"/>
                </a:solidFill>
              </a:rPr>
              <a:t>ei</a:t>
            </a:r>
            <a:r>
              <a:rPr lang="cs-CZ" sz="3600" b="1" dirty="0" smtClean="0">
                <a:solidFill>
                  <a:srgbClr val="FF0000"/>
                </a:solidFill>
              </a:rPr>
              <a:t>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28137" y="620687"/>
            <a:ext cx="1433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B /</a:t>
            </a:r>
            <a:r>
              <a:rPr lang="cs-CZ" sz="3600" b="1" dirty="0" err="1" smtClean="0">
                <a:solidFill>
                  <a:srgbClr val="7030A0"/>
                </a:solidFill>
              </a:rPr>
              <a:t>bi</a:t>
            </a:r>
            <a:r>
              <a:rPr lang="cs-CZ" sz="3600" b="1" dirty="0" smtClean="0">
                <a:solidFill>
                  <a:srgbClr val="7030A0"/>
                </a:solidFill>
              </a:rPr>
              <a:t>:/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79399" y="620685"/>
            <a:ext cx="13424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C /si:/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74615" y="620683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D /di:/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46247" y="1448522"/>
            <a:ext cx="11512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E /i:/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00061" y="1449392"/>
            <a:ext cx="1261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F /</a:t>
            </a:r>
            <a:r>
              <a:rPr lang="cs-CZ" sz="3600" b="1" dirty="0" err="1" smtClean="0">
                <a:solidFill>
                  <a:srgbClr val="FF0000"/>
                </a:solidFill>
              </a:rPr>
              <a:t>ef</a:t>
            </a:r>
            <a:r>
              <a:rPr lang="cs-CZ" sz="3600" b="1" dirty="0" smtClean="0">
                <a:solidFill>
                  <a:srgbClr val="FF0000"/>
                </a:solidFill>
              </a:rPr>
              <a:t>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01150" y="1448520"/>
            <a:ext cx="1653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G /</a:t>
            </a:r>
            <a:r>
              <a:rPr lang="cs-CZ" sz="3600" b="1" dirty="0" err="1" smtClean="0">
                <a:solidFill>
                  <a:srgbClr val="00B0F0"/>
                </a:solidFill>
              </a:rPr>
              <a:t>dži</a:t>
            </a:r>
            <a:r>
              <a:rPr lang="cs-CZ" sz="3600" b="1" dirty="0" smtClean="0">
                <a:solidFill>
                  <a:srgbClr val="00B0F0"/>
                </a:solidFill>
              </a:rPr>
              <a:t>:/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2118" y="2272835"/>
            <a:ext cx="1507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H /</a:t>
            </a:r>
            <a:r>
              <a:rPr lang="cs-CZ" sz="3600" b="1" dirty="0" err="1" smtClean="0">
                <a:solidFill>
                  <a:srgbClr val="00B0F0"/>
                </a:solidFill>
              </a:rPr>
              <a:t>eič</a:t>
            </a:r>
            <a:r>
              <a:rPr lang="cs-CZ" sz="3600" b="1" dirty="0" smtClean="0">
                <a:solidFill>
                  <a:srgbClr val="00B0F0"/>
                </a:solidFill>
              </a:rPr>
              <a:t>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28825" y="2272836"/>
            <a:ext cx="12441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I /</a:t>
            </a:r>
            <a:r>
              <a:rPr lang="cs-CZ" sz="3600" b="1" dirty="0" err="1" smtClean="0">
                <a:solidFill>
                  <a:srgbClr val="7030A0"/>
                </a:solidFill>
              </a:rPr>
              <a:t>ai</a:t>
            </a:r>
            <a:r>
              <a:rPr lang="cs-CZ" sz="3600" b="1" dirty="0" smtClean="0">
                <a:solidFill>
                  <a:srgbClr val="7030A0"/>
                </a:solidFill>
              </a:rPr>
              <a:t>/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279399" y="2272837"/>
            <a:ext cx="16075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J /</a:t>
            </a:r>
            <a:r>
              <a:rPr lang="cs-CZ" sz="3600" b="1" dirty="0" err="1" smtClean="0">
                <a:solidFill>
                  <a:srgbClr val="FFC000"/>
                </a:solidFill>
              </a:rPr>
              <a:t>džei</a:t>
            </a:r>
            <a:r>
              <a:rPr lang="cs-CZ" sz="3600" b="1" dirty="0" smtClean="0">
                <a:solidFill>
                  <a:srgbClr val="FFC000"/>
                </a:solidFill>
              </a:rPr>
              <a:t>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62096" y="2272837"/>
            <a:ext cx="14945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K /</a:t>
            </a:r>
            <a:r>
              <a:rPr lang="cs-CZ" sz="3600" b="1" dirty="0" err="1" smtClean="0">
                <a:solidFill>
                  <a:srgbClr val="FF0000"/>
                </a:solidFill>
              </a:rPr>
              <a:t>kei</a:t>
            </a:r>
            <a:r>
              <a:rPr lang="cs-CZ" sz="3600" b="1" dirty="0" smtClean="0">
                <a:solidFill>
                  <a:srgbClr val="FF0000"/>
                </a:solidFill>
              </a:rPr>
              <a:t>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21223" y="3084233"/>
            <a:ext cx="1216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L /el/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487650" y="3084233"/>
            <a:ext cx="16866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M /</a:t>
            </a:r>
            <a:r>
              <a:rPr lang="cs-CZ" sz="3600" b="1" dirty="0" err="1" smtClean="0">
                <a:solidFill>
                  <a:srgbClr val="7030A0"/>
                </a:solidFill>
              </a:rPr>
              <a:t>em</a:t>
            </a:r>
            <a:r>
              <a:rPr lang="cs-CZ" sz="3600" b="1" dirty="0" smtClean="0">
                <a:solidFill>
                  <a:srgbClr val="7030A0"/>
                </a:solidFill>
              </a:rPr>
              <a:t>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95781" y="3084233"/>
            <a:ext cx="14605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N /en/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7482" y="3888014"/>
            <a:ext cx="14857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O /ou/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2383" y="3888013"/>
            <a:ext cx="1420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 /</a:t>
            </a:r>
            <a:r>
              <a:rPr lang="cs-CZ" sz="3600" b="1" dirty="0" err="1" smtClean="0">
                <a:solidFill>
                  <a:srgbClr val="FF0000"/>
                </a:solidFill>
              </a:rPr>
              <a:t>pi</a:t>
            </a:r>
            <a:r>
              <a:rPr lang="cs-CZ" sz="3600" b="1" dirty="0" smtClean="0">
                <a:solidFill>
                  <a:srgbClr val="FF0000"/>
                </a:solidFill>
              </a:rPr>
              <a:t>:/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341780" y="3888014"/>
            <a:ext cx="1718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Q /</a:t>
            </a:r>
            <a:r>
              <a:rPr lang="cs-CZ" sz="3600" b="1" dirty="0" err="1" smtClean="0">
                <a:solidFill>
                  <a:srgbClr val="00B0F0"/>
                </a:solidFill>
              </a:rPr>
              <a:t>kju</a:t>
            </a:r>
            <a:r>
              <a:rPr lang="cs-CZ" sz="3600" b="1" dirty="0" smtClean="0">
                <a:solidFill>
                  <a:srgbClr val="00B0F0"/>
                </a:solidFill>
              </a:rPr>
              <a:t>:/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66334" y="3888014"/>
            <a:ext cx="1289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R /a:/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117336" y="4797152"/>
            <a:ext cx="13099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S /es/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658316" y="4804708"/>
            <a:ext cx="1316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T /ti:/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314285" y="4797151"/>
            <a:ext cx="1481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U /</a:t>
            </a:r>
            <a:r>
              <a:rPr lang="cs-CZ" sz="3600" b="1" dirty="0" err="1" smtClean="0">
                <a:solidFill>
                  <a:srgbClr val="FFC000"/>
                </a:solidFill>
              </a:rPr>
              <a:t>ju</a:t>
            </a:r>
            <a:r>
              <a:rPr lang="cs-CZ" sz="3600" b="1" dirty="0" smtClean="0">
                <a:solidFill>
                  <a:srgbClr val="FFC000"/>
                </a:solidFill>
              </a:rPr>
              <a:t>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299461" y="4804708"/>
            <a:ext cx="14173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 /</a:t>
            </a:r>
            <a:r>
              <a:rPr lang="cs-CZ" sz="3600" b="1" dirty="0" err="1" smtClean="0">
                <a:solidFill>
                  <a:srgbClr val="FF0000"/>
                </a:solidFill>
              </a:rPr>
              <a:t>vi</a:t>
            </a:r>
            <a:r>
              <a:rPr lang="cs-CZ" sz="3600" b="1" dirty="0" smtClean="0">
                <a:solidFill>
                  <a:srgbClr val="FF0000"/>
                </a:solidFill>
              </a:rPr>
              <a:t>:/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747" y="5733256"/>
            <a:ext cx="30428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W /double </a:t>
            </a:r>
            <a:r>
              <a:rPr lang="cs-CZ" sz="3600" b="1" dirty="0" err="1" smtClean="0">
                <a:solidFill>
                  <a:srgbClr val="FFC000"/>
                </a:solidFill>
              </a:rPr>
              <a:t>ju</a:t>
            </a:r>
            <a:r>
              <a:rPr lang="cs-CZ" sz="3600" b="1" dirty="0" smtClean="0">
                <a:solidFill>
                  <a:srgbClr val="FFC000"/>
                </a:solidFill>
              </a:rPr>
              <a:t>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429652" y="5719373"/>
            <a:ext cx="1564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X /</a:t>
            </a:r>
            <a:r>
              <a:rPr lang="cs-CZ" sz="3600" b="1" dirty="0" err="1" smtClean="0">
                <a:solidFill>
                  <a:srgbClr val="FF0000"/>
                </a:solidFill>
              </a:rPr>
              <a:t>eks</a:t>
            </a:r>
            <a:r>
              <a:rPr lang="cs-CZ" sz="3600" b="1" dirty="0" smtClean="0">
                <a:solidFill>
                  <a:srgbClr val="FF0000"/>
                </a:solidFill>
              </a:rPr>
              <a:t>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347711" y="5717825"/>
            <a:ext cx="14795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Y /</a:t>
            </a:r>
            <a:r>
              <a:rPr lang="cs-CZ" sz="3600" b="1" dirty="0" err="1" smtClean="0">
                <a:solidFill>
                  <a:srgbClr val="00B0F0"/>
                </a:solidFill>
              </a:rPr>
              <a:t>vai</a:t>
            </a:r>
            <a:r>
              <a:rPr lang="cs-CZ" sz="3600" b="1" dirty="0" smtClean="0">
                <a:solidFill>
                  <a:srgbClr val="00B0F0"/>
                </a:solidFill>
              </a:rPr>
              <a:t>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62790" y="5713723"/>
            <a:ext cx="1562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 /</a:t>
            </a:r>
            <a:r>
              <a:rPr lang="cs-CZ" sz="3600" b="1" dirty="0" err="1" smtClean="0">
                <a:solidFill>
                  <a:srgbClr val="7030A0"/>
                </a:solidFill>
              </a:rPr>
              <a:t>zed</a:t>
            </a:r>
            <a:r>
              <a:rPr lang="cs-CZ" sz="3600" b="1" dirty="0" smtClean="0">
                <a:solidFill>
                  <a:srgbClr val="7030A0"/>
                </a:solidFill>
              </a:rPr>
              <a:t>/</a:t>
            </a:r>
            <a:endParaRPr lang="cs-CZ" sz="3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89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2118" y="620688"/>
            <a:ext cx="175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F0"/>
                </a:solidFill>
              </a:rPr>
              <a:t>A </a:t>
            </a:r>
            <a:r>
              <a:rPr lang="cs-CZ" sz="3600" b="1" dirty="0" smtClean="0">
                <a:solidFill>
                  <a:srgbClr val="00B0F0"/>
                </a:solidFill>
              </a:rPr>
              <a:t>/___ 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27390" y="620687"/>
            <a:ext cx="1736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F0"/>
                </a:solidFill>
              </a:rPr>
              <a:t>B </a:t>
            </a:r>
            <a:r>
              <a:rPr lang="cs-CZ" sz="3600" b="1" dirty="0" smtClean="0">
                <a:solidFill>
                  <a:srgbClr val="00B0F0"/>
                </a:solidFill>
              </a:rPr>
              <a:t>/___ 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66782" y="620682"/>
            <a:ext cx="1721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C /___ 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7058" y="620681"/>
            <a:ext cx="1770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F0"/>
                </a:solidFill>
              </a:rPr>
              <a:t>D </a:t>
            </a:r>
            <a:r>
              <a:rPr lang="cs-CZ" sz="3600" b="1" dirty="0" smtClean="0">
                <a:solidFill>
                  <a:srgbClr val="00B0F0"/>
                </a:solidFill>
              </a:rPr>
              <a:t>/___ /</a:t>
            </a:r>
            <a:endParaRPr lang="cs-CZ" sz="3600" b="1" dirty="0">
              <a:solidFill>
                <a:srgbClr val="00B0F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46247" y="1448522"/>
            <a:ext cx="1702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92D050"/>
                </a:solidFill>
              </a:rPr>
              <a:t>E </a:t>
            </a:r>
            <a:r>
              <a:rPr lang="cs-CZ" sz="3600" b="1" dirty="0" smtClean="0">
                <a:solidFill>
                  <a:srgbClr val="92D050"/>
                </a:solidFill>
              </a:rPr>
              <a:t>/___ /</a:t>
            </a:r>
            <a:endParaRPr lang="cs-CZ" sz="3600" b="1" dirty="0">
              <a:solidFill>
                <a:srgbClr val="92D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56067" y="1448519"/>
            <a:ext cx="1689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92D050"/>
                </a:solidFill>
              </a:rPr>
              <a:t>F </a:t>
            </a:r>
            <a:r>
              <a:rPr lang="cs-CZ" sz="3600" b="1" dirty="0" smtClean="0">
                <a:solidFill>
                  <a:srgbClr val="92D050"/>
                </a:solidFill>
              </a:rPr>
              <a:t>/___ /</a:t>
            </a:r>
            <a:endParaRPr lang="cs-CZ" sz="36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55132" y="1448518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92D050"/>
                </a:solidFill>
              </a:rPr>
              <a:t>G </a:t>
            </a:r>
            <a:r>
              <a:rPr lang="cs-CZ" sz="3600" b="1" dirty="0" smtClean="0">
                <a:solidFill>
                  <a:srgbClr val="92D050"/>
                </a:solidFill>
              </a:rPr>
              <a:t>/___ /</a:t>
            </a:r>
            <a:endParaRPr lang="cs-CZ" sz="3600" b="1" dirty="0">
              <a:solidFill>
                <a:srgbClr val="92D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2118" y="2272835"/>
            <a:ext cx="1770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7030A0"/>
                </a:solidFill>
              </a:rPr>
              <a:t>H </a:t>
            </a:r>
            <a:r>
              <a:rPr lang="cs-CZ" sz="3600" b="1" dirty="0" smtClean="0">
                <a:solidFill>
                  <a:srgbClr val="7030A0"/>
                </a:solidFill>
              </a:rPr>
              <a:t>/___ 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28825" y="2272836"/>
            <a:ext cx="1705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7030A0"/>
                </a:solidFill>
              </a:rPr>
              <a:t>I </a:t>
            </a:r>
            <a:r>
              <a:rPr lang="cs-CZ" sz="3600" b="1" dirty="0" smtClean="0">
                <a:solidFill>
                  <a:srgbClr val="7030A0"/>
                </a:solidFill>
              </a:rPr>
              <a:t>/___ / 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81441" y="2272837"/>
            <a:ext cx="1630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7030A0"/>
                </a:solidFill>
              </a:rPr>
              <a:t>J </a:t>
            </a:r>
            <a:r>
              <a:rPr lang="cs-CZ" sz="3600" b="1" dirty="0" smtClean="0">
                <a:solidFill>
                  <a:srgbClr val="7030A0"/>
                </a:solidFill>
              </a:rPr>
              <a:t>/___ 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62096" y="2272837"/>
            <a:ext cx="17315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7030A0"/>
                </a:solidFill>
              </a:rPr>
              <a:t>K </a:t>
            </a:r>
            <a:r>
              <a:rPr lang="cs-CZ" sz="3600" b="1" dirty="0" smtClean="0">
                <a:solidFill>
                  <a:srgbClr val="7030A0"/>
                </a:solidFill>
              </a:rPr>
              <a:t>/___ /</a:t>
            </a:r>
            <a:endParaRPr lang="cs-CZ" sz="3600" b="1" dirty="0">
              <a:solidFill>
                <a:srgbClr val="7030A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21223" y="3084233"/>
            <a:ext cx="1673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/>
              <a:t>L </a:t>
            </a:r>
            <a:r>
              <a:rPr lang="cs-CZ" sz="3600" b="1" dirty="0" smtClean="0"/>
              <a:t>/___ /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87650" y="3084233"/>
            <a:ext cx="18822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/>
              <a:t>M </a:t>
            </a:r>
            <a:r>
              <a:rPr lang="cs-CZ" sz="3600" b="1" dirty="0" smtClean="0"/>
              <a:t>/___ /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95781" y="3084233"/>
            <a:ext cx="1782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/>
              <a:t>N </a:t>
            </a:r>
            <a:r>
              <a:rPr lang="cs-CZ" sz="3600" b="1" dirty="0" smtClean="0"/>
              <a:t>/___ /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7482" y="3888014"/>
            <a:ext cx="1790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O </a:t>
            </a:r>
            <a:r>
              <a:rPr lang="cs-CZ" sz="3600" b="1" dirty="0" smtClean="0">
                <a:solidFill>
                  <a:srgbClr val="FF0000"/>
                </a:solidFill>
              </a:rPr>
              <a:t>/___ 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2383" y="3888013"/>
            <a:ext cx="1723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P </a:t>
            </a:r>
            <a:r>
              <a:rPr lang="cs-CZ" sz="3600" b="1" dirty="0" smtClean="0">
                <a:solidFill>
                  <a:srgbClr val="FF0000"/>
                </a:solidFill>
              </a:rPr>
              <a:t>/___ 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341780" y="3888014"/>
            <a:ext cx="20249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Q </a:t>
            </a:r>
            <a:r>
              <a:rPr lang="cs-CZ" sz="3600" b="1" dirty="0" smtClean="0">
                <a:solidFill>
                  <a:srgbClr val="FF0000"/>
                </a:solidFill>
              </a:rPr>
              <a:t>/____ 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66334" y="3888014"/>
            <a:ext cx="17379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R </a:t>
            </a:r>
            <a:r>
              <a:rPr lang="cs-CZ" sz="3600" b="1" dirty="0" smtClean="0">
                <a:solidFill>
                  <a:srgbClr val="FF0000"/>
                </a:solidFill>
              </a:rPr>
              <a:t>/___ /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997121" y="4797152"/>
            <a:ext cx="1696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S </a:t>
            </a:r>
            <a:r>
              <a:rPr lang="cs-CZ" sz="3600" b="1" dirty="0" smtClean="0">
                <a:solidFill>
                  <a:srgbClr val="00B050"/>
                </a:solidFill>
              </a:rPr>
              <a:t>/___ /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658316" y="4804708"/>
            <a:ext cx="17075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T </a:t>
            </a:r>
            <a:r>
              <a:rPr lang="cs-CZ" sz="3600" b="1" dirty="0" smtClean="0">
                <a:solidFill>
                  <a:srgbClr val="00B050"/>
                </a:solidFill>
              </a:rPr>
              <a:t>/___ /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558485" y="4797150"/>
            <a:ext cx="17796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U </a:t>
            </a:r>
            <a:r>
              <a:rPr lang="cs-CZ" sz="3600" b="1" dirty="0" smtClean="0">
                <a:solidFill>
                  <a:srgbClr val="00B050"/>
                </a:solidFill>
              </a:rPr>
              <a:t>/___ /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299461" y="4804708"/>
            <a:ext cx="1750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V </a:t>
            </a:r>
            <a:r>
              <a:rPr lang="cs-CZ" sz="3600" b="1" dirty="0" smtClean="0">
                <a:solidFill>
                  <a:srgbClr val="00B050"/>
                </a:solidFill>
              </a:rPr>
              <a:t>/___ /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7747" y="5733256"/>
            <a:ext cx="3078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C000"/>
                </a:solidFill>
              </a:rPr>
              <a:t>W </a:t>
            </a:r>
            <a:r>
              <a:rPr lang="cs-CZ" sz="3600" b="1" dirty="0" smtClean="0">
                <a:solidFill>
                  <a:srgbClr val="FFC000"/>
                </a:solidFill>
              </a:rPr>
              <a:t>/______ </a:t>
            </a:r>
            <a:r>
              <a:rPr lang="cs-CZ" sz="3600" b="1" dirty="0" err="1" smtClean="0">
                <a:solidFill>
                  <a:srgbClr val="FFC000"/>
                </a:solidFill>
              </a:rPr>
              <a:t>ju</a:t>
            </a:r>
            <a:r>
              <a:rPr lang="cs-CZ" sz="3600" b="1" dirty="0" smtClean="0">
                <a:solidFill>
                  <a:srgbClr val="FFC000"/>
                </a:solidFill>
              </a:rPr>
              <a:t>:/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429652" y="5719373"/>
            <a:ext cx="17331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C000"/>
                </a:solidFill>
              </a:rPr>
              <a:t>X </a:t>
            </a:r>
            <a:r>
              <a:rPr lang="cs-CZ" sz="3600" b="1" dirty="0" smtClean="0">
                <a:solidFill>
                  <a:srgbClr val="FFC000"/>
                </a:solidFill>
              </a:rPr>
              <a:t>/___ 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347711" y="5717825"/>
            <a:ext cx="17187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C000"/>
                </a:solidFill>
              </a:rPr>
              <a:t>Y </a:t>
            </a:r>
            <a:r>
              <a:rPr lang="cs-CZ" sz="3600" b="1" dirty="0" smtClean="0">
                <a:solidFill>
                  <a:srgbClr val="FFC000"/>
                </a:solidFill>
              </a:rPr>
              <a:t>/___ 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62790" y="5713723"/>
            <a:ext cx="1699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FFC000"/>
                </a:solidFill>
              </a:rPr>
              <a:t>Z </a:t>
            </a:r>
            <a:r>
              <a:rPr lang="cs-CZ" sz="3600" b="1" dirty="0" smtClean="0">
                <a:solidFill>
                  <a:srgbClr val="FFC000"/>
                </a:solidFill>
              </a:rPr>
              <a:t>/___ /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50916" y="161524"/>
            <a:ext cx="4015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Doplň chybějící výslovnost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2837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313492"/>
            <a:ext cx="4499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Která slova takto vyslovujeme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1917" y="1340768"/>
            <a:ext cx="8601585" cy="47243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/ti: a: </a:t>
            </a:r>
            <a:r>
              <a:rPr lang="cs-CZ" sz="2800" dirty="0" err="1">
                <a:solidFill>
                  <a:prstClr val="black"/>
                </a:solidFill>
              </a:rPr>
              <a:t>ei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err="1">
                <a:solidFill>
                  <a:prstClr val="black"/>
                </a:solidFill>
              </a:rPr>
              <a:t>ai</a:t>
            </a:r>
            <a:r>
              <a:rPr lang="cs-CZ" sz="2800" dirty="0">
                <a:solidFill>
                  <a:prstClr val="black"/>
                </a:solidFill>
              </a:rPr>
              <a:t> en/                    __________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/ti: i: </a:t>
            </a:r>
            <a:r>
              <a:rPr lang="cs-CZ" sz="2800" dirty="0" err="1">
                <a:solidFill>
                  <a:prstClr val="black"/>
                </a:solidFill>
              </a:rPr>
              <a:t>ei</a:t>
            </a:r>
            <a:r>
              <a:rPr lang="cs-CZ" sz="2800" dirty="0">
                <a:solidFill>
                  <a:prstClr val="black"/>
                </a:solidFill>
              </a:rPr>
              <a:t> si: </a:t>
            </a:r>
            <a:r>
              <a:rPr lang="cs-CZ" sz="2800" dirty="0" err="1">
                <a:solidFill>
                  <a:prstClr val="black"/>
                </a:solidFill>
              </a:rPr>
              <a:t>eič</a:t>
            </a:r>
            <a:r>
              <a:rPr lang="cs-CZ" sz="2800" dirty="0">
                <a:solidFill>
                  <a:prstClr val="black"/>
                </a:solidFill>
              </a:rPr>
              <a:t> i: a:/            __________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/si: </a:t>
            </a:r>
            <a:r>
              <a:rPr lang="cs-CZ" sz="2800" dirty="0" err="1">
                <a:solidFill>
                  <a:prstClr val="black"/>
                </a:solidFill>
              </a:rPr>
              <a:t>ei</a:t>
            </a:r>
            <a:r>
              <a:rPr lang="cs-CZ" sz="2800" dirty="0">
                <a:solidFill>
                  <a:prstClr val="black"/>
                </a:solidFill>
              </a:rPr>
              <a:t> a: </a:t>
            </a:r>
            <a:r>
              <a:rPr lang="cs-CZ" sz="2800" dirty="0" err="1">
                <a:solidFill>
                  <a:prstClr val="black"/>
                </a:solidFill>
              </a:rPr>
              <a:t>pi</a:t>
            </a:r>
            <a:r>
              <a:rPr lang="cs-CZ" sz="2800" dirty="0">
                <a:solidFill>
                  <a:prstClr val="black"/>
                </a:solidFill>
              </a:rPr>
              <a:t>:  i: ti:/               __________                                    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 ti: ou </a:t>
            </a:r>
            <a:r>
              <a:rPr lang="cs-CZ" sz="2800" dirty="0" err="1">
                <a:solidFill>
                  <a:prstClr val="black"/>
                </a:solidFill>
              </a:rPr>
              <a:t>em</a:t>
            </a:r>
            <a:r>
              <a:rPr lang="cs-CZ" sz="2800" dirty="0">
                <a:solidFill>
                  <a:prstClr val="black"/>
                </a:solidFill>
              </a:rPr>
              <a:t> </a:t>
            </a:r>
            <a:r>
              <a:rPr lang="cs-CZ" sz="2800" dirty="0" err="1">
                <a:solidFill>
                  <a:prstClr val="black"/>
                </a:solidFill>
              </a:rPr>
              <a:t>ei</a:t>
            </a:r>
            <a:r>
              <a:rPr lang="cs-CZ" sz="2800" dirty="0">
                <a:solidFill>
                  <a:prstClr val="black"/>
                </a:solidFill>
              </a:rPr>
              <a:t> ti: ou/          __________                           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/i: el i: </a:t>
            </a:r>
            <a:r>
              <a:rPr lang="cs-CZ" sz="2800" dirty="0" err="1">
                <a:solidFill>
                  <a:prstClr val="black"/>
                </a:solidFill>
              </a:rPr>
              <a:t>vi</a:t>
            </a:r>
            <a:r>
              <a:rPr lang="cs-CZ" sz="2800" dirty="0">
                <a:solidFill>
                  <a:prstClr val="black"/>
                </a:solidFill>
              </a:rPr>
              <a:t>: i: en/                  __________         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/double </a:t>
            </a:r>
            <a:r>
              <a:rPr lang="cs-CZ" sz="2800" dirty="0" err="1">
                <a:solidFill>
                  <a:prstClr val="black"/>
                </a:solidFill>
              </a:rPr>
              <a:t>ju</a:t>
            </a:r>
            <a:r>
              <a:rPr lang="cs-CZ" sz="2800" dirty="0">
                <a:solidFill>
                  <a:prstClr val="black"/>
                </a:solidFill>
              </a:rPr>
              <a:t>: ou </a:t>
            </a:r>
            <a:r>
              <a:rPr lang="cs-CZ" sz="2800" dirty="0" err="1">
                <a:solidFill>
                  <a:prstClr val="black"/>
                </a:solidFill>
              </a:rPr>
              <a:t>em</a:t>
            </a:r>
            <a:r>
              <a:rPr lang="cs-CZ" sz="2800" dirty="0">
                <a:solidFill>
                  <a:prstClr val="black"/>
                </a:solidFill>
              </a:rPr>
              <a:t> i: en/   __________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</a:t>
            </a:r>
            <a:r>
              <a:rPr lang="cs-CZ" sz="2800" dirty="0" err="1">
                <a:solidFill>
                  <a:prstClr val="black"/>
                </a:solidFill>
              </a:rPr>
              <a:t>dži</a:t>
            </a:r>
            <a:r>
              <a:rPr lang="cs-CZ" sz="2800" dirty="0">
                <a:solidFill>
                  <a:prstClr val="black"/>
                </a:solidFill>
              </a:rPr>
              <a:t>: el ou </a:t>
            </a:r>
            <a:r>
              <a:rPr lang="cs-CZ" sz="2800" dirty="0" err="1">
                <a:solidFill>
                  <a:prstClr val="black"/>
                </a:solidFill>
              </a:rPr>
              <a:t>vi</a:t>
            </a:r>
            <a:r>
              <a:rPr lang="cs-CZ" sz="2800" dirty="0">
                <a:solidFill>
                  <a:prstClr val="black"/>
                </a:solidFill>
              </a:rPr>
              <a:t>: i: es/             __________     </a:t>
            </a:r>
          </a:p>
          <a:p>
            <a:endParaRPr lang="cs-CZ" sz="11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/es </a:t>
            </a:r>
            <a:r>
              <a:rPr lang="cs-CZ" sz="2800" dirty="0" err="1">
                <a:solidFill>
                  <a:prstClr val="black"/>
                </a:solidFill>
              </a:rPr>
              <a:t>eič</a:t>
            </a:r>
            <a:r>
              <a:rPr lang="cs-CZ" sz="2800" dirty="0">
                <a:solidFill>
                  <a:prstClr val="black"/>
                </a:solidFill>
              </a:rPr>
              <a:t> ou i: es/                   __________</a:t>
            </a:r>
          </a:p>
        </p:txBody>
      </p:sp>
    </p:spTree>
    <p:extLst>
      <p:ext uri="{BB962C8B-B14F-4D97-AF65-F5344CB8AC3E}">
        <p14:creationId xmlns:p14="http://schemas.microsoft.com/office/powerpoint/2010/main" val="284711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364</Words>
  <Application>Microsoft Office PowerPoint</Application>
  <PresentationFormat>Předvádění na obrazovce (4:3)</PresentationFormat>
  <Paragraphs>79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9</cp:revision>
  <dcterms:created xsi:type="dcterms:W3CDTF">2012-01-27T04:14:03Z</dcterms:created>
  <dcterms:modified xsi:type="dcterms:W3CDTF">2013-06-23T19:10:36Z</dcterms:modified>
</cp:coreProperties>
</file>