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9" r:id="rId4"/>
    <p:sldId id="260" r:id="rId5"/>
    <p:sldId id="261" r:id="rId6"/>
    <p:sldId id="263" r:id="rId7"/>
    <p:sldId id="262" r:id="rId8"/>
    <p:sldId id="264" r:id="rId9"/>
    <p:sldId id="265" r:id="rId10"/>
    <p:sldId id="25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23. 9. 2013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23. 9. 2013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23. 9. 2013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23. 9. 2013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23. 9. 2013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23. 9. 2013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23. 9. 2013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23. 9. 2013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23. 9. 2013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23. 9. 2013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23. 9. 2013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23. 9. 2013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5" Type="http://schemas.openxmlformats.org/officeDocument/2006/relationships/slide" Target="slide7.xml"/><Relationship Id="rId4" Type="http://schemas.openxmlformats.org/officeDocument/2006/relationships/slide" Target="slid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farm7.staticflickr.com/6179/6173837649_5ab02947ef_o.jpg" TargetMode="External"/><Relationship Id="rId2" Type="http://schemas.openxmlformats.org/officeDocument/2006/relationships/hyperlink" Target="http://upload.wikimedia.org/wikipedia/commons/3/3c/DDR_RAM-3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accuzition.webs.com/photos/Memory/img_13591_kingston-hyperx-ddr3-value-.jpg" TargetMode="External"/><Relationship Id="rId5" Type="http://schemas.openxmlformats.org/officeDocument/2006/relationships/hyperlink" Target="http://farm2.staticflickr.com/1048/840415676_f6ff7e80f5_o.jpg" TargetMode="External"/><Relationship Id="rId4" Type="http://schemas.openxmlformats.org/officeDocument/2006/relationships/hyperlink" Target="http://www.adrianhiggs.com/wp-content/uploads/2012/04/computer-ram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827584" y="1772816"/>
            <a:ext cx="7618413" cy="4897437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800" dirty="0"/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>
                <a:solidFill>
                  <a:schemeClr val="tx2"/>
                </a:solidFill>
                <a:latin typeface="Calibri" panose="020F0502020204030204" pitchFamily="34" charset="0"/>
              </a:rPr>
              <a:t>Název školy:	Základní škola Městec Králové</a:t>
            </a: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800" b="1" dirty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>
                <a:solidFill>
                  <a:schemeClr val="tx2"/>
                </a:solidFill>
                <a:latin typeface="Calibri" panose="020F0502020204030204" pitchFamily="34" charset="0"/>
              </a:rPr>
              <a:t>Autor:	</a:t>
            </a:r>
            <a:r>
              <a:rPr lang="cs-CZ" sz="18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Mgr. Petr Novák</a:t>
            </a:r>
            <a:endParaRPr lang="cs-CZ" sz="1800" b="1" dirty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800" b="1" dirty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>
                <a:solidFill>
                  <a:schemeClr val="tx2"/>
                </a:solidFill>
                <a:latin typeface="Calibri" panose="020F0502020204030204" pitchFamily="34" charset="0"/>
              </a:rPr>
              <a:t>Název:	VY_32_INOVACE_01_F9</a:t>
            </a: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800" b="1" dirty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>
                <a:solidFill>
                  <a:schemeClr val="tx2"/>
                </a:solidFill>
                <a:latin typeface="Calibri" panose="020F0502020204030204" pitchFamily="34" charset="0"/>
              </a:rPr>
              <a:t>Číslo projektu:	CZ.1.07/1.4.00/21.2313</a:t>
            </a: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800" b="1" dirty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>
                <a:solidFill>
                  <a:schemeClr val="tx2"/>
                </a:solidFill>
                <a:latin typeface="Calibri" panose="020F0502020204030204" pitchFamily="34" charset="0"/>
              </a:rPr>
              <a:t>Téma:	</a:t>
            </a:r>
            <a:r>
              <a:rPr lang="cs-CZ" sz="1800" b="1" dirty="0" smtClean="0">
                <a:latin typeface="Calibri" panose="020F0502020204030204" pitchFamily="34" charset="0"/>
              </a:rPr>
              <a:t>RAM Paměť</a:t>
            </a:r>
            <a:endParaRPr lang="cs-CZ" sz="1800" b="1" dirty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800" b="1" dirty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>
                <a:solidFill>
                  <a:schemeClr val="tx2"/>
                </a:solidFill>
                <a:latin typeface="Calibri" panose="020F0502020204030204" pitchFamily="34" charset="0"/>
              </a:rPr>
              <a:t>Anotace:	</a:t>
            </a:r>
            <a:r>
              <a:rPr lang="cs-CZ" sz="18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Vysvětlení funkce paměti RAM.</a:t>
            </a:r>
            <a:endParaRPr lang="cs-CZ" sz="1800" b="1" dirty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800" b="1" dirty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>
                <a:solidFill>
                  <a:schemeClr val="tx2"/>
                </a:solidFill>
                <a:latin typeface="Calibri" panose="020F0502020204030204" pitchFamily="34" charset="0"/>
              </a:rPr>
              <a:t>Datum:	</a:t>
            </a:r>
            <a:r>
              <a:rPr lang="cs-CZ" sz="18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28. 6. 2013</a:t>
            </a: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800" b="1" dirty="0">
              <a:latin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Keywords:	</a:t>
            </a:r>
            <a:r>
              <a:rPr lang="cs-CZ" sz="18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RAM, paměť</a:t>
            </a:r>
            <a:endParaRPr lang="cs-CZ" sz="1800" b="1" dirty="0">
              <a:solidFill>
                <a:schemeClr val="tx2"/>
              </a:solidFill>
              <a:latin typeface="Calibri" panose="020F0502020204030204" pitchFamily="34" charset="0"/>
            </a:endParaRPr>
          </a:p>
        </p:txBody>
      </p:sp>
      <p:pic>
        <p:nvPicPr>
          <p:cNvPr id="1026" name="Picture 2" descr="C:\Users\Petr\Desktop\DUMy\OPVK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7" y="44624"/>
            <a:ext cx="9144000" cy="2336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5549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Paměť RAM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9481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RAM (v anglickém originálu - </a:t>
            </a:r>
            <a:r>
              <a:rPr lang="cs-CZ" dirty="0"/>
              <a:t>random-access </a:t>
            </a:r>
            <a:r>
              <a:rPr lang="cs-CZ" dirty="0" smtClean="0"/>
              <a:t>memory)</a:t>
            </a:r>
          </a:p>
          <a:p>
            <a:r>
              <a:rPr lang="cs-CZ" dirty="0" smtClean="0"/>
              <a:t>Jde o rychlou operační paměť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RAM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1" t="9871" r="3095" b="11233"/>
          <a:stretch/>
        </p:blipFill>
        <p:spPr bwMode="auto">
          <a:xfrm rot="21120277">
            <a:off x="708338" y="4101769"/>
            <a:ext cx="7737895" cy="1932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06433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Polovodičová paměť s adresním přístupem</a:t>
            </a:r>
          </a:p>
          <a:p>
            <a:r>
              <a:rPr lang="cs-CZ" dirty="0" smtClean="0"/>
              <a:t>Možnost čtení i zápisu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Operační paměť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560400"/>
            <a:ext cx="5616624" cy="32196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51096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Jde o rychlou paměť s omezenou kapacitou – v současnosti kolem 4 GB</a:t>
            </a:r>
          </a:p>
          <a:p>
            <a:r>
              <a:rPr lang="cs-CZ" dirty="0" smtClean="0"/>
              <a:t>Počítač v ní pracuje s právě spuštěným programem, zpracovávanými daty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Funkce RAM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971476"/>
            <a:ext cx="4350169" cy="2900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51205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Pevný disk (HDD) má obrovskou kapacitu – práce s daty přímo na disku by procesor příliš zdržovala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Funkce RAM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492193"/>
            <a:ext cx="4468919" cy="33516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ový popisek 3"/>
          <p:cNvSpPr/>
          <p:nvPr/>
        </p:nvSpPr>
        <p:spPr>
          <a:xfrm>
            <a:off x="2267744" y="4149080"/>
            <a:ext cx="1728192" cy="1152128"/>
          </a:xfrm>
          <a:prstGeom prst="wedgeRectCallout">
            <a:avLst>
              <a:gd name="adj1" fmla="val 118024"/>
              <a:gd name="adj2" fmla="val 3223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Pozice paměti RAM v základní desce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493867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 vypnutí PC jsou data z RAM vymazány.</a:t>
            </a:r>
          </a:p>
          <a:p>
            <a:r>
              <a:rPr lang="cs-CZ" dirty="0" smtClean="0"/>
              <a:t>Data jsou v PC uchována na pevném disku (HDD)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Uchování dat?</a:t>
            </a:r>
            <a:endParaRPr lang="cs-CZ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79599"/>
            <a:ext cx="4608512" cy="3456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31084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Dostatečná kapacita paměti RAM je pro výkonnost počítače velmi důležitá</a:t>
            </a:r>
          </a:p>
          <a:p>
            <a:r>
              <a:rPr lang="cs-CZ" dirty="0" smtClean="0"/>
              <a:t>Při nedostatku paměti RAM se systém zpomaluje, či dokonce „zasekává“</a:t>
            </a:r>
          </a:p>
          <a:p>
            <a:r>
              <a:rPr lang="cs-CZ" dirty="0" smtClean="0"/>
              <a:t>Velký nárok na velikost operační paměti je zejména u zpracování grafiky a přehrávání videa.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Kapacita paměti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28354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arenR"/>
            </a:pPr>
            <a:r>
              <a:rPr lang="cs-CZ" dirty="0" smtClean="0"/>
              <a:t>Co je znamená RAM?			</a:t>
            </a:r>
            <a:r>
              <a:rPr lang="cs-CZ" dirty="0" smtClean="0">
                <a:hlinkClick r:id="rId2" action="ppaction://hlinksldjump"/>
              </a:rPr>
              <a:t>Pomoc</a:t>
            </a:r>
            <a:endParaRPr lang="cs-CZ" dirty="0" smtClean="0"/>
          </a:p>
          <a:p>
            <a:pPr marL="457200" indent="-457200">
              <a:buFont typeface="+mj-lt"/>
              <a:buAutoNum type="arabicParenR"/>
            </a:pPr>
            <a:r>
              <a:rPr lang="cs-CZ" dirty="0" smtClean="0"/>
              <a:t>Jak funguje paměť RAM?		</a:t>
            </a:r>
            <a:r>
              <a:rPr lang="cs-CZ" dirty="0" smtClean="0">
                <a:hlinkClick r:id="rId3" action="ppaction://hlinksldjump"/>
              </a:rPr>
              <a:t>Pomoc</a:t>
            </a:r>
            <a:endParaRPr lang="cs-CZ" dirty="0" smtClean="0"/>
          </a:p>
          <a:p>
            <a:pPr marL="457200" indent="-457200">
              <a:buFont typeface="+mj-lt"/>
              <a:buAutoNum type="arabicParenR"/>
            </a:pPr>
            <a:r>
              <a:rPr lang="cs-CZ" dirty="0" smtClean="0"/>
              <a:t>Proč je důležitá její kapacita?		</a:t>
            </a:r>
            <a:r>
              <a:rPr lang="cs-CZ" dirty="0" smtClean="0">
                <a:hlinkClick r:id="rId4" action="ppaction://hlinksldjump"/>
              </a:rPr>
              <a:t>Pomoc</a:t>
            </a:r>
            <a:endParaRPr lang="cs-CZ" dirty="0" smtClean="0"/>
          </a:p>
          <a:p>
            <a:pPr marL="457200" indent="-457200">
              <a:buFont typeface="+mj-lt"/>
              <a:buAutoNum type="arabicParenR"/>
            </a:pPr>
            <a:r>
              <a:rPr lang="cs-CZ" dirty="0" smtClean="0"/>
              <a:t>Jak je to s uchováním dat v RAM?	</a:t>
            </a:r>
            <a:r>
              <a:rPr lang="cs-CZ" dirty="0" smtClean="0">
                <a:hlinkClick r:id="rId5" action="ppaction://hlinksldjump"/>
              </a:rPr>
              <a:t>Pomoc</a:t>
            </a:r>
            <a:endParaRPr lang="cs-CZ" dirty="0" smtClean="0"/>
          </a:p>
          <a:p>
            <a:pPr marL="457200" indent="-457200">
              <a:buFont typeface="+mj-lt"/>
              <a:buAutoNum type="arabicParenR"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Procvič si: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26999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0" y="3429000"/>
            <a:ext cx="9144000" cy="324036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indent="-342900">
              <a:buAutoNum type="arabicParenR"/>
            </a:pPr>
            <a:r>
              <a:rPr lang="cs-CZ" sz="1200" dirty="0" smtClean="0"/>
              <a:t>[cit. 2012-06-28] dostupné na</a:t>
            </a:r>
            <a:r>
              <a:rPr lang="cs-CZ" sz="1200" dirty="0" smtClean="0"/>
              <a:t>: </a:t>
            </a:r>
            <a:r>
              <a:rPr lang="cs-CZ" sz="1200" dirty="0">
                <a:hlinkClick r:id="rId2"/>
              </a:rPr>
              <a:t>http://upload.wikimedia.org/wikipedia/commons/3/3c/DDR_RAM-3.jpg</a:t>
            </a:r>
            <a:endParaRPr lang="cs-CZ" sz="1200" dirty="0" smtClean="0"/>
          </a:p>
          <a:p>
            <a:pPr marL="342900" indent="-342900">
              <a:buAutoNum type="arabicParenR"/>
            </a:pPr>
            <a:r>
              <a:rPr lang="cs-CZ" sz="1200" dirty="0" smtClean="0"/>
              <a:t>[</a:t>
            </a:r>
            <a:r>
              <a:rPr lang="cs-CZ" sz="1200" dirty="0" smtClean="0"/>
              <a:t>cit. 2012-06-28] dostupné </a:t>
            </a:r>
            <a:r>
              <a:rPr lang="cs-CZ" sz="1200" dirty="0" smtClean="0"/>
              <a:t>na: </a:t>
            </a:r>
            <a:r>
              <a:rPr lang="cs-CZ" sz="1200" dirty="0">
                <a:hlinkClick r:id="rId3"/>
              </a:rPr>
              <a:t>http://farm7.staticflickr.com/6179/6173837649_5ab02947ef_o.jpg</a:t>
            </a:r>
            <a:endParaRPr lang="cs-CZ" sz="1200" dirty="0" smtClean="0"/>
          </a:p>
          <a:p>
            <a:pPr marL="342900" indent="-342900">
              <a:buAutoNum type="arabicParenR"/>
            </a:pPr>
            <a:r>
              <a:rPr lang="cs-CZ" sz="1200" dirty="0"/>
              <a:t>[cit. 2012-06-28] dostupné na</a:t>
            </a:r>
            <a:r>
              <a:rPr lang="cs-CZ" sz="1200" dirty="0" smtClean="0"/>
              <a:t>: </a:t>
            </a:r>
            <a:r>
              <a:rPr lang="cs-CZ" sz="1200" dirty="0">
                <a:hlinkClick r:id="rId4"/>
              </a:rPr>
              <a:t>http://www.adrianhiggs.com/wp-content/uploads/2012/04/computer-ram.jpg</a:t>
            </a:r>
            <a:endParaRPr lang="cs-CZ" sz="1200" dirty="0"/>
          </a:p>
          <a:p>
            <a:pPr marL="342900" indent="-342900">
              <a:buAutoNum type="arabicParenR"/>
            </a:pPr>
            <a:r>
              <a:rPr lang="cs-CZ" sz="1200" dirty="0"/>
              <a:t>[cit. 2012-06-28] dostupné na: </a:t>
            </a:r>
            <a:r>
              <a:rPr lang="cs-CZ" sz="1200" dirty="0">
                <a:hlinkClick r:id="rId5"/>
              </a:rPr>
              <a:t>http://farm2.staticflickr.com/1048/840415676_f6ff7e80f5_o.jpg</a:t>
            </a:r>
            <a:endParaRPr lang="cs-CZ" sz="1200" dirty="0" smtClean="0"/>
          </a:p>
          <a:p>
            <a:pPr marL="342900" indent="-342900">
              <a:buAutoNum type="arabicParenR"/>
            </a:pPr>
            <a:r>
              <a:rPr lang="cs-CZ" sz="1200" dirty="0"/>
              <a:t>[cit. 2012-06-28] dostupné na</a:t>
            </a:r>
            <a:r>
              <a:rPr lang="cs-CZ" sz="1200" dirty="0" smtClean="0"/>
              <a:t>: </a:t>
            </a:r>
            <a:r>
              <a:rPr lang="cs-CZ" sz="1200" dirty="0">
                <a:hlinkClick r:id="rId6"/>
              </a:rPr>
              <a:t>http://accuzition.webs.com/photos/Memory/img_13591_kingston-hyperx-ddr3-value-.jpg</a:t>
            </a:r>
            <a:endParaRPr lang="cs-CZ" sz="1200" dirty="0"/>
          </a:p>
          <a:p>
            <a:pPr marL="0" indent="0" algn="ctr">
              <a:buNone/>
            </a:pPr>
            <a:r>
              <a:rPr lang="cs-CZ" sz="1200" dirty="0" smtClean="0">
                <a:solidFill>
                  <a:schemeClr val="tx1"/>
                </a:solidFill>
              </a:rPr>
              <a:t>Použit </a:t>
            </a:r>
            <a:r>
              <a:rPr lang="cs-CZ" sz="1200" dirty="0">
                <a:solidFill>
                  <a:schemeClr val="tx1"/>
                </a:solidFill>
              </a:rPr>
              <a:t>výhradně obrazový materiál Creative </a:t>
            </a:r>
            <a:r>
              <a:rPr lang="cs-CZ" sz="1200" dirty="0" smtClean="0">
                <a:solidFill>
                  <a:schemeClr val="tx1"/>
                </a:solidFill>
              </a:rPr>
              <a:t>Commons, který lze opětovně použít s úpravami a to i komerčně.</a:t>
            </a:r>
            <a:endParaRPr lang="cs-CZ" sz="1200" dirty="0">
              <a:solidFill>
                <a:schemeClr val="tx1"/>
              </a:solidFill>
            </a:endParaRPr>
          </a:p>
          <a:p>
            <a:pPr marL="342900" indent="-342900">
              <a:buAutoNum type="arabicParenR"/>
            </a:pPr>
            <a:endParaRPr lang="cs-CZ" sz="1400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25327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51</TotalTime>
  <Words>233</Words>
  <Application>Microsoft Office PowerPoint</Application>
  <PresentationFormat>Předvádění na obrazovce (4:3)</PresentationFormat>
  <Paragraphs>48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Vlnění</vt:lpstr>
      <vt:lpstr>Prezentace aplikace PowerPoint</vt:lpstr>
      <vt:lpstr>Paměť RAM</vt:lpstr>
      <vt:lpstr>RAM</vt:lpstr>
      <vt:lpstr>Operační paměť</vt:lpstr>
      <vt:lpstr>Funkce RAM</vt:lpstr>
      <vt:lpstr>Funkce RAM</vt:lpstr>
      <vt:lpstr>Uchování dat?</vt:lpstr>
      <vt:lpstr>Kapacita paměti</vt:lpstr>
      <vt:lpstr>Procvič si: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cp:lastModifiedBy>Petr</cp:lastModifiedBy>
  <cp:revision>6</cp:revision>
  <dcterms:modified xsi:type="dcterms:W3CDTF">2013-09-23T07:37:18Z</dcterms:modified>
</cp:coreProperties>
</file>