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b/Memory-card-comparison.jpg" TargetMode="External"/><Relationship Id="rId3" Type="http://schemas.openxmlformats.org/officeDocument/2006/relationships/hyperlink" Target="http://upload.wikimedia.org/wikipedia/commons/0/00/PaperTapes-5and8Hole.jpg" TargetMode="External"/><Relationship Id="rId7" Type="http://schemas.openxmlformats.org/officeDocument/2006/relationships/hyperlink" Target="http://upload.wikimedia.org/wikipedia/commons/b/b5/DVD_two_kinds.jpg" TargetMode="External"/><Relationship Id="rId12" Type="http://schemas.openxmlformats.org/officeDocument/2006/relationships/hyperlink" Target="http://upload.wikimedia.org/wikipedia/commons/5/5e/Vertex_2_Solid_State_Drive_by_OCZ-top_oblique_PNr%C2%B00307.jpg" TargetMode="External"/><Relationship Id="rId2" Type="http://schemas.openxmlformats.org/officeDocument/2006/relationships/hyperlink" Target="http://upload.wikimedia.org/wikipedia/commons/3/39/Punch-card-bl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7/Floppydisk_90mm(3.5inch).jpg" TargetMode="External"/><Relationship Id="rId11" Type="http://schemas.openxmlformats.org/officeDocument/2006/relationships/hyperlink" Target="https://upload.wikimedia.org/wikipedia/commons/3/32/Blu_ray_icon.png" TargetMode="External"/><Relationship Id="rId5" Type="http://schemas.openxmlformats.org/officeDocument/2006/relationships/hyperlink" Target="http://upload.wikimedia.org/wikipedia/commons/9/9d/Audiokazeta.jpg" TargetMode="External"/><Relationship Id="rId10" Type="http://schemas.openxmlformats.org/officeDocument/2006/relationships/hyperlink" Target="http://upload.wikimedia.org/wikipedia/commons/f/f1/USB-Hard-Drive.jpg" TargetMode="External"/><Relationship Id="rId4" Type="http://schemas.openxmlformats.org/officeDocument/2006/relationships/hyperlink" Target="http://upload.wikimedia.org/wikipedia/commons/b/bf/Atari-800XL.jpg" TargetMode="External"/><Relationship Id="rId9" Type="http://schemas.openxmlformats.org/officeDocument/2006/relationships/hyperlink" Target="http://upload.wikimedia.org/wikipedia/commons/8/86/SanDisk_Cruzer_Micr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844824"/>
            <a:ext cx="7618413" cy="489743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 školy:	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Autor: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Mgr. Petr Novák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Název:	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Číslo projektu:	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Téma:	</a:t>
            </a:r>
            <a:r>
              <a:rPr lang="cs-CZ" sz="1800" b="1" dirty="0" smtClean="0">
                <a:latin typeface="Calibri" panose="020F0502020204030204" pitchFamily="34" charset="0"/>
              </a:rPr>
              <a:t>Paměťová média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Anotace: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Seznámení s druhy paměťových 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médií.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Datum: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29. 6. 2013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Keywords:	paměťové médium, CD, DVD, Blue-</a:t>
            </a:r>
            <a:r>
              <a:rPr lang="cs-CZ" sz="1800" b="1" dirty="0" err="1" smtClean="0">
                <a:solidFill>
                  <a:schemeClr val="tx2"/>
                </a:solidFill>
                <a:latin typeface="Calibri" panose="020F0502020204030204" pitchFamily="34" charset="0"/>
              </a:rPr>
              <a:t>Ray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" y="0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4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Paměťová média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22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Slouží k ukládání (zálohování) dat jejich přenosu a opětovnému použití</a:t>
            </a:r>
          </a:p>
          <a:p>
            <a:pPr algn="just"/>
            <a:r>
              <a:rPr lang="cs-CZ" dirty="0" smtClean="0"/>
              <a:t>Jejich vývoj kopíruje požadavky vývoje IT</a:t>
            </a:r>
          </a:p>
          <a:p>
            <a:pPr algn="just"/>
            <a:r>
              <a:rPr lang="cs-CZ" dirty="0" smtClean="0"/>
              <a:t>Mění se technologie zápisu/čtení a hlavně kapacita paměťových médií</a:t>
            </a:r>
          </a:p>
          <a:p>
            <a:pPr algn="just"/>
            <a:r>
              <a:rPr lang="cs-CZ" dirty="0" smtClean="0"/>
              <a:t>Budoucnost bude patřit přenosným diskům s uloženým OS.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Paměťové médium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88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Děrné štítky</a:t>
            </a:r>
          </a:p>
          <a:p>
            <a:r>
              <a:rPr lang="cs-CZ" dirty="0" smtClean="0"/>
              <a:t>Děrné pásky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6264696" cy="2749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5" t="30517" r="2702" b="30608"/>
          <a:stretch/>
        </p:blipFill>
        <p:spPr bwMode="auto">
          <a:xfrm rot="2266723">
            <a:off x="4109508" y="3732391"/>
            <a:ext cx="4986068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153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Audiokazety – 8 bitové PC (Didaktik, </a:t>
            </a:r>
            <a:r>
              <a:rPr lang="cs-CZ" dirty="0" err="1" smtClean="0"/>
              <a:t>Sinclair</a:t>
            </a:r>
            <a:r>
              <a:rPr lang="cs-CZ" dirty="0" smtClean="0"/>
              <a:t>, </a:t>
            </a:r>
            <a:r>
              <a:rPr lang="cs-CZ" dirty="0" err="1" smtClean="0"/>
              <a:t>Atari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Diskety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77072"/>
            <a:ext cx="5112568" cy="2606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953" y="2999723"/>
            <a:ext cx="288032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686" y="4526442"/>
            <a:ext cx="2304256" cy="2331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115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CD/DVD</a:t>
            </a:r>
          </a:p>
          <a:p>
            <a:r>
              <a:rPr lang="cs-CZ" dirty="0" smtClean="0"/>
              <a:t>Cd-RW/DVD-RW - přepisovatelná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Současná paměťová média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6672642" cy="3259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647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Paměťové karty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Současná paměťová média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76711"/>
            <a:ext cx="7999984" cy="3555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3163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USB Flash disky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Současná paměťová média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24944"/>
            <a:ext cx="5688632" cy="3428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789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Externí disky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Současná paměťová média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24944"/>
            <a:ext cx="6084676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660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Blu-ray</a:t>
            </a:r>
            <a:r>
              <a:rPr lang="cs-CZ" dirty="0" smtClean="0"/>
              <a:t> disk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Současná paměťová média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57264"/>
            <a:ext cx="4300736" cy="4300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625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SSD disky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Současná paměťová média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97459"/>
            <a:ext cx="5836694" cy="3829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9347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je paměťové médium?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Znáš nějaké historické PM?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Která znáš současná PM?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Pamatuješ si?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55976" y="4437112"/>
            <a:ext cx="71205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11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683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2996952"/>
            <a:ext cx="8964488" cy="367240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pitchFamily="34" charset="0"/>
              <a:buAutoNum type="arabicParenR"/>
            </a:pPr>
            <a:r>
              <a:rPr lang="cs-CZ" sz="1200" dirty="0" smtClean="0"/>
              <a:t>[</a:t>
            </a:r>
            <a:r>
              <a:rPr lang="cs-CZ" sz="1200" dirty="0"/>
              <a:t>cit. 2012-06-29] dostupné na: </a:t>
            </a:r>
            <a:r>
              <a:rPr lang="cs-CZ" sz="1200" dirty="0">
                <a:hlinkClick r:id="rId2"/>
              </a:rPr>
              <a:t>http://upload.wikimedia.org/wikipedia/commons/3/39/Punch-card-blue.jpg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3"/>
              </a:rPr>
              <a:t>http://upload.wikimedia.org/wikipedia/commons/0/00/PaperTapes-5and8Hole.jpg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4"/>
              </a:rPr>
              <a:t>http://upload.wikimedia.org/wikipedia/commons/b/bf/Atari-800XL.jpg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5"/>
              </a:rPr>
              <a:t>http://upload.wikimedia.org/wikipedia/commons/9/9d/Audiokazeta.jpg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6"/>
              </a:rPr>
              <a:t>http://upload.wikimedia.org/wikipedia/commons/3/37/Floppydisk_90mm(3.5inch).jpg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7"/>
              </a:rPr>
              <a:t>http://upload.wikimedia.org/wikipedia/commons/b/b5/DVD_two_kinds.jpg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8"/>
              </a:rPr>
              <a:t>http://upload.wikimedia.org/wikipedia/commons/0/0b/Memory-card-comparison.jpg</a:t>
            </a:r>
            <a:endParaRPr lang="cs-CZ" sz="1200" dirty="0" smtClean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9"/>
              </a:rPr>
              <a:t>http://upload.wikimedia.org/wikipedia/commons/8/86/SanDisk_Cruzer_Micro.png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10"/>
              </a:rPr>
              <a:t>http://upload.wikimedia.org/wikipedia/commons/f/f1/USB-Hard-Drive.jpg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na: </a:t>
            </a:r>
            <a:r>
              <a:rPr lang="cs-CZ" sz="1200" dirty="0">
                <a:hlinkClick r:id="rId11"/>
              </a:rPr>
              <a:t>https://upload.wikimedia.org/wikipedia/commons/3/32/Blu_ray_icon.png</a:t>
            </a:r>
            <a:endParaRPr lang="cs-CZ" sz="1200" dirty="0"/>
          </a:p>
          <a:p>
            <a:pPr>
              <a:buFont typeface="Arial" pitchFamily="34" charset="0"/>
              <a:buAutoNum type="arabicParenR"/>
            </a:pPr>
            <a:r>
              <a:rPr lang="cs-CZ" sz="1200" dirty="0"/>
              <a:t>[cit. 2012-06-29]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upload.wikimedia.org/wikipedia/commons/5/5e/Vertex_2_Solid_State_Drive_by_OCZ-top_oblique_PNr%C2%B00307.jpg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 algn="ctr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Použit </a:t>
            </a:r>
            <a:r>
              <a:rPr lang="cs-CZ" sz="1200" dirty="0">
                <a:solidFill>
                  <a:schemeClr val="tx1"/>
                </a:solidFill>
              </a:rPr>
              <a:t>výhradně obrazový materiál Creative </a:t>
            </a:r>
            <a:r>
              <a:rPr lang="cs-CZ" sz="1200" dirty="0" smtClean="0">
                <a:solidFill>
                  <a:schemeClr val="tx1"/>
                </a:solidFill>
              </a:rPr>
              <a:t>Commons, který lze opětovně použít s úpravami a to i komerčně.</a:t>
            </a:r>
            <a:endParaRPr lang="cs-CZ" sz="1200" dirty="0">
              <a:solidFill>
                <a:schemeClr val="tx1"/>
              </a:solidFill>
            </a:endParaRPr>
          </a:p>
          <a:p>
            <a:pPr marL="342900" indent="-342900">
              <a:buAutoNum type="arabicParenR"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32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</TotalTime>
  <Words>248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Paměťová média</vt:lpstr>
      <vt:lpstr>Paměťové médium</vt:lpstr>
      <vt:lpstr>Historie</vt:lpstr>
      <vt:lpstr>Historie</vt:lpstr>
      <vt:lpstr>Současná paměťová média</vt:lpstr>
      <vt:lpstr>Současná paměťová média</vt:lpstr>
      <vt:lpstr>Současná paměťová média</vt:lpstr>
      <vt:lpstr>Současná paměťová média</vt:lpstr>
      <vt:lpstr>Současná paměťová média</vt:lpstr>
      <vt:lpstr>Současná paměťová média</vt:lpstr>
      <vt:lpstr>Pamatuješ si?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11</cp:revision>
  <dcterms:modified xsi:type="dcterms:W3CDTF">2013-09-30T19:14:28Z</dcterms:modified>
</cp:coreProperties>
</file>