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02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123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5558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1753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7680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989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534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855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392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337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313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449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213F1-1A13-457D-ACAD-5CFB1A3F9F2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A3369-AFC0-4741-8E82-5077C8CD417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429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2856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cs-CZ" sz="1800" b="1" dirty="0" smtClean="0">
                <a:solidFill>
                  <a:srgbClr val="0070C0"/>
                </a:solidFill>
              </a:rPr>
              <a:t>NÁZEV ŠKOLY : ZŠ KOLÍN V., MNICHOVICKÁ 62</a:t>
            </a:r>
            <a:br>
              <a:rPr lang="cs-CZ" sz="1800" b="1" dirty="0" smtClean="0">
                <a:solidFill>
                  <a:srgbClr val="0070C0"/>
                </a:solidFill>
              </a:rPr>
            </a:br>
            <a:r>
              <a:rPr lang="cs-CZ" sz="1800" b="1" dirty="0" smtClean="0">
                <a:solidFill>
                  <a:srgbClr val="0070C0"/>
                </a:solidFill>
              </a:rPr>
              <a:t>AUTOR: </a:t>
            </a:r>
            <a:r>
              <a:rPr lang="cs-CZ" sz="1800" b="1" dirty="0" smtClean="0">
                <a:solidFill>
                  <a:srgbClr val="0070C0"/>
                </a:solidFill>
              </a:rPr>
              <a:t>Mgr. JAROSLAVA URBANCOVÁ</a:t>
            </a:r>
            <a:br>
              <a:rPr lang="cs-CZ" sz="1800" b="1" dirty="0" smtClean="0">
                <a:solidFill>
                  <a:srgbClr val="0070C0"/>
                </a:solidFill>
              </a:rPr>
            </a:br>
            <a:r>
              <a:rPr lang="cs-CZ" sz="1800" b="1" dirty="0" smtClean="0">
                <a:solidFill>
                  <a:srgbClr val="0070C0"/>
                </a:solidFill>
              </a:rPr>
              <a:t>NÁZEV:</a:t>
            </a:r>
            <a:r>
              <a:rPr lang="cs-CZ" sz="1800" b="1" baseline="0" dirty="0" smtClean="0">
                <a:solidFill>
                  <a:srgbClr val="0070C0"/>
                </a:solidFill>
              </a:rPr>
              <a:t> VY_32_INOVACE_07_M7_FINANČNÍ </a:t>
            </a:r>
            <a:r>
              <a:rPr lang="cs-CZ" sz="1800" b="1" dirty="0" smtClean="0">
                <a:solidFill>
                  <a:srgbClr val="0070C0"/>
                </a:solidFill>
              </a:rPr>
              <a:t>MATEMATIKA-ÚLOHA ZE ŽIVOTA</a:t>
            </a:r>
            <a:r>
              <a:rPr lang="cs-CZ" sz="2400" b="1" smtClean="0">
                <a:solidFill>
                  <a:srgbClr val="0070C0"/>
                </a:solidFill>
              </a:rPr>
              <a:t/>
            </a:r>
            <a:br>
              <a:rPr lang="cs-CZ" sz="2400" b="1" smtClean="0">
                <a:solidFill>
                  <a:srgbClr val="0070C0"/>
                </a:solidFill>
              </a:rPr>
            </a:br>
            <a:r>
              <a:rPr lang="cs-CZ" sz="2400" b="1" smtClean="0">
                <a:solidFill>
                  <a:srgbClr val="0070C0"/>
                </a:solidFill>
              </a:rPr>
              <a:t/>
            </a:r>
            <a:br>
              <a:rPr lang="cs-CZ" sz="2400" b="1" smtClean="0">
                <a:solidFill>
                  <a:srgbClr val="0070C0"/>
                </a:solidFill>
              </a:rPr>
            </a:br>
            <a:r>
              <a:rPr lang="cs-CZ" sz="2400" b="1" smtClean="0">
                <a:solidFill>
                  <a:srgbClr val="0070C0"/>
                </a:solidFill>
              </a:rPr>
              <a:t>FINANČNÍ </a:t>
            </a:r>
            <a:r>
              <a:rPr lang="cs-CZ" sz="2400" b="1" dirty="0" smtClean="0">
                <a:solidFill>
                  <a:srgbClr val="0070C0"/>
                </a:solidFill>
              </a:rPr>
              <a:t>GRAMOTNOST</a:t>
            </a:r>
            <a:r>
              <a:rPr lang="cs-CZ" sz="2400" b="1" dirty="0" smtClean="0">
                <a:solidFill>
                  <a:srgbClr val="0070C0"/>
                </a:solidFill>
              </a:rPr>
              <a:t/>
            </a:r>
            <a:br>
              <a:rPr lang="cs-CZ" sz="2400" b="1" dirty="0" smtClean="0">
                <a:solidFill>
                  <a:srgbClr val="0070C0"/>
                </a:solidFill>
              </a:rPr>
            </a:b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/>
        </p:nvSpPr>
        <p:spPr>
          <a:xfrm>
            <a:off x="453752" y="125673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b="1" dirty="0" smtClean="0"/>
              <a:t> </a:t>
            </a:r>
            <a:br>
              <a:rPr lang="cs-CZ" sz="2400" b="1" dirty="0" smtClean="0"/>
            </a:br>
            <a:endParaRPr lang="cs-CZ" sz="2400" dirty="0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115616" y="3002412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583637"/>
            <a:ext cx="7111096" cy="1375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164288" y="6309320"/>
            <a:ext cx="129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Září 2012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6368" y="6309320"/>
            <a:ext cx="1293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7</a:t>
            </a:r>
            <a:r>
              <a:rPr lang="cs-CZ" dirty="0" smtClean="0"/>
              <a:t>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40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Úloha ze života – poraďte svým rodičům.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V obchodě se zeleninou v Kolíně – Zálabí mají pěkná jablka </a:t>
            </a:r>
            <a:r>
              <a:rPr lang="cs-CZ" dirty="0" smtClean="0">
                <a:solidFill>
                  <a:srgbClr val="FF0000"/>
                </a:solidFill>
              </a:rPr>
              <a:t>36 Kč/kg</a:t>
            </a:r>
            <a:r>
              <a:rPr lang="cs-CZ" dirty="0" smtClean="0"/>
              <a:t>. Maminka žáčka Pepíčka mu je ale za tuto cenu nechce koupit. Říká, že radši vezme auto a dojede do nejmenovaného hypermarketu, kde tato jablka prodávají </a:t>
            </a:r>
            <a:r>
              <a:rPr lang="cs-CZ" dirty="0" smtClean="0">
                <a:solidFill>
                  <a:srgbClr val="FF0000"/>
                </a:solidFill>
              </a:rPr>
              <a:t>29,90 Kč/kg</a:t>
            </a:r>
            <a:r>
              <a:rPr lang="cs-CZ" dirty="0" smtClean="0"/>
              <a:t>. Přitom cesta do tohoto obchodu je dlouhá asi </a:t>
            </a:r>
            <a:r>
              <a:rPr lang="cs-CZ" dirty="0" smtClean="0">
                <a:solidFill>
                  <a:srgbClr val="FF0000"/>
                </a:solidFill>
              </a:rPr>
              <a:t>3 km</a:t>
            </a:r>
            <a:r>
              <a:rPr lang="cs-CZ" dirty="0" smtClean="0"/>
              <a:t>, auto má ve městě spotřebu </a:t>
            </a:r>
            <a:r>
              <a:rPr lang="cs-CZ" dirty="0" smtClean="0">
                <a:solidFill>
                  <a:srgbClr val="FF0000"/>
                </a:solidFill>
              </a:rPr>
              <a:t>9l/100km </a:t>
            </a:r>
            <a:r>
              <a:rPr lang="cs-CZ" dirty="0" smtClean="0"/>
              <a:t>a cena benzínu je </a:t>
            </a:r>
            <a:r>
              <a:rPr lang="cs-CZ" dirty="0" smtClean="0">
                <a:solidFill>
                  <a:srgbClr val="FF0000"/>
                </a:solidFill>
              </a:rPr>
              <a:t>36,90 Kč/l </a:t>
            </a:r>
            <a:r>
              <a:rPr lang="cs-CZ" dirty="0" smtClean="0"/>
              <a:t>. Pepíček tvrdí, že se nákup s cestou nevyplatí.</a:t>
            </a:r>
          </a:p>
          <a:p>
            <a:pPr marL="0" indent="0">
              <a:buNone/>
            </a:pPr>
            <a:r>
              <a:rPr lang="cs-CZ" dirty="0" smtClean="0"/>
              <a:t>Počítejte s Pepíčkem, jestli se tato cesta vyplatí  pro 1 kg jablek.</a:t>
            </a:r>
            <a:br>
              <a:rPr lang="cs-CZ" dirty="0" smtClean="0"/>
            </a:br>
            <a:r>
              <a:rPr lang="cs-CZ" dirty="0" smtClean="0"/>
              <a:t>A jestliže ne, navrhněte, kolik kilogramů jablek  mají maminka s Pepou koupit, aby se cesta vyplatila.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588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ŘEŠENÍ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Cesta…spotřeba…1km 9:100=0,09 l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3km  0,09 .3=0,27 l</a:t>
            </a:r>
          </a:p>
          <a:p>
            <a:pPr marL="0" indent="0">
              <a:buNone/>
            </a:pPr>
            <a:r>
              <a:rPr lang="cs-CZ" dirty="0" smtClean="0"/>
              <a:t>Cena za tuto cestu…0,27 . 36,90 = 9,963Kč</a:t>
            </a:r>
          </a:p>
          <a:p>
            <a:pPr marL="0" indent="0">
              <a:buNone/>
            </a:pPr>
            <a:r>
              <a:rPr lang="cs-CZ" dirty="0" smtClean="0"/>
              <a:t>Cena 1 kg jablek…29,90 Kč</a:t>
            </a:r>
          </a:p>
          <a:p>
            <a:pPr marL="0" indent="0">
              <a:buNone/>
            </a:pPr>
            <a:r>
              <a:rPr lang="cs-CZ" dirty="0" smtClean="0"/>
              <a:t>Celková cena………39,863 Kč</a:t>
            </a:r>
          </a:p>
          <a:p>
            <a:pPr marL="0" indent="0">
              <a:buNone/>
            </a:pPr>
            <a:r>
              <a:rPr lang="cs-CZ" dirty="0" smtClean="0"/>
              <a:t>Vyplatí se koupit pouze 1 kg jablek?</a:t>
            </a:r>
          </a:p>
        </p:txBody>
      </p:sp>
    </p:spTree>
    <p:extLst>
      <p:ext uri="{BB962C8B-B14F-4D97-AF65-F5344CB8AC3E}">
        <p14:creationId xmlns:p14="http://schemas.microsoft.com/office/powerpoint/2010/main" val="166595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Cena 2 kg jablek na Zálabí…………….72 Kč</a:t>
            </a:r>
          </a:p>
          <a:p>
            <a:pPr marL="0" indent="0">
              <a:buNone/>
            </a:pPr>
            <a:r>
              <a:rPr lang="cs-CZ" dirty="0" smtClean="0"/>
              <a:t>Cena 2 kg jablek v hypermarketu… 59,80 Kč</a:t>
            </a:r>
          </a:p>
          <a:p>
            <a:pPr marL="0" indent="0">
              <a:buNone/>
            </a:pPr>
            <a:r>
              <a:rPr lang="cs-CZ" dirty="0" smtClean="0"/>
              <a:t>Cesta……………………………………………….9,963 Kč</a:t>
            </a:r>
          </a:p>
          <a:p>
            <a:pPr marL="0" indent="0">
              <a:buNone/>
            </a:pPr>
            <a:r>
              <a:rPr lang="cs-CZ" dirty="0" smtClean="0"/>
              <a:t>Cena jablek a benzínu……………………69,763 Kč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Vyplatí se cesta při koupi 2 kg jablek?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857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ZÁVĚREM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Vidíte, že se vyplatí počítat i v případě, že se nám zdají různé slevy velmi výhodné. Často k nim musíme připočítat i náklady na cestu, neboť obchodní centra se nacházejí někde na okraji města.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0060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F0"/>
                </a:solidFill>
              </a:rPr>
              <a:t>ANOTACE</a:t>
            </a:r>
            <a:endParaRPr lang="cs-CZ" sz="3200" b="1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Tato jednoduchá slovní úloha může být součástí kapitoly finanční gramotnost nejen v matematice, ale i v hodině občanské výchovy. Může uvést toto téma, aby tak ukázala, že téma finanční gramotnosti se netýká jen nějakých složitých finančních transakcí, ale i záležitostí běžného života.</a:t>
            </a:r>
          </a:p>
          <a:p>
            <a:pPr marL="0" indent="0">
              <a:buNone/>
            </a:pPr>
            <a:r>
              <a:rPr lang="cs-CZ" dirty="0" smtClean="0"/>
              <a:t> Materiál je vlastní prací autora.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2432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285</Words>
  <Application>Microsoft Office PowerPoint</Application>
  <PresentationFormat>Předvádění na obrazovce (4:3)</PresentationFormat>
  <Paragraphs>25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NÁZEV ŠKOLY : ZŠ KOLÍN V., MNICHOVICKÁ 62 AUTOR: Mgr. JAROSLAVA URBANCOVÁ NÁZEV: VY_32_INOVACE_07_M7_FINANČNÍ MATEMATIKA-ÚLOHA ZE ŽIVOTA  FINANČNÍ GRAMOTNOST </vt:lpstr>
      <vt:lpstr>Úloha ze života – poraďte svým rodičům.</vt:lpstr>
      <vt:lpstr>ŘEŠENÍ</vt:lpstr>
      <vt:lpstr>Prezentace aplikace PowerPoint</vt:lpstr>
      <vt:lpstr>ZÁVĚREM</vt:lpstr>
      <vt:lpstr>ANOTACE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 : ZŠ KOLÍN V., MNICHOVICKÁ 62 AUTOR : Mgr. JAROSLAVA URBANCOVÁ NÁZEV: VY_32_INOVACE_10_M8_VÝRAZY TÉMA : VÝRAZY S PROMĚNNOU ČÍSLO PROJEKTU : 10</dc:title>
  <dc:creator>pc</dc:creator>
  <cp:lastModifiedBy>Aleš Polívka</cp:lastModifiedBy>
  <cp:revision>15</cp:revision>
  <dcterms:created xsi:type="dcterms:W3CDTF">2012-02-28T09:46:09Z</dcterms:created>
  <dcterms:modified xsi:type="dcterms:W3CDTF">2013-06-21T07:15:37Z</dcterms:modified>
</cp:coreProperties>
</file>