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58" r:id="rId5"/>
    <p:sldId id="260" r:id="rId6"/>
    <p:sldId id="265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C5A6BB-16FD-472B-B8A0-CAE383601931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F88B85-0765-4617-88EF-79BCCE25E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474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F88B85-0765-4617-88EF-79BCCE25EE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109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381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58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134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34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195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902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897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6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26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41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653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17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6368" y="1556792"/>
            <a:ext cx="8501608" cy="2334121"/>
          </a:xfrm>
        </p:spPr>
        <p:txBody>
          <a:bodyPr>
            <a:noAutofit/>
          </a:bodyPr>
          <a:lstStyle/>
          <a:p>
            <a:pPr lvl="0" algn="l"/>
            <a:r>
              <a:rPr lang="cs-CZ" sz="2400" b="1" dirty="0" smtClean="0">
                <a:solidFill>
                  <a:srgbClr val="C00000"/>
                </a:solidFill>
              </a:rPr>
              <a:t>NÁZEV ŠKOLY : ZŠ KOLÍN V., MNICHOVICKÁ 62</a:t>
            </a:r>
            <a:br>
              <a:rPr lang="cs-CZ" sz="2400" b="1" dirty="0" smtClean="0">
                <a:solidFill>
                  <a:srgbClr val="C00000"/>
                </a:solidFill>
              </a:rPr>
            </a:br>
            <a:r>
              <a:rPr lang="cs-CZ" sz="2400" b="1" dirty="0" smtClean="0">
                <a:solidFill>
                  <a:srgbClr val="C00000"/>
                </a:solidFill>
              </a:rPr>
              <a:t>AUTOR : Mgr. JAROSLAVA URBANCOVÁ</a:t>
            </a:r>
            <a:br>
              <a:rPr lang="cs-CZ" sz="2400" b="1" dirty="0" smtClean="0">
                <a:solidFill>
                  <a:srgbClr val="C00000"/>
                </a:solidFill>
              </a:rPr>
            </a:br>
            <a:r>
              <a:rPr lang="cs-CZ" sz="2400" b="1" dirty="0" smtClean="0">
                <a:solidFill>
                  <a:srgbClr val="C00000"/>
                </a:solidFill>
              </a:rPr>
              <a:t>NÁZEV:</a:t>
            </a:r>
            <a:r>
              <a:rPr lang="cs-CZ" sz="2400" b="1" baseline="0" dirty="0" smtClean="0">
                <a:solidFill>
                  <a:srgbClr val="C00000"/>
                </a:solidFill>
              </a:rPr>
              <a:t> </a:t>
            </a:r>
            <a:r>
              <a:rPr lang="cs-CZ" sz="2400" b="1" baseline="0" dirty="0" smtClean="0">
                <a:solidFill>
                  <a:srgbClr val="C00000"/>
                </a:solidFill>
              </a:rPr>
              <a:t>VY_32_INOVACE_08_M8_</a:t>
            </a:r>
            <a:r>
              <a:rPr lang="cs-CZ" sz="2400" b="1" dirty="0" smtClean="0">
                <a:solidFill>
                  <a:srgbClr val="C00000"/>
                </a:solidFill>
              </a:rPr>
              <a:t>ČÍSELNÉ VÝRAZY </a:t>
            </a:r>
            <a:br>
              <a:rPr lang="cs-CZ" sz="2400" b="1" dirty="0" smtClean="0">
                <a:solidFill>
                  <a:srgbClr val="C00000"/>
                </a:solidFill>
              </a:rPr>
            </a:br>
            <a:r>
              <a:rPr lang="cs-CZ" sz="2800" b="1" baseline="0" dirty="0" smtClean="0">
                <a:solidFill>
                  <a:srgbClr val="C00000"/>
                </a:solidFill>
              </a:rPr>
              <a:t/>
            </a:r>
            <a:br>
              <a:rPr lang="cs-CZ" sz="2800" b="1" baseline="0" dirty="0" smtClean="0">
                <a:solidFill>
                  <a:srgbClr val="C00000"/>
                </a:solidFill>
              </a:rPr>
            </a:br>
            <a:r>
              <a:rPr lang="cs-CZ" sz="2800" b="1" dirty="0" err="1" smtClean="0">
                <a:solidFill>
                  <a:srgbClr val="C00000"/>
                </a:solidFill>
              </a:rPr>
              <a:t>VÝRAZY</a:t>
            </a:r>
            <a:r>
              <a:rPr lang="cs-CZ" sz="2800" b="1" dirty="0" smtClean="0">
                <a:solidFill>
                  <a:srgbClr val="C00000"/>
                </a:solidFill>
              </a:rPr>
              <a:t> A VÝRAZY S PROMĚNNOU</a:t>
            </a:r>
            <a:r>
              <a:rPr lang="cs-CZ" sz="2800" dirty="0" smtClean="0">
                <a:solidFill>
                  <a:srgbClr val="C00000"/>
                </a:solidFill>
              </a:rPr>
              <a:t/>
            </a:r>
            <a:br>
              <a:rPr lang="cs-CZ" sz="2800" dirty="0" smtClean="0">
                <a:solidFill>
                  <a:srgbClr val="C00000"/>
                </a:solidFill>
              </a:rPr>
            </a:b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906" y="488199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61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OPAKOVÁNÍ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Výrazy  - číselné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s proměnnou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Vymysli a napiš na oba typy výrazů několik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příkladů.</a:t>
            </a:r>
          </a:p>
          <a:p>
            <a:pPr marL="0" indent="0">
              <a:buNone/>
            </a:pPr>
            <a:r>
              <a:rPr lang="cs-CZ" dirty="0" smtClean="0"/>
              <a:t>    Zopakuj si, co víš o početních operacích.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983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ŘEŠENÍ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31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7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20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-5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</a:t>
            </a:r>
          </a:p>
          <a:p>
            <a:pPr marL="0" indent="0">
              <a:buNone/>
            </a:pPr>
            <a:r>
              <a:rPr lang="cs-CZ" dirty="0" smtClean="0"/>
              <a:t>Hlavní pozornost věnujme postupu – závorky, přednost některých početních operací – které to jsou?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875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PODÍVÁME SE NA NĚKOLIK VÝRAZŮ SE ZÁVORKAMI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en-US" dirty="0" smtClean="0"/>
              <a:t>[</a:t>
            </a:r>
            <a:r>
              <a:rPr lang="cs-CZ" dirty="0" smtClean="0"/>
              <a:t>2 + 4 . (20 – 5)</a:t>
            </a:r>
            <a:r>
              <a:rPr lang="en-US" dirty="0" smtClean="0"/>
              <a:t>]</a:t>
            </a:r>
            <a:r>
              <a:rPr lang="cs-CZ" dirty="0" smtClean="0"/>
              <a:t> : </a:t>
            </a:r>
            <a:r>
              <a:rPr lang="en-US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 smtClean="0"/>
              <a:t>[</a:t>
            </a:r>
            <a:r>
              <a:rPr lang="en-US" dirty="0"/>
              <a:t>8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4 </a:t>
            </a:r>
            <a:r>
              <a:rPr lang="cs-CZ" dirty="0"/>
              <a:t>. (20 – 5) : 3 </a:t>
            </a:r>
            <a:r>
              <a:rPr lang="en-US" dirty="0" smtClean="0"/>
              <a:t>]</a:t>
            </a:r>
            <a:r>
              <a:rPr lang="cs-CZ" dirty="0" smtClean="0"/>
              <a:t> : 4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-3 + 11 . 3 – 5 . 2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4 + </a:t>
            </a:r>
            <a:r>
              <a:rPr lang="en-US" dirty="0" smtClean="0"/>
              <a:t>{</a:t>
            </a:r>
            <a:r>
              <a:rPr lang="cs-CZ" dirty="0" smtClean="0"/>
              <a:t>5 – 2.</a:t>
            </a:r>
            <a:r>
              <a:rPr lang="en-US" dirty="0" smtClean="0"/>
              <a:t>[</a:t>
            </a:r>
            <a:r>
              <a:rPr lang="cs-CZ" dirty="0" smtClean="0"/>
              <a:t>15 – 5 . 2 + (8 –</a:t>
            </a:r>
            <a:r>
              <a:rPr lang="en-US" dirty="0" smtClean="0"/>
              <a:t> </a:t>
            </a:r>
            <a:r>
              <a:rPr lang="cs-CZ" dirty="0" smtClean="0"/>
              <a:t>12) : (-2)</a:t>
            </a:r>
            <a:r>
              <a:rPr lang="en-US" dirty="0" smtClean="0"/>
              <a:t> </a:t>
            </a:r>
            <a:r>
              <a:rPr lang="en-US" dirty="0"/>
              <a:t>] </a:t>
            </a:r>
            <a:r>
              <a:rPr lang="cs-CZ" dirty="0" smtClean="0"/>
              <a:t>– 6 . 0</a:t>
            </a:r>
            <a:r>
              <a:rPr lang="en-US" dirty="0" smtClean="0"/>
              <a:t>}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-7 + 17 - 12 – (-4) . 0 – 8 : (-4) =</a:t>
            </a:r>
            <a:r>
              <a:rPr lang="en-US" dirty="0" smtClean="0"/>
              <a:t>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504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Upravte výrazy s proměnnou. Dosazením zjistěte hodnotu výrazu jak před úpravou, tak po ní.</a:t>
            </a:r>
          </a:p>
          <a:p>
            <a:pPr marL="514350" indent="-514350">
              <a:buAutoNum type="arabicParenR"/>
            </a:pPr>
            <a:r>
              <a:rPr lang="cs-CZ" dirty="0" smtClean="0"/>
              <a:t>2x </a:t>
            </a:r>
            <a:r>
              <a:rPr lang="cs-CZ" dirty="0"/>
              <a:t>+ 2(-2 + x) </a:t>
            </a:r>
            <a:r>
              <a:rPr lang="cs-CZ" dirty="0" smtClean="0"/>
              <a:t>=                             x = 5</a:t>
            </a:r>
          </a:p>
          <a:p>
            <a:pPr marL="514350" indent="-514350">
              <a:buAutoNum type="arabicParenR"/>
            </a:pPr>
            <a:r>
              <a:rPr lang="cs-CZ" dirty="0" smtClean="0"/>
              <a:t>5 + 3( 2x – 3) – 5 + 10 =              x = 2</a:t>
            </a:r>
          </a:p>
          <a:p>
            <a:pPr marL="514350" indent="-514350">
              <a:buAutoNum type="arabicParenR"/>
            </a:pPr>
            <a:r>
              <a:rPr lang="cs-CZ" dirty="0" smtClean="0"/>
              <a:t>(- 8 + 2x) – 4(2x – 5) -4x . 0 =     x = 2</a:t>
            </a:r>
          </a:p>
          <a:p>
            <a:pPr marL="514350" indent="-514350">
              <a:buAutoNum type="arabicParenR"/>
            </a:pPr>
            <a:r>
              <a:rPr lang="cs-CZ" dirty="0" smtClean="0"/>
              <a:t>15x . 0 – 8x . 3 – 6 . (-4x) =         x = 11</a:t>
            </a:r>
          </a:p>
          <a:p>
            <a:pPr marL="514350" indent="-514350">
              <a:buAutoNum type="arabicParenR"/>
            </a:pPr>
            <a:r>
              <a:rPr lang="cs-CZ" dirty="0" smtClean="0"/>
              <a:t>7a – 5(4a – 2b) + 2(6a – 5) =      a = 6, b = 1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Nyní několik výrazů s proměnnou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9406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Výraz s proměnnou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4(x -4)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6x + 1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6(2 – x)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0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-a + 10b - 10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Hodnota výrazu po dosazení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4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13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0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0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-6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438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Tento materiál jsem vytvořila jako doplněk pro výuku výrazů.</a:t>
            </a:r>
          </a:p>
          <a:p>
            <a:pPr marL="0" indent="0">
              <a:buNone/>
            </a:pPr>
            <a:r>
              <a:rPr lang="cs-CZ" dirty="0" smtClean="0"/>
              <a:t>Žáci si na úlohách  se závorkami vyzkoušejí, jak dokáží používat  správný postup. Procvičí si i  zjišťování hodnoty výrazu správným dosazením za proměnné, jak před úpravou výrazu, tak po ní. Tak si zároveň zkontrolují správnost </a:t>
            </a:r>
            <a:r>
              <a:rPr lang="cs-CZ" smtClean="0"/>
              <a:t>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40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3189</TotalTime>
  <Words>356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 : ZŠ KOLÍN V., MNICHOVICKÁ 62 AUTOR : Mgr. JAROSLAVA URBANCOVÁ NÁZEV: VY_32_INOVACE_08_M8_ČÍSELNÉ VÝRAZY   VÝRAZY A VÝRAZY S PROMĚNNOU  </vt:lpstr>
      <vt:lpstr>OPAKOVÁNÍ</vt:lpstr>
      <vt:lpstr>ŘEŠENÍ</vt:lpstr>
      <vt:lpstr>PODÍVÁME SE NA NĚKOLIK VÝRAZŮ SE ZÁVORKAMI</vt:lpstr>
      <vt:lpstr>Nyní několik výrazů s proměnnou</vt:lpstr>
      <vt:lpstr>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VY_32_INOVACE_10_VÝRAZY TÉMA : VÝRAZY S PROMĚNNOU ČÍSLO PROJEKTU : 10</dc:title>
  <dc:creator>pc</dc:creator>
  <cp:lastModifiedBy>Aleš Polívka</cp:lastModifiedBy>
  <cp:revision>30</cp:revision>
  <dcterms:created xsi:type="dcterms:W3CDTF">2012-01-23T14:35:37Z</dcterms:created>
  <dcterms:modified xsi:type="dcterms:W3CDTF">2013-06-21T07:16:56Z</dcterms:modified>
</cp:coreProperties>
</file>