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4" r:id="rId3"/>
    <p:sldId id="265" r:id="rId4"/>
    <p:sldId id="266" r:id="rId5"/>
    <p:sldId id="267" r:id="rId6"/>
    <p:sldId id="268" r:id="rId7"/>
    <p:sldId id="269" r:id="rId8"/>
    <p:sldId id="270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086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C5A6BB-16FD-472B-B8A0-CAE383601931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F88B85-0765-4617-88EF-79BCCE25E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4740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F88B85-0765-4617-88EF-79BCCE25EE6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51094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53817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0758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1346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346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51958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9021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08979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864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826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413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4DC1F-761F-40DF-853A-E3AC2DE362CB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8384C-7DBD-4A1A-AD29-7A2CBB09E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6535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84DC1F-761F-40DF-853A-E3AC2DE362CB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88384C-7DBD-4A1A-AD29-7A2CBB09E3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17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385551"/>
            <a:ext cx="8426733" cy="1470025"/>
          </a:xfrm>
        </p:spPr>
        <p:txBody>
          <a:bodyPr>
            <a:noAutofit/>
          </a:bodyPr>
          <a:lstStyle/>
          <a:p>
            <a:pPr lvl="0" algn="l"/>
            <a:r>
              <a:rPr lang="cs-CZ" sz="2400" b="1" dirty="0" smtClean="0">
                <a:solidFill>
                  <a:srgbClr val="7030A0"/>
                </a:solidFill>
              </a:rPr>
              <a:t>NÁZEV ŠKOLY : ZŠ KOLÍN V., MNICHOVICKÁ 62</a:t>
            </a:r>
            <a:br>
              <a:rPr lang="cs-CZ" sz="2400" b="1" dirty="0" smtClean="0">
                <a:solidFill>
                  <a:srgbClr val="7030A0"/>
                </a:solidFill>
              </a:rPr>
            </a:br>
            <a:r>
              <a:rPr lang="cs-CZ" sz="2400" b="1" dirty="0" smtClean="0">
                <a:solidFill>
                  <a:srgbClr val="7030A0"/>
                </a:solidFill>
              </a:rPr>
              <a:t>AUTOR : Mgr. JAROSLAVA URBANCOVÁ</a:t>
            </a:r>
            <a:br>
              <a:rPr lang="cs-CZ" sz="2400" b="1" dirty="0" smtClean="0">
                <a:solidFill>
                  <a:srgbClr val="7030A0"/>
                </a:solidFill>
              </a:rPr>
            </a:br>
            <a:r>
              <a:rPr lang="cs-CZ" sz="2400" b="1" dirty="0" smtClean="0">
                <a:solidFill>
                  <a:srgbClr val="7030A0"/>
                </a:solidFill>
              </a:rPr>
              <a:t>NÁZEV:</a:t>
            </a:r>
            <a:r>
              <a:rPr lang="cs-CZ" sz="2400" b="1" baseline="0" dirty="0" smtClean="0">
                <a:solidFill>
                  <a:srgbClr val="7030A0"/>
                </a:solidFill>
              </a:rPr>
              <a:t> </a:t>
            </a:r>
            <a:r>
              <a:rPr lang="cs-CZ" sz="2400" b="1" baseline="0" dirty="0" smtClean="0">
                <a:solidFill>
                  <a:srgbClr val="7030A0"/>
                </a:solidFill>
              </a:rPr>
              <a:t>VY_32_INOVACE_09_M7_Těžnice trojúhelníku</a:t>
            </a:r>
            <a:br>
              <a:rPr lang="cs-CZ" sz="2400" b="1" baseline="0" dirty="0" smtClean="0">
                <a:solidFill>
                  <a:srgbClr val="7030A0"/>
                </a:solidFill>
              </a:rPr>
            </a:br>
            <a:r>
              <a:rPr lang="cs-CZ" sz="2800" b="1" baseline="0" smtClean="0">
                <a:solidFill>
                  <a:srgbClr val="7030A0"/>
                </a:solidFill>
              </a:rPr>
              <a:t/>
            </a:r>
            <a:br>
              <a:rPr lang="cs-CZ" sz="2800" b="1" baseline="0" smtClean="0">
                <a:solidFill>
                  <a:srgbClr val="7030A0"/>
                </a:solidFill>
              </a:rPr>
            </a:br>
            <a:r>
              <a:rPr lang="cs-CZ" sz="2800" b="1" smtClean="0">
                <a:solidFill>
                  <a:srgbClr val="7030A0"/>
                </a:solidFill>
              </a:rPr>
              <a:t>trojúhelníky</a:t>
            </a:r>
            <a:r>
              <a:rPr lang="cs-CZ" sz="2800" b="1" dirty="0" smtClean="0">
                <a:solidFill>
                  <a:srgbClr val="7030A0"/>
                </a:solidFill>
              </a:rPr>
              <a:t/>
            </a:r>
            <a:br>
              <a:rPr lang="cs-CZ" sz="2800" b="1" dirty="0" smtClean="0">
                <a:solidFill>
                  <a:srgbClr val="7030A0"/>
                </a:solidFill>
              </a:rPr>
            </a:br>
            <a:r>
              <a:rPr lang="cs-CZ" sz="2800" b="1" dirty="0" smtClean="0">
                <a:solidFill>
                  <a:srgbClr val="7030A0"/>
                </a:solidFill>
              </a:rPr>
              <a:t/>
            </a:r>
            <a:br>
              <a:rPr lang="cs-CZ" sz="2800" b="1" dirty="0" smtClean="0">
                <a:solidFill>
                  <a:srgbClr val="7030A0"/>
                </a:solidFill>
              </a:rPr>
            </a:br>
            <a:r>
              <a:rPr lang="cs-CZ" sz="2800" b="1" dirty="0" smtClean="0">
                <a:solidFill>
                  <a:srgbClr val="7030A0"/>
                </a:solidFill>
              </a:rPr>
              <a:t> </a:t>
            </a:r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4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3906" y="4881994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164288" y="6309320"/>
            <a:ext cx="129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Září 2012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6368" y="6309320"/>
            <a:ext cx="129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7</a:t>
            </a:r>
            <a:r>
              <a:rPr lang="cs-CZ" dirty="0" smtClean="0"/>
              <a:t>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2610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POKRAČUJEME  KONSTRUKCÍ DALŠÍCH ČÁSTÍ TROJÚHELNÍKŮ…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25273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… sestrojíme trojúhelník ABC : </a:t>
            </a:r>
          </a:p>
          <a:p>
            <a:pPr marL="0" indent="0">
              <a:buNone/>
            </a:pPr>
            <a:r>
              <a:rPr lang="cs-CZ" dirty="0" smtClean="0"/>
              <a:t>a = 7cm  , b = 4cm  , c = 6cm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1407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Máme trojúhelník ABC 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……a nyní sestrojíme středy jeho stran (to už známe z konstrukce středních příček)…..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979712" y="4277639"/>
            <a:ext cx="518457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V="1">
            <a:off x="1979712" y="1541335"/>
            <a:ext cx="1656184" cy="27363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635896" y="1541335"/>
            <a:ext cx="3528392" cy="27363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448184" y="1035151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604288" y="4277639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64288" y="4277639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9770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1979712" y="4277639"/>
            <a:ext cx="518457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V="1">
            <a:off x="1979712" y="1541335"/>
            <a:ext cx="1656184" cy="27363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635896" y="1541335"/>
            <a:ext cx="3528392" cy="27363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448184" y="1035151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604288" y="4277639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64288" y="4277639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4572000" y="4143896"/>
            <a:ext cx="0" cy="26748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5292080" y="2783875"/>
            <a:ext cx="216024" cy="25122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663788" y="2819879"/>
            <a:ext cx="288032" cy="17921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346618" y="4365104"/>
            <a:ext cx="4507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c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06918" y="2354233"/>
            <a:ext cx="4748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b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11152" y="2295611"/>
            <a:ext cx="4748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a</a:t>
            </a:r>
            <a:endParaRPr lang="cs-CZ" sz="2800" dirty="0"/>
          </a:p>
        </p:txBody>
      </p:sp>
      <p:sp>
        <p:nvSpPr>
          <p:cNvPr id="19" name="Zástupný symbol pro obsah 18"/>
          <p:cNvSpPr>
            <a:spLocks noGrp="1"/>
          </p:cNvSpPr>
          <p:nvPr>
            <p:ph idx="1"/>
          </p:nvPr>
        </p:nvSpPr>
        <p:spPr>
          <a:xfrm>
            <a:off x="457200" y="5085184"/>
            <a:ext cx="8229600" cy="104097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… spojíme tyto středy  s protějšími vrcholy…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3508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1979712" y="4277639"/>
            <a:ext cx="518457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V="1">
            <a:off x="1979712" y="1541335"/>
            <a:ext cx="1656184" cy="27363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635896" y="1541335"/>
            <a:ext cx="3528392" cy="27363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448184" y="1035151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604288" y="4277639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64288" y="4277639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4572000" y="4143896"/>
            <a:ext cx="0" cy="26748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5292080" y="2783875"/>
            <a:ext cx="216024" cy="25122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663788" y="2819879"/>
            <a:ext cx="288032" cy="17921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346618" y="4365104"/>
            <a:ext cx="4507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c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06918" y="2354233"/>
            <a:ext cx="4748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b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11152" y="2295611"/>
            <a:ext cx="4748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a</a:t>
            </a:r>
            <a:endParaRPr lang="cs-CZ" sz="2800" dirty="0"/>
          </a:p>
        </p:txBody>
      </p:sp>
      <p:cxnSp>
        <p:nvCxnSpPr>
          <p:cNvPr id="3" name="Přímá spojnice 2"/>
          <p:cNvCxnSpPr>
            <a:endCxn id="8" idx="2"/>
          </p:cNvCxnSpPr>
          <p:nvPr/>
        </p:nvCxnSpPr>
        <p:spPr>
          <a:xfrm flipH="1" flipV="1">
            <a:off x="3635896" y="1558371"/>
            <a:ext cx="936104" cy="2719267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3735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:wipe dir="d"/>
      </p:transition>
    </mc:Choice>
    <mc:Fallback xmlns="">
      <p:transition spd="slow">
        <p:wipe dir="d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1979712" y="4277639"/>
            <a:ext cx="518457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V="1">
            <a:off x="1979712" y="1541335"/>
            <a:ext cx="1656184" cy="27363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635896" y="1541335"/>
            <a:ext cx="3528392" cy="27363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448184" y="1035151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604288" y="4277639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64288" y="4277639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4572000" y="4143896"/>
            <a:ext cx="0" cy="26748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5292080" y="2783875"/>
            <a:ext cx="216024" cy="25122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663788" y="2819879"/>
            <a:ext cx="288032" cy="17921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346618" y="4365104"/>
            <a:ext cx="4507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c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06918" y="2354233"/>
            <a:ext cx="4748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b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11152" y="2295611"/>
            <a:ext cx="4748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a</a:t>
            </a:r>
            <a:endParaRPr lang="cs-CZ" sz="2800" dirty="0"/>
          </a:p>
        </p:txBody>
      </p:sp>
      <p:cxnSp>
        <p:nvCxnSpPr>
          <p:cNvPr id="3" name="Přímá spojnice 2"/>
          <p:cNvCxnSpPr>
            <a:endCxn id="8" idx="2"/>
          </p:cNvCxnSpPr>
          <p:nvPr/>
        </p:nvCxnSpPr>
        <p:spPr>
          <a:xfrm flipH="1" flipV="1">
            <a:off x="3635896" y="1558371"/>
            <a:ext cx="936104" cy="2719267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1997344" y="2909487"/>
            <a:ext cx="3402748" cy="136815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3442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:strips dir="ru"/>
      </p:transition>
    </mc:Choice>
    <mc:Fallback xmlns="">
      <p:transition spd="slow">
        <p:strips dir="ru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1979712" y="4277639"/>
            <a:ext cx="518457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V="1">
            <a:off x="1979712" y="1541335"/>
            <a:ext cx="1656184" cy="27363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635896" y="1541335"/>
            <a:ext cx="3528392" cy="27363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448184" y="1035151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604288" y="4277639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64288" y="4277639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4572000" y="4143896"/>
            <a:ext cx="0" cy="26748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5292080" y="2783875"/>
            <a:ext cx="216024" cy="25122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663788" y="2819879"/>
            <a:ext cx="288032" cy="17921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346618" y="4365104"/>
            <a:ext cx="4507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c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06918" y="2354233"/>
            <a:ext cx="4748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b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11152" y="2295611"/>
            <a:ext cx="4748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a</a:t>
            </a:r>
            <a:endParaRPr lang="cs-CZ" sz="2800" dirty="0"/>
          </a:p>
        </p:txBody>
      </p:sp>
      <p:cxnSp>
        <p:nvCxnSpPr>
          <p:cNvPr id="3" name="Přímá spojnice 2"/>
          <p:cNvCxnSpPr>
            <a:endCxn id="8" idx="2"/>
          </p:cNvCxnSpPr>
          <p:nvPr/>
        </p:nvCxnSpPr>
        <p:spPr>
          <a:xfrm flipH="1" flipV="1">
            <a:off x="3635896" y="1558371"/>
            <a:ext cx="936104" cy="2719267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1997344" y="2909487"/>
            <a:ext cx="3402748" cy="136815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 flipV="1">
            <a:off x="2807804" y="2909487"/>
            <a:ext cx="4356484" cy="136815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7394313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1979712" y="4277639"/>
            <a:ext cx="518457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V="1">
            <a:off x="1979712" y="1541335"/>
            <a:ext cx="1656184" cy="27363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635896" y="1541335"/>
            <a:ext cx="3528392" cy="27363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448184" y="1035151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604288" y="4277639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64288" y="4277639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4572000" y="4143896"/>
            <a:ext cx="0" cy="26748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5292080" y="2783875"/>
            <a:ext cx="216024" cy="25122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663788" y="2819879"/>
            <a:ext cx="288032" cy="17921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346618" y="4365104"/>
            <a:ext cx="4507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c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06918" y="2354233"/>
            <a:ext cx="4748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b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11152" y="2295611"/>
            <a:ext cx="4748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a</a:t>
            </a:r>
            <a:endParaRPr lang="cs-CZ" sz="2800" dirty="0"/>
          </a:p>
        </p:txBody>
      </p:sp>
      <p:sp>
        <p:nvSpPr>
          <p:cNvPr id="19" name="Zástupný symbol pro obsah 18"/>
          <p:cNvSpPr>
            <a:spLocks noGrp="1"/>
          </p:cNvSpPr>
          <p:nvPr>
            <p:ph idx="1"/>
          </p:nvPr>
        </p:nvSpPr>
        <p:spPr>
          <a:xfrm>
            <a:off x="457200" y="5085184"/>
            <a:ext cx="8229600" cy="104097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…sestrojili jsme těžnice trojúhelníku t</a:t>
            </a:r>
            <a:r>
              <a:rPr lang="cs-CZ" baseline="-25000" dirty="0" smtClean="0"/>
              <a:t>a , </a:t>
            </a:r>
            <a:r>
              <a:rPr lang="cs-CZ" dirty="0" err="1" smtClean="0"/>
              <a:t>t</a:t>
            </a:r>
            <a:r>
              <a:rPr lang="cs-CZ" baseline="-25000" dirty="0" err="1" smtClean="0"/>
              <a:t>b</a:t>
            </a:r>
            <a:r>
              <a:rPr lang="cs-CZ" baseline="-25000" dirty="0" smtClean="0"/>
              <a:t> , </a:t>
            </a:r>
            <a:r>
              <a:rPr lang="cs-CZ" dirty="0" err="1" smtClean="0"/>
              <a:t>t</a:t>
            </a:r>
            <a:r>
              <a:rPr lang="cs-CZ" baseline="-25000" dirty="0" err="1" smtClean="0"/>
              <a:t>c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a těžiště  T.</a:t>
            </a:r>
          </a:p>
        </p:txBody>
      </p:sp>
      <p:cxnSp>
        <p:nvCxnSpPr>
          <p:cNvPr id="3" name="Přímá spojnice 2"/>
          <p:cNvCxnSpPr>
            <a:endCxn id="8" idx="2"/>
          </p:cNvCxnSpPr>
          <p:nvPr/>
        </p:nvCxnSpPr>
        <p:spPr>
          <a:xfrm flipH="1" flipV="1">
            <a:off x="3635896" y="1558371"/>
            <a:ext cx="936104" cy="2719267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1997344" y="2909487"/>
            <a:ext cx="3402748" cy="136815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 flipV="1">
            <a:off x="2807804" y="2909487"/>
            <a:ext cx="4356484" cy="136815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807804" y="3284984"/>
            <a:ext cx="4159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t</a:t>
            </a:r>
            <a:r>
              <a:rPr lang="cs-CZ" sz="2800" baseline="-25000" dirty="0" smtClean="0"/>
              <a:t>a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291212" y="3175774"/>
            <a:ext cx="4299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</a:t>
            </a:r>
            <a:r>
              <a:rPr lang="cs-CZ" sz="2800" baseline="-25000" dirty="0" err="1" smtClean="0"/>
              <a:t>b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089200" y="2296659"/>
            <a:ext cx="4159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</a:t>
            </a:r>
            <a:r>
              <a:rPr lang="cs-CZ" sz="2800" baseline="-25000" dirty="0" err="1" smtClean="0"/>
              <a:t>c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191780" y="2877453"/>
            <a:ext cx="359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0151969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Tato práce slouží jako doprovodný materiál ke konstrukci těžnic. Má předvést a upevnit představu o definici těžnic a těžiště. Samozřejmě, že je důležitá konstrukce pomocí rýsovacích potřeb.</a:t>
            </a:r>
          </a:p>
          <a:p>
            <a:pPr marL="0" indent="0">
              <a:buNone/>
            </a:pPr>
            <a:r>
              <a:rPr lang="cs-CZ" dirty="0" smtClean="0"/>
              <a:t>Materiál </a:t>
            </a:r>
            <a:r>
              <a:rPr lang="cs-CZ" smtClean="0"/>
              <a:t>je prací autora.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2898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3141</TotalTime>
  <Words>149</Words>
  <Application>Microsoft Office PowerPoint</Application>
  <PresentationFormat>Předvádění na obrazovce (4:3)</PresentationFormat>
  <Paragraphs>60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NÁZEV ŠKOLY : ZŠ KOLÍN V., MNICHOVICKÁ 62 AUTOR : Mgr. JAROSLAVA URBANCOVÁ NÁZEV: VY_32_INOVACE_09_M7_Těžnice trojúhelníku  trojúhelníky   </vt:lpstr>
      <vt:lpstr>POKRAČUJEME  KONSTRUKCÍ DALŠÍCH ČÁSTÍ TROJÚHELNÍKŮ…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 : ZŠ KOLÍN V., MNICHOVICKÁ 62 AUTOR : Mgr. JAROSLAVA URBANCOVÁ NÁZEV: VY_32_INOVACE_10_VÝRAZY TÉMA : VÝRAZY S PROMĚNNOU ČÍSLO PROJEKTU : 10</dc:title>
  <dc:creator>pc</dc:creator>
  <cp:lastModifiedBy>Aleš Polívka</cp:lastModifiedBy>
  <cp:revision>26</cp:revision>
  <dcterms:created xsi:type="dcterms:W3CDTF">2012-01-23T14:35:37Z</dcterms:created>
  <dcterms:modified xsi:type="dcterms:W3CDTF">2013-06-21T07:15:18Z</dcterms:modified>
</cp:coreProperties>
</file>