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356" y="-3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1233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5558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17538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76805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79894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8534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8552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13928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33371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3138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24496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5213F1-1A13-457D-ACAD-5CFB1A3F9F2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04290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628801"/>
            <a:ext cx="8640960" cy="1971650"/>
          </a:xfrm>
        </p:spPr>
        <p:txBody>
          <a:bodyPr>
            <a:noAutofit/>
          </a:bodyPr>
          <a:lstStyle/>
          <a:p>
            <a:pPr algn="l"/>
            <a:r>
              <a:rPr lang="cs-CZ" sz="2000" b="1" dirty="0" smtClean="0">
                <a:solidFill>
                  <a:srgbClr val="0070C0"/>
                </a:solidFill>
              </a:rPr>
              <a:t>NÁZEV ŠKOLY : ZŠ KOLÍN V., MNICHOVICKÁ 62</a:t>
            </a:r>
            <a:br>
              <a:rPr lang="cs-CZ" sz="2000" b="1" dirty="0" smtClean="0">
                <a:solidFill>
                  <a:srgbClr val="0070C0"/>
                </a:solidFill>
              </a:rPr>
            </a:br>
            <a:r>
              <a:rPr lang="cs-CZ" sz="2000" b="1" dirty="0" smtClean="0">
                <a:solidFill>
                  <a:srgbClr val="0070C0"/>
                </a:solidFill>
              </a:rPr>
              <a:t>AUTOR : Mgr. JAROSLAVA URBANCOVÁ</a:t>
            </a:r>
            <a:br>
              <a:rPr lang="cs-CZ" sz="2000" b="1" dirty="0" smtClean="0">
                <a:solidFill>
                  <a:srgbClr val="0070C0"/>
                </a:solidFill>
              </a:rPr>
            </a:br>
            <a:r>
              <a:rPr lang="cs-CZ" sz="2000" b="1" dirty="0" smtClean="0">
                <a:solidFill>
                  <a:srgbClr val="0070C0"/>
                </a:solidFill>
              </a:rPr>
              <a:t>NÁZEV</a:t>
            </a:r>
            <a:r>
              <a:rPr lang="cs-CZ" sz="2000" b="1" smtClean="0">
                <a:solidFill>
                  <a:srgbClr val="0070C0"/>
                </a:solidFill>
              </a:rPr>
              <a:t>:</a:t>
            </a:r>
            <a:r>
              <a:rPr lang="cs-CZ" sz="2000" b="1" baseline="0" smtClean="0">
                <a:solidFill>
                  <a:srgbClr val="0070C0"/>
                </a:solidFill>
              </a:rPr>
              <a:t> </a:t>
            </a:r>
            <a:r>
              <a:rPr lang="cs-CZ" sz="2000" b="1" baseline="0" smtClean="0">
                <a:solidFill>
                  <a:srgbClr val="0070C0"/>
                </a:solidFill>
              </a:rPr>
              <a:t>VY_32_INOVACE_16_M7_OBVOD </a:t>
            </a:r>
            <a:r>
              <a:rPr lang="cs-CZ" sz="2000" b="1" smtClean="0">
                <a:solidFill>
                  <a:srgbClr val="0070C0"/>
                </a:solidFill>
              </a:rPr>
              <a:t>A </a:t>
            </a:r>
            <a:r>
              <a:rPr lang="cs-CZ" sz="2000" b="1" smtClean="0">
                <a:solidFill>
                  <a:srgbClr val="0070C0"/>
                </a:solidFill>
              </a:rPr>
              <a:t>OBSAH </a:t>
            </a:r>
            <a:r>
              <a:rPr lang="cs-CZ" sz="2000" b="1" smtClean="0">
                <a:solidFill>
                  <a:srgbClr val="0070C0"/>
                </a:solidFill>
              </a:rPr>
              <a:t>TROJÚHELNÍKU</a:t>
            </a:r>
            <a:br>
              <a:rPr lang="cs-CZ" sz="2000" b="1" smtClean="0">
                <a:solidFill>
                  <a:srgbClr val="0070C0"/>
                </a:solidFill>
              </a:rPr>
            </a:br>
            <a:r>
              <a:rPr lang="cs-CZ" sz="2400" b="1" baseline="0" smtClean="0">
                <a:solidFill>
                  <a:srgbClr val="0070C0"/>
                </a:solidFill>
              </a:rPr>
              <a:t/>
            </a:r>
            <a:br>
              <a:rPr lang="cs-CZ" sz="2400" b="1" baseline="0" smtClean="0">
                <a:solidFill>
                  <a:srgbClr val="0070C0"/>
                </a:solidFill>
              </a:rPr>
            </a:br>
            <a:r>
              <a:rPr lang="cs-CZ" sz="2400" b="1" smtClean="0">
                <a:solidFill>
                  <a:srgbClr val="0070C0"/>
                </a:solidFill>
              </a:rPr>
              <a:t>Mnohoúhelníky</a:t>
            </a:r>
            <a:r>
              <a:rPr lang="cs-CZ" sz="2400" b="1" dirty="0" smtClean="0">
                <a:solidFill>
                  <a:srgbClr val="0070C0"/>
                </a:solidFill>
              </a:rPr>
              <a:t/>
            </a:r>
            <a:br>
              <a:rPr lang="cs-CZ" sz="2400" b="1" dirty="0" smtClean="0">
                <a:solidFill>
                  <a:srgbClr val="0070C0"/>
                </a:solidFill>
              </a:rPr>
            </a:b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/>
        </p:nvSpPr>
        <p:spPr>
          <a:xfrm>
            <a:off x="453752" y="1256737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b="1" dirty="0" smtClean="0"/>
              <a:t> </a:t>
            </a:r>
            <a:br>
              <a:rPr lang="cs-CZ" sz="2400" b="1" dirty="0" smtClean="0"/>
            </a:br>
            <a:endParaRPr lang="cs-CZ" sz="2400" dirty="0"/>
          </a:p>
        </p:txBody>
      </p:sp>
      <p:sp>
        <p:nvSpPr>
          <p:cNvPr id="5" name="Podnadpis 2"/>
          <p:cNvSpPr>
            <a:spLocks noGrp="1"/>
          </p:cNvSpPr>
          <p:nvPr/>
        </p:nvSpPr>
        <p:spPr>
          <a:xfrm>
            <a:off x="1115616" y="3002412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583637"/>
            <a:ext cx="7111096" cy="13758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164288" y="6309320"/>
            <a:ext cx="1293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Září 2012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6368" y="6309320"/>
            <a:ext cx="1293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7</a:t>
            </a:r>
            <a:r>
              <a:rPr lang="cs-CZ" dirty="0" smtClean="0"/>
              <a:t>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406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Obvod trojúhelníku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2861810" y="1988840"/>
            <a:ext cx="3420380" cy="1728192"/>
          </a:xfrm>
          <a:custGeom>
            <a:avLst/>
            <a:gdLst>
              <a:gd name="connsiteX0" fmla="*/ 0 w 4824536"/>
              <a:gd name="connsiteY0" fmla="*/ 2592288 h 2592288"/>
              <a:gd name="connsiteX1" fmla="*/ 2412268 w 4824536"/>
              <a:gd name="connsiteY1" fmla="*/ 0 h 2592288"/>
              <a:gd name="connsiteX2" fmla="*/ 4824536 w 4824536"/>
              <a:gd name="connsiteY2" fmla="*/ 2592288 h 2592288"/>
              <a:gd name="connsiteX3" fmla="*/ 0 w 4824536"/>
              <a:gd name="connsiteY3" fmla="*/ 2592288 h 2592288"/>
              <a:gd name="connsiteX0" fmla="*/ 0 w 4824536"/>
              <a:gd name="connsiteY0" fmla="*/ 2259779 h 2259779"/>
              <a:gd name="connsiteX1" fmla="*/ 3659177 w 4824536"/>
              <a:gd name="connsiteY1" fmla="*/ 0 h 2259779"/>
              <a:gd name="connsiteX2" fmla="*/ 4824536 w 4824536"/>
              <a:gd name="connsiteY2" fmla="*/ 2259779 h 2259779"/>
              <a:gd name="connsiteX3" fmla="*/ 0 w 4824536"/>
              <a:gd name="connsiteY3" fmla="*/ 2259779 h 2259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24536" h="2259779">
                <a:moveTo>
                  <a:pt x="0" y="2259779"/>
                </a:moveTo>
                <a:lnTo>
                  <a:pt x="3659177" y="0"/>
                </a:lnTo>
                <a:lnTo>
                  <a:pt x="4824536" y="2259779"/>
                </a:lnTo>
                <a:lnTo>
                  <a:pt x="0" y="2259779"/>
                </a:ln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644008" y="3725680"/>
            <a:ext cx="46358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a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08612" y="2127938"/>
            <a:ext cx="48763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b</a:t>
            </a:r>
            <a:endParaRPr lang="cs-CZ" sz="4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35896" y="2130847"/>
            <a:ext cx="42030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c</a:t>
            </a:r>
            <a:endParaRPr lang="cs-CZ" sz="4400" b="1" dirty="0"/>
          </a:p>
        </p:txBody>
      </p:sp>
      <p:grpSp>
        <p:nvGrpSpPr>
          <p:cNvPr id="30" name="Skupina 29"/>
          <p:cNvGrpSpPr/>
          <p:nvPr/>
        </p:nvGrpSpPr>
        <p:grpSpPr>
          <a:xfrm>
            <a:off x="341959" y="4797152"/>
            <a:ext cx="8460083" cy="636425"/>
            <a:chOff x="497689" y="4697879"/>
            <a:chExt cx="8460083" cy="636425"/>
          </a:xfrm>
        </p:grpSpPr>
        <p:cxnSp>
          <p:nvCxnSpPr>
            <p:cNvPr id="15" name="Přímá spojnice 14"/>
            <p:cNvCxnSpPr/>
            <p:nvPr/>
          </p:nvCxnSpPr>
          <p:spPr>
            <a:xfrm>
              <a:off x="497689" y="5022674"/>
              <a:ext cx="3420380" cy="0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5840695" y="5023218"/>
              <a:ext cx="3117077" cy="0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>
              <a:off x="3918069" y="5023218"/>
              <a:ext cx="1922626" cy="0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25"/>
            <p:cNvCxnSpPr/>
            <p:nvPr/>
          </p:nvCxnSpPr>
          <p:spPr>
            <a:xfrm>
              <a:off x="3918069" y="4697879"/>
              <a:ext cx="0" cy="631676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/>
            <p:nvPr/>
          </p:nvCxnSpPr>
          <p:spPr>
            <a:xfrm>
              <a:off x="5840695" y="4702628"/>
              <a:ext cx="0" cy="631676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1" name="TextovéPole 30"/>
          <p:cNvSpPr txBox="1"/>
          <p:nvPr/>
        </p:nvSpPr>
        <p:spPr>
          <a:xfrm>
            <a:off x="1820355" y="5122491"/>
            <a:ext cx="46358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a</a:t>
            </a:r>
            <a:endParaRPr lang="cs-CZ" sz="44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491858" y="5122491"/>
            <a:ext cx="48763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b</a:t>
            </a:r>
            <a:endParaRPr lang="cs-CZ" sz="44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011709" y="5122491"/>
            <a:ext cx="42030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c</a:t>
            </a:r>
            <a:endParaRPr lang="cs-CZ" sz="44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34741" y="6021288"/>
            <a:ext cx="14253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o=</a:t>
            </a:r>
            <a:r>
              <a:rPr lang="cs-CZ" sz="2800" b="1" dirty="0" err="1" smtClean="0"/>
              <a:t>a+b+c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885884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trojúhelníku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2861810" y="1988840"/>
            <a:ext cx="3420380" cy="1728192"/>
          </a:xfrm>
          <a:custGeom>
            <a:avLst/>
            <a:gdLst>
              <a:gd name="connsiteX0" fmla="*/ 0 w 4824536"/>
              <a:gd name="connsiteY0" fmla="*/ 2592288 h 2592288"/>
              <a:gd name="connsiteX1" fmla="*/ 2412268 w 4824536"/>
              <a:gd name="connsiteY1" fmla="*/ 0 h 2592288"/>
              <a:gd name="connsiteX2" fmla="*/ 4824536 w 4824536"/>
              <a:gd name="connsiteY2" fmla="*/ 2592288 h 2592288"/>
              <a:gd name="connsiteX3" fmla="*/ 0 w 4824536"/>
              <a:gd name="connsiteY3" fmla="*/ 2592288 h 2592288"/>
              <a:gd name="connsiteX0" fmla="*/ 0 w 4824536"/>
              <a:gd name="connsiteY0" fmla="*/ 2259779 h 2259779"/>
              <a:gd name="connsiteX1" fmla="*/ 3659177 w 4824536"/>
              <a:gd name="connsiteY1" fmla="*/ 0 h 2259779"/>
              <a:gd name="connsiteX2" fmla="*/ 4824536 w 4824536"/>
              <a:gd name="connsiteY2" fmla="*/ 2259779 h 2259779"/>
              <a:gd name="connsiteX3" fmla="*/ 0 w 4824536"/>
              <a:gd name="connsiteY3" fmla="*/ 2259779 h 2259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24536" h="2259779">
                <a:moveTo>
                  <a:pt x="0" y="2259779"/>
                </a:moveTo>
                <a:lnTo>
                  <a:pt x="3659177" y="0"/>
                </a:lnTo>
                <a:lnTo>
                  <a:pt x="4824536" y="2259779"/>
                </a:lnTo>
                <a:lnTo>
                  <a:pt x="0" y="2259779"/>
                </a:ln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644008" y="3725680"/>
            <a:ext cx="46358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a</a:t>
            </a:r>
            <a:endParaRPr lang="cs-CZ" sz="4400" b="1" dirty="0"/>
          </a:p>
        </p:txBody>
      </p:sp>
      <p:sp>
        <p:nvSpPr>
          <p:cNvPr id="17" name="Rovnoramenný trojúhelník 3"/>
          <p:cNvSpPr/>
          <p:nvPr/>
        </p:nvSpPr>
        <p:spPr>
          <a:xfrm flipH="1" flipV="1">
            <a:off x="2036150" y="1986558"/>
            <a:ext cx="3420380" cy="1728192"/>
          </a:xfrm>
          <a:custGeom>
            <a:avLst/>
            <a:gdLst>
              <a:gd name="connsiteX0" fmla="*/ 0 w 4824536"/>
              <a:gd name="connsiteY0" fmla="*/ 2592288 h 2592288"/>
              <a:gd name="connsiteX1" fmla="*/ 2412268 w 4824536"/>
              <a:gd name="connsiteY1" fmla="*/ 0 h 2592288"/>
              <a:gd name="connsiteX2" fmla="*/ 4824536 w 4824536"/>
              <a:gd name="connsiteY2" fmla="*/ 2592288 h 2592288"/>
              <a:gd name="connsiteX3" fmla="*/ 0 w 4824536"/>
              <a:gd name="connsiteY3" fmla="*/ 2592288 h 2592288"/>
              <a:gd name="connsiteX0" fmla="*/ 0 w 4824536"/>
              <a:gd name="connsiteY0" fmla="*/ 2259779 h 2259779"/>
              <a:gd name="connsiteX1" fmla="*/ 3659177 w 4824536"/>
              <a:gd name="connsiteY1" fmla="*/ 0 h 2259779"/>
              <a:gd name="connsiteX2" fmla="*/ 4824536 w 4824536"/>
              <a:gd name="connsiteY2" fmla="*/ 2259779 h 2259779"/>
              <a:gd name="connsiteX3" fmla="*/ 0 w 4824536"/>
              <a:gd name="connsiteY3" fmla="*/ 2259779 h 2259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24536" h="2259779">
                <a:moveTo>
                  <a:pt x="0" y="2259779"/>
                </a:moveTo>
                <a:lnTo>
                  <a:pt x="3659177" y="0"/>
                </a:lnTo>
                <a:lnTo>
                  <a:pt x="4824536" y="2259779"/>
                </a:lnTo>
                <a:lnTo>
                  <a:pt x="0" y="2259779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5454181" y="1980192"/>
            <a:ext cx="527" cy="173684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4992942" y="2564904"/>
            <a:ext cx="46358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v</a:t>
            </a:r>
            <a:endParaRPr lang="cs-CZ" sz="4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23528" y="4653136"/>
            <a:ext cx="40183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Obsah kosodélníku </a:t>
            </a:r>
            <a:r>
              <a:rPr lang="cs-CZ" sz="2800" b="1" dirty="0" smtClean="0"/>
              <a:t>S=</a:t>
            </a:r>
            <a:r>
              <a:rPr lang="cs-CZ" sz="2800" b="1" dirty="0" err="1" smtClean="0">
                <a:latin typeface="+mj-lt"/>
                <a:ea typeface="Cambria Math" pitchFamily="18" charset="0"/>
              </a:rPr>
              <a:t>a.v</a:t>
            </a:r>
            <a:endParaRPr lang="cs-CZ" sz="2800" b="1" dirty="0">
              <a:latin typeface="+mj-lt"/>
              <a:ea typeface="Cambria Math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8296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trojúhelníku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2861810" y="1988840"/>
            <a:ext cx="3420380" cy="1728192"/>
          </a:xfrm>
          <a:custGeom>
            <a:avLst/>
            <a:gdLst>
              <a:gd name="connsiteX0" fmla="*/ 0 w 4824536"/>
              <a:gd name="connsiteY0" fmla="*/ 2592288 h 2592288"/>
              <a:gd name="connsiteX1" fmla="*/ 2412268 w 4824536"/>
              <a:gd name="connsiteY1" fmla="*/ 0 h 2592288"/>
              <a:gd name="connsiteX2" fmla="*/ 4824536 w 4824536"/>
              <a:gd name="connsiteY2" fmla="*/ 2592288 h 2592288"/>
              <a:gd name="connsiteX3" fmla="*/ 0 w 4824536"/>
              <a:gd name="connsiteY3" fmla="*/ 2592288 h 2592288"/>
              <a:gd name="connsiteX0" fmla="*/ 0 w 4824536"/>
              <a:gd name="connsiteY0" fmla="*/ 2259779 h 2259779"/>
              <a:gd name="connsiteX1" fmla="*/ 3659177 w 4824536"/>
              <a:gd name="connsiteY1" fmla="*/ 0 h 2259779"/>
              <a:gd name="connsiteX2" fmla="*/ 4824536 w 4824536"/>
              <a:gd name="connsiteY2" fmla="*/ 2259779 h 2259779"/>
              <a:gd name="connsiteX3" fmla="*/ 0 w 4824536"/>
              <a:gd name="connsiteY3" fmla="*/ 2259779 h 2259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24536" h="2259779">
                <a:moveTo>
                  <a:pt x="0" y="2259779"/>
                </a:moveTo>
                <a:lnTo>
                  <a:pt x="3659177" y="0"/>
                </a:lnTo>
                <a:lnTo>
                  <a:pt x="4824536" y="2259779"/>
                </a:lnTo>
                <a:lnTo>
                  <a:pt x="0" y="2259779"/>
                </a:ln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644008" y="3725680"/>
            <a:ext cx="46358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a</a:t>
            </a:r>
            <a:endParaRPr lang="cs-CZ" sz="4400" b="1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5454181" y="1980192"/>
            <a:ext cx="527" cy="173684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4992942" y="2564904"/>
            <a:ext cx="46358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v</a:t>
            </a:r>
            <a:endParaRPr lang="cs-CZ" sz="4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448568" y="4653136"/>
                <a:ext cx="8155880" cy="127490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Trojúhelník je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800" dirty="0" smtClean="0"/>
                  <a:t> kosodélníku, proto obsah trojúhelníku je  </a:t>
                </a:r>
                <a:r>
                  <a:rPr lang="cs-CZ" sz="2800" b="1" dirty="0" smtClean="0"/>
                  <a:t>S</a:t>
                </a:r>
                <a:r>
                  <a:rPr lang="cs-CZ" sz="2800" b="1" dirty="0" smtClean="0">
                    <a:latin typeface="+mj-lt"/>
                  </a:rPr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latin typeface="Cambria Math"/>
                          </a:rPr>
                          <m:t>𝒂</m:t>
                        </m:r>
                        <m:r>
                          <a:rPr lang="cs-CZ" sz="2800" b="1" i="1" smtClean="0">
                            <a:latin typeface="Cambria Math"/>
                          </a:rPr>
                          <m:t>.</m:t>
                        </m:r>
                        <m:r>
                          <a:rPr lang="cs-CZ" sz="2800" b="1" i="1" smtClean="0">
                            <a:latin typeface="Cambria Math"/>
                          </a:rPr>
                          <m:t>𝒗</m:t>
                        </m:r>
                      </m:num>
                      <m:den>
                        <m:r>
                          <a:rPr lang="cs-CZ" sz="2800" b="1" i="1" smtClean="0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2800" b="1" dirty="0">
                  <a:latin typeface="+mj-lt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8568" y="4653136"/>
                <a:ext cx="8155880" cy="1274901"/>
              </a:xfrm>
              <a:prstGeom prst="rect">
                <a:avLst/>
              </a:prstGeom>
              <a:blipFill rotWithShape="1">
                <a:blip r:embed="rId2"/>
                <a:stretch>
                  <a:fillRect l="-1571" b="-622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60544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Tento materiál ukazuje názorně odvození vzorce obvodu a obsahu trojúhelníku. Opět má podpořit představivost žáku.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995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166</TotalTime>
  <Words>73</Words>
  <Application>Microsoft Office PowerPoint</Application>
  <PresentationFormat>Předvádění na obrazovce (4:3)</PresentationFormat>
  <Paragraphs>22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NÁZEV ŠKOLY : ZŠ KOLÍN V., MNICHOVICKÁ 62 AUTOR : Mgr. JAROSLAVA URBANCOVÁ NÁZEV: VY_32_INOVACE_16_M7_OBVOD A OBSAH TROJÚHELNÍKU  Mnohoúhelníky </vt:lpstr>
      <vt:lpstr>Obvod trojúhelníku</vt:lpstr>
      <vt:lpstr>Obsah trojúhelníku</vt:lpstr>
      <vt:lpstr>Obsah trojúhelníku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 : ZŠ KOLÍN V., MNICHOVICKÁ 62 AUTOR : Mgr. JAROSLAVA URBANCOVÁ NÁZEV: VY_32_INOVACE_10_M8_VÝRAZY TÉMA : VÝRAZY S PROMĚNNOU ČÍSLO PROJEKTU : 10</dc:title>
  <dc:creator>pc</dc:creator>
  <cp:lastModifiedBy>Aleš Polívka</cp:lastModifiedBy>
  <cp:revision>13</cp:revision>
  <dcterms:created xsi:type="dcterms:W3CDTF">2012-02-28T09:46:09Z</dcterms:created>
  <dcterms:modified xsi:type="dcterms:W3CDTF">2013-06-21T07:17:21Z</dcterms:modified>
</cp:coreProperties>
</file>