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829" autoAdjust="0"/>
  </p:normalViewPr>
  <p:slideViewPr>
    <p:cSldViewPr>
      <p:cViewPr>
        <p:scale>
          <a:sx n="70" d="100"/>
          <a:sy n="70" d="100"/>
        </p:scale>
        <p:origin x="-1656" y="-516"/>
      </p:cViewPr>
      <p:guideLst>
        <p:guide orient="horz" pos="1661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123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558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753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680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989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534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855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392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337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313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449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5213F1-1A13-457D-ACAD-5CFB1A3F9F2D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429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6368" y="1124745"/>
            <a:ext cx="8322096" cy="2475706"/>
          </a:xfrm>
        </p:spPr>
        <p:txBody>
          <a:bodyPr>
            <a:noAutofit/>
          </a:bodyPr>
          <a:lstStyle/>
          <a:p>
            <a:pPr algn="l"/>
            <a:r>
              <a:rPr lang="cs-CZ" sz="2000" b="1" dirty="0" smtClean="0">
                <a:solidFill>
                  <a:srgbClr val="0070C0"/>
                </a:solidFill>
              </a:rPr>
              <a:t>NÁZEV ŠKOLY : ZŠ KOLÍN V., MNICHOVICKÁ 62</a:t>
            </a:r>
            <a:br>
              <a:rPr lang="cs-CZ" sz="2000" b="1" dirty="0" smtClean="0">
                <a:solidFill>
                  <a:srgbClr val="0070C0"/>
                </a:solidFill>
              </a:rPr>
            </a:br>
            <a:r>
              <a:rPr lang="cs-CZ" sz="2000" b="1" dirty="0" smtClean="0">
                <a:solidFill>
                  <a:srgbClr val="0070C0"/>
                </a:solidFill>
              </a:rPr>
              <a:t>AUTOR : Mgr. JAROSLAVA URBANCOVÁ</a:t>
            </a:r>
            <a:br>
              <a:rPr lang="cs-CZ" sz="2000" b="1" dirty="0" smtClean="0">
                <a:solidFill>
                  <a:srgbClr val="0070C0"/>
                </a:solidFill>
              </a:rPr>
            </a:br>
            <a:r>
              <a:rPr lang="cs-CZ" sz="2000" b="1" dirty="0" smtClean="0">
                <a:solidFill>
                  <a:srgbClr val="0070C0"/>
                </a:solidFill>
              </a:rPr>
              <a:t>NÁZEV:</a:t>
            </a:r>
            <a:r>
              <a:rPr lang="cs-CZ" sz="2000" b="1" baseline="0" dirty="0" smtClean="0">
                <a:solidFill>
                  <a:srgbClr val="0070C0"/>
                </a:solidFill>
              </a:rPr>
              <a:t> </a:t>
            </a:r>
            <a:r>
              <a:rPr lang="cs-CZ" sz="2000" b="1" baseline="0" dirty="0" smtClean="0">
                <a:solidFill>
                  <a:srgbClr val="0070C0"/>
                </a:solidFill>
              </a:rPr>
              <a:t>VY_32_INOVACE_17_M6_rovnoběžník</a:t>
            </a:r>
            <a:br>
              <a:rPr lang="cs-CZ" sz="2000" b="1" baseline="0" dirty="0" smtClean="0">
                <a:solidFill>
                  <a:srgbClr val="0070C0"/>
                </a:solidFill>
              </a:rPr>
            </a:br>
            <a:r>
              <a:rPr lang="cs-CZ" sz="2400" b="1" baseline="0" smtClean="0">
                <a:solidFill>
                  <a:srgbClr val="0070C0"/>
                </a:solidFill>
              </a:rPr>
              <a:t/>
            </a:r>
            <a:br>
              <a:rPr lang="cs-CZ" sz="2400" b="1" baseline="0" smtClean="0">
                <a:solidFill>
                  <a:srgbClr val="0070C0"/>
                </a:solidFill>
              </a:rPr>
            </a:br>
            <a:r>
              <a:rPr lang="cs-CZ" sz="3600" b="1" smtClean="0">
                <a:solidFill>
                  <a:srgbClr val="0070C0"/>
                </a:solidFill>
              </a:rPr>
              <a:t>rovnoběžník</a:t>
            </a:r>
            <a:r>
              <a:rPr lang="cs-CZ" sz="3600" b="1" dirty="0" smtClean="0">
                <a:solidFill>
                  <a:srgbClr val="0070C0"/>
                </a:solidFill>
              </a:rPr>
              <a:t>, mnohoúhelník</a:t>
            </a:r>
            <a:r>
              <a:rPr lang="cs-CZ" sz="2400" b="1" dirty="0" smtClean="0">
                <a:solidFill>
                  <a:srgbClr val="0070C0"/>
                </a:solidFill>
              </a:rPr>
              <a:t/>
            </a:r>
            <a:br>
              <a:rPr lang="cs-CZ" sz="2400" b="1" dirty="0" smtClean="0">
                <a:solidFill>
                  <a:srgbClr val="0070C0"/>
                </a:solidFill>
              </a:rPr>
            </a:b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453752" y="1256737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 </a:t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115616" y="3002412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583637"/>
            <a:ext cx="7111096" cy="1375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16428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Září 2012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6368" y="6309320"/>
            <a:ext cx="129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0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Obvod kosodélníku</a:t>
            </a:r>
            <a:endParaRPr lang="cs-CZ" dirty="0"/>
          </a:p>
        </p:txBody>
      </p:sp>
      <p:sp>
        <p:nvSpPr>
          <p:cNvPr id="4" name="Kosoúhelník 3"/>
          <p:cNvSpPr/>
          <p:nvPr/>
        </p:nvSpPr>
        <p:spPr>
          <a:xfrm>
            <a:off x="2987824" y="1772816"/>
            <a:ext cx="3168352" cy="1368152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344213" y="3140968"/>
            <a:ext cx="4635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a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2072171"/>
            <a:ext cx="4876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b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32190" y="1003375"/>
            <a:ext cx="4203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c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00190" y="2072170"/>
            <a:ext cx="4876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d</a:t>
            </a:r>
            <a:endParaRPr lang="cs-CZ" sz="4400" b="1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359637" y="4005064"/>
            <a:ext cx="8424726" cy="631676"/>
            <a:chOff x="545473" y="4995524"/>
            <a:chExt cx="8424726" cy="631676"/>
          </a:xfrm>
        </p:grpSpPr>
        <p:cxnSp>
          <p:nvCxnSpPr>
            <p:cNvPr id="10" name="Přímá spojnice 9"/>
            <p:cNvCxnSpPr/>
            <p:nvPr/>
          </p:nvCxnSpPr>
          <p:spPr>
            <a:xfrm>
              <a:off x="545473" y="5309980"/>
              <a:ext cx="2808312" cy="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4765347" y="5311362"/>
              <a:ext cx="2808312" cy="0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4500000" flipV="1">
              <a:off x="3874240" y="4625904"/>
              <a:ext cx="365961" cy="1368152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3353785" y="4995524"/>
              <a:ext cx="0" cy="63167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4765347" y="4995524"/>
              <a:ext cx="0" cy="63167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7576506" y="4995524"/>
              <a:ext cx="0" cy="631676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rot="4500000" flipV="1">
              <a:off x="8103142" y="4627286"/>
              <a:ext cx="365961" cy="1368152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TextovéPole 20"/>
          <p:cNvSpPr txBox="1"/>
          <p:nvPr/>
        </p:nvSpPr>
        <p:spPr>
          <a:xfrm>
            <a:off x="1531999" y="4338016"/>
            <a:ext cx="4635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a</a:t>
            </a:r>
            <a:endParaRPr lang="cs-CZ" sz="4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627567" y="4338017"/>
            <a:ext cx="4876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/>
              <a:t>b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751873" y="4338017"/>
            <a:ext cx="4203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c</a:t>
            </a:r>
            <a:endParaRPr lang="cs-CZ" sz="4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868492" y="4354785"/>
            <a:ext cx="4876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d</a:t>
            </a:r>
            <a:endParaRPr lang="cs-CZ" sz="4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39552" y="5291349"/>
            <a:ext cx="6880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a=c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39551" y="5954841"/>
            <a:ext cx="742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b=d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288156" y="5291349"/>
            <a:ext cx="28536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o=2.a+2.b=2.(</a:t>
            </a:r>
            <a:r>
              <a:rPr lang="cs-CZ" sz="2800" dirty="0" err="1" smtClean="0"/>
              <a:t>a+b</a:t>
            </a:r>
            <a:r>
              <a:rPr lang="cs-CZ" sz="2800" dirty="0" smtClean="0"/>
              <a:t>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8588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kosodélníku</a:t>
            </a:r>
            <a:endParaRPr lang="cs-CZ" dirty="0"/>
          </a:p>
        </p:txBody>
      </p:sp>
      <p:sp>
        <p:nvSpPr>
          <p:cNvPr id="4" name="Kosoúhelník 3"/>
          <p:cNvSpPr/>
          <p:nvPr/>
        </p:nvSpPr>
        <p:spPr>
          <a:xfrm>
            <a:off x="2987824" y="1844824"/>
            <a:ext cx="3168352" cy="1368152"/>
          </a:xfrm>
          <a:prstGeom prst="parallelogram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344213" y="3212976"/>
            <a:ext cx="4635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a</a:t>
            </a:r>
            <a:endParaRPr lang="cs-CZ" sz="4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419872" y="2144179"/>
            <a:ext cx="4635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v</a:t>
            </a:r>
            <a:endParaRPr lang="cs-CZ" sz="4400" b="1" dirty="0"/>
          </a:p>
        </p:txBody>
      </p:sp>
      <p:sp>
        <p:nvSpPr>
          <p:cNvPr id="34" name="Pravoúhlý trojúhelník 33"/>
          <p:cNvSpPr/>
          <p:nvPr/>
        </p:nvSpPr>
        <p:spPr>
          <a:xfrm flipH="1">
            <a:off x="2987824" y="1844824"/>
            <a:ext cx="360040" cy="136815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451394" y="4333817"/>
            <a:ext cx="9405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S=</a:t>
            </a:r>
            <a:r>
              <a:rPr lang="cs-CZ" sz="2800" dirty="0" err="1" smtClean="0"/>
              <a:t>a.v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20017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66096E-6 L 0.31163 -4.66096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73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66096E-6 L 0.30782 -0.0002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82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kosodélníku</a:t>
            </a:r>
            <a:endParaRPr lang="cs-CZ" dirty="0"/>
          </a:p>
        </p:txBody>
      </p:sp>
      <p:sp>
        <p:nvSpPr>
          <p:cNvPr id="4" name="Kosoúhelník 3"/>
          <p:cNvSpPr/>
          <p:nvPr/>
        </p:nvSpPr>
        <p:spPr>
          <a:xfrm>
            <a:off x="3329018" y="1844824"/>
            <a:ext cx="2827158" cy="1368152"/>
          </a:xfrm>
          <a:custGeom>
            <a:avLst/>
            <a:gdLst>
              <a:gd name="connsiteX0" fmla="*/ 0 w 3168352"/>
              <a:gd name="connsiteY0" fmla="*/ 1368152 h 1368152"/>
              <a:gd name="connsiteX1" fmla="*/ 342038 w 3168352"/>
              <a:gd name="connsiteY1" fmla="*/ 0 h 1368152"/>
              <a:gd name="connsiteX2" fmla="*/ 3168352 w 3168352"/>
              <a:gd name="connsiteY2" fmla="*/ 0 h 1368152"/>
              <a:gd name="connsiteX3" fmla="*/ 2826314 w 3168352"/>
              <a:gd name="connsiteY3" fmla="*/ 1368152 h 1368152"/>
              <a:gd name="connsiteX4" fmla="*/ 0 w 3168352"/>
              <a:gd name="connsiteY4" fmla="*/ 1368152 h 1368152"/>
              <a:gd name="connsiteX0" fmla="*/ 0 w 2861278"/>
              <a:gd name="connsiteY0" fmla="*/ 1368152 h 1368152"/>
              <a:gd name="connsiteX1" fmla="*/ 34964 w 2861278"/>
              <a:gd name="connsiteY1" fmla="*/ 0 h 1368152"/>
              <a:gd name="connsiteX2" fmla="*/ 2861278 w 2861278"/>
              <a:gd name="connsiteY2" fmla="*/ 0 h 1368152"/>
              <a:gd name="connsiteX3" fmla="*/ 2519240 w 2861278"/>
              <a:gd name="connsiteY3" fmla="*/ 1368152 h 1368152"/>
              <a:gd name="connsiteX4" fmla="*/ 0 w 2861278"/>
              <a:gd name="connsiteY4" fmla="*/ 1368152 h 1368152"/>
              <a:gd name="connsiteX0" fmla="*/ 19627 w 2826314"/>
              <a:gd name="connsiteY0" fmla="*/ 1368152 h 1368152"/>
              <a:gd name="connsiteX1" fmla="*/ 0 w 2826314"/>
              <a:gd name="connsiteY1" fmla="*/ 0 h 1368152"/>
              <a:gd name="connsiteX2" fmla="*/ 2826314 w 2826314"/>
              <a:gd name="connsiteY2" fmla="*/ 0 h 1368152"/>
              <a:gd name="connsiteX3" fmla="*/ 2484276 w 2826314"/>
              <a:gd name="connsiteY3" fmla="*/ 1368152 h 1368152"/>
              <a:gd name="connsiteX4" fmla="*/ 19627 w 2826314"/>
              <a:gd name="connsiteY4" fmla="*/ 1368152 h 1368152"/>
              <a:gd name="connsiteX0" fmla="*/ 0 w 2827158"/>
              <a:gd name="connsiteY0" fmla="*/ 1368152 h 1368152"/>
              <a:gd name="connsiteX1" fmla="*/ 844 w 2827158"/>
              <a:gd name="connsiteY1" fmla="*/ 0 h 1368152"/>
              <a:gd name="connsiteX2" fmla="*/ 2827158 w 2827158"/>
              <a:gd name="connsiteY2" fmla="*/ 0 h 1368152"/>
              <a:gd name="connsiteX3" fmla="*/ 2485120 w 2827158"/>
              <a:gd name="connsiteY3" fmla="*/ 1368152 h 1368152"/>
              <a:gd name="connsiteX4" fmla="*/ 0 w 2827158"/>
              <a:gd name="connsiteY4" fmla="*/ 1368152 h 1368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27158" h="1368152">
                <a:moveTo>
                  <a:pt x="0" y="1368152"/>
                </a:moveTo>
                <a:cubicBezTo>
                  <a:pt x="281" y="912101"/>
                  <a:pt x="563" y="456051"/>
                  <a:pt x="844" y="0"/>
                </a:cubicBezTo>
                <a:lnTo>
                  <a:pt x="2827158" y="0"/>
                </a:lnTo>
                <a:lnTo>
                  <a:pt x="2485120" y="1368152"/>
                </a:lnTo>
                <a:lnTo>
                  <a:pt x="0" y="1368152"/>
                </a:ln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344213" y="3212976"/>
            <a:ext cx="4635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a</a:t>
            </a:r>
            <a:endParaRPr lang="cs-CZ" sz="4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231310" y="2144179"/>
            <a:ext cx="4635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v</a:t>
            </a:r>
            <a:endParaRPr lang="cs-CZ" sz="4400" b="1" dirty="0"/>
          </a:p>
        </p:txBody>
      </p:sp>
      <p:sp>
        <p:nvSpPr>
          <p:cNvPr id="34" name="Pravoúhlý trojúhelník 33"/>
          <p:cNvSpPr/>
          <p:nvPr/>
        </p:nvSpPr>
        <p:spPr>
          <a:xfrm flipH="1">
            <a:off x="5799262" y="1844824"/>
            <a:ext cx="360040" cy="136815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451394" y="4333817"/>
            <a:ext cx="9405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S=</a:t>
            </a:r>
            <a:r>
              <a:rPr lang="cs-CZ" sz="2800" dirty="0" err="1" smtClean="0"/>
              <a:t>a.v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2659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66096E-6 L 0.31163 -4.66096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73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66096E-6 L 0.30782 -0.00023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82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TOTO ZNÁZORNĚNÍ A ODVOZENÍ VZORCE OBVODU A OBSAHU ROVNOBĚŽNÍKU SLOUŽÍ KE ZLEPŠENÍ PŘEDSTAVIVOSTI ŽÁKŮ A LEPŠÍMU ZAPAMATOVÁNÍ VZORCŮ. ŽÁCI MOHOU ZÁROVEŇ SITUACI MODELOVAT VYSTŘIHOVÁNÍM Z PAPÍRU.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4409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69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 : ZŠ KOLÍN V., MNICHOVICKÁ 62 AUTOR : Mgr. JAROSLAVA URBANCOVÁ NÁZEV: VY_32_INOVACE_17_M6_rovnoběžník  rovnoběžník, mnohoúhelník </vt:lpstr>
      <vt:lpstr>Obvod kosodélníku</vt:lpstr>
      <vt:lpstr>Obsah kosodélníku</vt:lpstr>
      <vt:lpstr>Obsah kosodélníku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VY_32_INOVACE_10_M8_VÝRAZY TÉMA : VÝRAZY S PROMĚNNOU ČÍSLO PROJEKTU : 10</dc:title>
  <dc:creator>pc</dc:creator>
  <cp:lastModifiedBy>Aleš Polívka</cp:lastModifiedBy>
  <cp:revision>14</cp:revision>
  <dcterms:created xsi:type="dcterms:W3CDTF">2012-02-28T09:46:09Z</dcterms:created>
  <dcterms:modified xsi:type="dcterms:W3CDTF">2013-06-21T07:17:53Z</dcterms:modified>
</cp:coreProperties>
</file>