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8" r:id="rId4"/>
    <p:sldId id="259" r:id="rId5"/>
    <p:sldId id="260" r:id="rId6"/>
    <p:sldId id="261" r:id="rId7"/>
    <p:sldId id="262" r:id="rId8"/>
    <p:sldId id="264" r:id="rId9"/>
    <p:sldId id="263" r:id="rId10"/>
    <p:sldId id="257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656" y="-5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Šárka Hájková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Egypt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VY_32_INOVACE_03_Z7_EGYPT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D2983C-3340-4D37-B5C1-16D2D91CCCA6}" type="presOf" srcId="{D1B46980-6531-4606-95E6-44980827E919}" destId="{6140AFEC-043D-4C43-A2F9-D0F5331DF3A3}" srcOrd="0" destOrd="0" presId="urn:microsoft.com/office/officeart/2005/8/layout/target3"/>
    <dgm:cxn modelId="{C30D2099-3673-44C9-9595-C5C532F1ECFA}" type="presOf" srcId="{D1D4F407-5343-4D3F-B5B9-D407B03CAEB4}" destId="{D005CE8C-CC26-4C3E-AC11-E15060ECD759}" srcOrd="0" destOrd="0" presId="urn:microsoft.com/office/officeart/2005/8/layout/target3"/>
    <dgm:cxn modelId="{D8E1879C-A225-425F-A9DD-FC2E335B2EC2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FEA0E18-954B-4D72-84F7-5389C96D2313}" type="presOf" srcId="{D8197B8C-B260-4A16-BDF4-0947B075E274}" destId="{5A5FFA88-C948-4069-8E93-59FA12366E83}" srcOrd="1" destOrd="0" presId="urn:microsoft.com/office/officeart/2005/8/layout/target3"/>
    <dgm:cxn modelId="{55FD6334-CE01-47C7-B811-3BC0AA2007DE}" type="presOf" srcId="{D8197B8C-B260-4A16-BDF4-0947B075E274}" destId="{25B08C86-7E15-44DC-BE7F-FFB55DD49D12}" srcOrd="0" destOrd="0" presId="urn:microsoft.com/office/officeart/2005/8/layout/target3"/>
    <dgm:cxn modelId="{C80D79D9-A22D-4C33-A36B-4848A9AB45AA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3133E37-28A5-49B3-B749-643FBBFFFFB8}" type="presOf" srcId="{B651F6E3-6281-48DB-9319-2AEAFDAE7572}" destId="{6BB5E863-4638-4E1D-BFDE-399D028AC4ED}" srcOrd="1" destOrd="0" presId="urn:microsoft.com/office/officeart/2005/8/layout/target3"/>
    <dgm:cxn modelId="{9CF426FD-06CE-4A5F-BBBF-E8C39DB8B269}" type="presOf" srcId="{757F3AB3-0718-4624-B441-E567A8F0AB56}" destId="{333A1088-737F-45CB-B68E-254E46348037}" srcOrd="0" destOrd="0" presId="urn:microsoft.com/office/officeart/2005/8/layout/target3"/>
    <dgm:cxn modelId="{547E1197-D89A-4D6C-80A1-3F80C3906491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A7972FA-2933-4E5F-92BA-0A0B90238C78}" type="presParOf" srcId="{333A1088-737F-45CB-B68E-254E46348037}" destId="{F5ABB229-8D3B-4694-996A-96F23CF14429}" srcOrd="0" destOrd="0" presId="urn:microsoft.com/office/officeart/2005/8/layout/target3"/>
    <dgm:cxn modelId="{5F7C3D93-6BBD-47B8-8109-F64322025906}" type="presParOf" srcId="{333A1088-737F-45CB-B68E-254E46348037}" destId="{F41139FD-01EE-4571-8B17-4FB00FC51163}" srcOrd="1" destOrd="0" presId="urn:microsoft.com/office/officeart/2005/8/layout/target3"/>
    <dgm:cxn modelId="{2E75B0C5-02FA-4F2B-AD23-C0BD9AE229ED}" type="presParOf" srcId="{333A1088-737F-45CB-B68E-254E46348037}" destId="{D005CE8C-CC26-4C3E-AC11-E15060ECD759}" srcOrd="2" destOrd="0" presId="urn:microsoft.com/office/officeart/2005/8/layout/target3"/>
    <dgm:cxn modelId="{7ACE9D9F-2036-4100-9771-176700EA27AD}" type="presParOf" srcId="{333A1088-737F-45CB-B68E-254E46348037}" destId="{2C702D82-9B77-49B7-9568-BB8EB47C3372}" srcOrd="3" destOrd="0" presId="urn:microsoft.com/office/officeart/2005/8/layout/target3"/>
    <dgm:cxn modelId="{70056D1B-D34F-4E6F-9503-A7502286181B}" type="presParOf" srcId="{333A1088-737F-45CB-B68E-254E46348037}" destId="{A52A0455-90FF-4808-ABD0-F02540D31D5A}" srcOrd="4" destOrd="0" presId="urn:microsoft.com/office/officeart/2005/8/layout/target3"/>
    <dgm:cxn modelId="{ABFA5240-4233-477A-979A-4030944B2113}" type="presParOf" srcId="{333A1088-737F-45CB-B68E-254E46348037}" destId="{6140AFEC-043D-4C43-A2F9-D0F5331DF3A3}" srcOrd="5" destOrd="0" presId="urn:microsoft.com/office/officeart/2005/8/layout/target3"/>
    <dgm:cxn modelId="{365FAD16-E229-4640-B313-9E70CD88A661}" type="presParOf" srcId="{333A1088-737F-45CB-B68E-254E46348037}" destId="{9358AC05-5D7D-4327-9F80-1AD486AEA664}" srcOrd="6" destOrd="0" presId="urn:microsoft.com/office/officeart/2005/8/layout/target3"/>
    <dgm:cxn modelId="{721448A2-47AB-4C4F-A59F-F18E78A3C1AA}" type="presParOf" srcId="{333A1088-737F-45CB-B68E-254E46348037}" destId="{313FC574-E1CD-4FB4-B054-0B805CE0447D}" srcOrd="7" destOrd="0" presId="urn:microsoft.com/office/officeart/2005/8/layout/target3"/>
    <dgm:cxn modelId="{BA4CBA9D-C0CE-498C-92EE-D236FD83285C}" type="presParOf" srcId="{333A1088-737F-45CB-B68E-254E46348037}" destId="{619D679B-A015-4ECF-8348-D1034C574F40}" srcOrd="8" destOrd="0" presId="urn:microsoft.com/office/officeart/2005/8/layout/target3"/>
    <dgm:cxn modelId="{5D7208ED-4499-4CDA-9252-404B39A77A28}" type="presParOf" srcId="{333A1088-737F-45CB-B68E-254E46348037}" destId="{322283A8-4A27-4CDA-BAE3-F381106A9174}" srcOrd="9" destOrd="0" presId="urn:microsoft.com/office/officeart/2005/8/layout/target3"/>
    <dgm:cxn modelId="{A0C8AF09-A44E-4BDE-BBC2-6536432F8C57}" type="presParOf" srcId="{333A1088-737F-45CB-B68E-254E46348037}" destId="{FFC9F71D-1B4F-4AD9-A4A6-86ADEFC8AF5C}" srcOrd="10" destOrd="0" presId="urn:microsoft.com/office/officeart/2005/8/layout/target3"/>
    <dgm:cxn modelId="{A30654CD-C097-474C-8336-54BC5FC536BA}" type="presParOf" srcId="{333A1088-737F-45CB-B68E-254E46348037}" destId="{25B08C86-7E15-44DC-BE7F-FFB55DD49D12}" srcOrd="11" destOrd="0" presId="urn:microsoft.com/office/officeart/2005/8/layout/target3"/>
    <dgm:cxn modelId="{C2DFCB8A-1F61-4AA5-AFDB-E533C6C34455}" type="presParOf" srcId="{333A1088-737F-45CB-B68E-254E46348037}" destId="{AED2198E-93D5-4001-81B4-73124B309672}" srcOrd="12" destOrd="0" presId="urn:microsoft.com/office/officeart/2005/8/layout/target3"/>
    <dgm:cxn modelId="{82A0A8F3-B9FF-4F16-9483-D8BDB92F38DF}" type="presParOf" srcId="{333A1088-737F-45CB-B68E-254E46348037}" destId="{2BE915AB-18AA-4053-B92C-3BFC9ED204BB}" srcOrd="13" destOrd="0" presId="urn:microsoft.com/office/officeart/2005/8/layout/target3"/>
    <dgm:cxn modelId="{1E429F7F-A7EE-4587-89C0-D89B06D27322}" type="presParOf" srcId="{333A1088-737F-45CB-B68E-254E46348037}" destId="{6BB5E863-4638-4E1D-BFDE-399D028AC4ED}" srcOrd="14" destOrd="0" presId="urn:microsoft.com/office/officeart/2005/8/layout/target3"/>
    <dgm:cxn modelId="{61811835-3C38-427F-8411-96D090C6A443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Šárka Hájková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VY_32_INOVACE_03_Z7_EGYPT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Egypt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8E54A-A947-45B2-B4A9-ADEEFE67EBF0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726C9-1EB0-41B2-816F-5C9C32D92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8E54A-A947-45B2-B4A9-ADEEFE67EBF0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726C9-1EB0-41B2-816F-5C9C32D92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8E54A-A947-45B2-B4A9-ADEEFE67EBF0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726C9-1EB0-41B2-816F-5C9C32D92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8E54A-A947-45B2-B4A9-ADEEFE67EBF0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726C9-1EB0-41B2-816F-5C9C32D92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8E54A-A947-45B2-B4A9-ADEEFE67EBF0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726C9-1EB0-41B2-816F-5C9C32D92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8E54A-A947-45B2-B4A9-ADEEFE67EBF0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726C9-1EB0-41B2-816F-5C9C32D92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8E54A-A947-45B2-B4A9-ADEEFE67EBF0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726C9-1EB0-41B2-816F-5C9C32D92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8E54A-A947-45B2-B4A9-ADEEFE67EBF0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726C9-1EB0-41B2-816F-5C9C32D92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8E54A-A947-45B2-B4A9-ADEEFE67EBF0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726C9-1EB0-41B2-816F-5C9C32D92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8E54A-A947-45B2-B4A9-ADEEFE67EBF0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726C9-1EB0-41B2-816F-5C9C32D92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F8E54A-A947-45B2-B4A9-ADEEFE67EBF0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E726C9-1EB0-41B2-816F-5C9C32D92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F8E54A-A947-45B2-B4A9-ADEEFE67EBF0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E726C9-1EB0-41B2-816F-5C9C32D92D6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gi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frikaonline.cz/image/picture/200512061739_mapa_Nilu.gif" TargetMode="External"/><Relationship Id="rId3" Type="http://schemas.openxmlformats.org/officeDocument/2006/relationships/hyperlink" Target="http://www.egypt-last-minute.info/images/egypt_map.gif" TargetMode="External"/><Relationship Id="rId7" Type="http://schemas.openxmlformats.org/officeDocument/2006/relationships/hyperlink" Target="http://www.foto-egypt.estranky.cz/img/mid/2/arabska-poust.jpg" TargetMode="External"/><Relationship Id="rId12" Type="http://schemas.openxmlformats.org/officeDocument/2006/relationships/hyperlink" Target="http://divusveta-14.ic.cz/images/prehrada1.jpg" TargetMode="External"/><Relationship Id="rId2" Type="http://schemas.openxmlformats.org/officeDocument/2006/relationships/hyperlink" Target="http://cs.wikipedia.org/wiki/Soubor:Egypt_(orthographic_projection)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a/a8/Libyan_Dessert.jpg/260px-Libyan_Dessert.jpg" TargetMode="External"/><Relationship Id="rId11" Type="http://schemas.openxmlformats.org/officeDocument/2006/relationships/hyperlink" Target="http://www.egyptologie.cz/wp-content/uploads/2010/12/sphinga.jpg" TargetMode="External"/><Relationship Id="rId5" Type="http://schemas.openxmlformats.org/officeDocument/2006/relationships/hyperlink" Target="http://cs.wikipedia.org/wiki/Soubor:Coat_of_arms_of_Egypt.svg" TargetMode="External"/><Relationship Id="rId10" Type="http://schemas.openxmlformats.org/officeDocument/2006/relationships/hyperlink" Target="http://www.holiday.cz/data/uploads/39bf3014615cfe7316b61bdae9254f11.jpg" TargetMode="External"/><Relationship Id="rId4" Type="http://schemas.openxmlformats.org/officeDocument/2006/relationships/hyperlink" Target="http://cs.wikipedia.org/wiki/Soubor:Flag_of_Egypt.svg" TargetMode="External"/><Relationship Id="rId9" Type="http://schemas.openxmlformats.org/officeDocument/2006/relationships/hyperlink" Target="http://www.lib.utexas.edu/maps/middle_east_and_asia/sinai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140385527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Egypt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5013176"/>
            <a:ext cx="5407152" cy="1045464"/>
          </a:xfrm>
          <a:prstGeom prst="rect">
            <a:avLst/>
          </a:prstGeom>
        </p:spPr>
      </p:pic>
      <p:sp>
        <p:nvSpPr>
          <p:cNvPr id="7" name="TextovéPole 1"/>
          <p:cNvSpPr txBox="1"/>
          <p:nvPr/>
        </p:nvSpPr>
        <p:spPr>
          <a:xfrm>
            <a:off x="578832" y="6237312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itchFamily="34" charset="0"/>
                <a:ea typeface="+mn-ea"/>
                <a:cs typeface="Arial" charset="0"/>
              </a:defRPr>
            </a:lvl9pPr>
          </a:lstStyle>
          <a:p>
            <a:pPr>
              <a:tabLst>
                <a:tab pos="6727825" algn="l"/>
              </a:tabLst>
            </a:pPr>
            <a:r>
              <a:rPr lang="cs-CZ" dirty="0" smtClean="0"/>
              <a:t>Datum: září 2012                                                                                      třída: 7. </a:t>
            </a:r>
            <a:r>
              <a:rPr lang="cs-CZ" smtClean="0"/>
              <a:t>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3" grpId="0" build="p"/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u="sng" dirty="0" smtClean="0"/>
              <a:t>Egypt</a:t>
            </a:r>
            <a:endParaRPr lang="cs-CZ" sz="80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58204" cy="5840435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u="sng" dirty="0" smtClean="0"/>
              <a:t>Základní údaje:</a:t>
            </a:r>
          </a:p>
          <a:p>
            <a:pPr>
              <a:buNone/>
            </a:pPr>
            <a:endParaRPr lang="cs-CZ" b="1" u="sng" dirty="0" smtClean="0"/>
          </a:p>
          <a:p>
            <a:r>
              <a:rPr lang="cs-CZ" dirty="0" smtClean="0"/>
              <a:t>hlavní město – Káhira </a:t>
            </a:r>
          </a:p>
          <a:p>
            <a:endParaRPr lang="cs-CZ" dirty="0" smtClean="0"/>
          </a:p>
          <a:p>
            <a:r>
              <a:rPr lang="cs-CZ" dirty="0" smtClean="0"/>
              <a:t>rozloha - </a:t>
            </a:r>
            <a:r>
              <a:rPr lang="cs-CZ" dirty="0"/>
              <a:t>1 001 739 </a:t>
            </a:r>
            <a:r>
              <a:rPr lang="cs-CZ" dirty="0" smtClean="0"/>
              <a:t>km²</a:t>
            </a:r>
          </a:p>
          <a:p>
            <a:endParaRPr lang="cs-CZ" dirty="0" smtClean="0"/>
          </a:p>
          <a:p>
            <a:r>
              <a:rPr lang="cs-CZ" dirty="0" smtClean="0"/>
              <a:t>státní zřízení – republika</a:t>
            </a:r>
          </a:p>
          <a:p>
            <a:endParaRPr lang="cs-CZ" dirty="0" smtClean="0"/>
          </a:p>
          <a:p>
            <a:r>
              <a:rPr lang="cs-CZ" dirty="0" smtClean="0"/>
              <a:t>vznik – 22. února 1922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náboženství – islám 90%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 descr="Egypt_(orthographic_projection).svg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8596" y="214290"/>
            <a:ext cx="2786082" cy="2786082"/>
          </a:xfrm>
        </p:spPr>
      </p:pic>
      <p:sp>
        <p:nvSpPr>
          <p:cNvPr id="5" name="TextovéPole 4"/>
          <p:cNvSpPr txBox="1"/>
          <p:nvPr/>
        </p:nvSpPr>
        <p:spPr>
          <a:xfrm>
            <a:off x="642910" y="2928934"/>
            <a:ext cx="3000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poloha Egypta v Africe</a:t>
            </a:r>
            <a:endParaRPr lang="cs-CZ" dirty="0"/>
          </a:p>
        </p:txBody>
      </p:sp>
      <p:pic>
        <p:nvPicPr>
          <p:cNvPr id="1026" name="Picture 2" descr="C:\Documents and Settings\Mi\Plocha\egypt_map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00034" y="3214686"/>
            <a:ext cx="3390910" cy="3135769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571472" y="6357958"/>
            <a:ext cx="28575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mapa Egypta</a:t>
            </a:r>
            <a:endParaRPr lang="cs-CZ" dirty="0"/>
          </a:p>
        </p:txBody>
      </p:sp>
      <p:pic>
        <p:nvPicPr>
          <p:cNvPr id="1027" name="Picture 3" descr="C:\Documents and Settings\Mi\Dokumenty\Obrázky\Flag_of_Egypt.svg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143504" y="285728"/>
            <a:ext cx="2999741" cy="199073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143504" y="2357430"/>
            <a:ext cx="24288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vlajka Egypta</a:t>
            </a:r>
            <a:endParaRPr lang="cs-CZ" dirty="0"/>
          </a:p>
        </p:txBody>
      </p:sp>
      <p:pic>
        <p:nvPicPr>
          <p:cNvPr id="1028" name="Picture 4" descr="C:\Documents and Settings\Mi\Dokumenty\Obrázky\90px-Coat_of_arms_of_Egypt.svg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214942" y="3000372"/>
            <a:ext cx="2428892" cy="3292498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5214942" y="6357958"/>
            <a:ext cx="235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státní znak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7" grpId="0" build="p"/>
      <p:bldP spid="9" grpId="0" build="p"/>
      <p:bldP spid="1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401080" cy="62865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/>
              <a:t>Přírodní poměry:</a:t>
            </a:r>
          </a:p>
          <a:p>
            <a:pPr>
              <a:buNone/>
            </a:pPr>
            <a:endParaRPr lang="cs-CZ" b="1" u="sng" dirty="0" smtClean="0"/>
          </a:p>
          <a:p>
            <a:pPr algn="just"/>
            <a:r>
              <a:rPr lang="cs-CZ" dirty="0" smtClean="0"/>
              <a:t>málo členité pobřeží, území je pokryto pouští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řeka Nil  (Asuánská přehrada)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nížiny na severu a podél Nilu, vádí-vyschlé toky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/>
              <a:t>p</a:t>
            </a:r>
            <a:r>
              <a:rPr lang="cs-CZ" dirty="0" smtClean="0"/>
              <a:t>odnebí suché tropické, sever subtropický</a:t>
            </a:r>
          </a:p>
          <a:p>
            <a:endParaRPr lang="cs-CZ" dirty="0" smtClean="0"/>
          </a:p>
          <a:p>
            <a:endParaRPr lang="cs-CZ" dirty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Documents and Settings\Mi\Dokumenty\Obrázky\260px-Libyan_Dessert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357158" y="285728"/>
            <a:ext cx="3643338" cy="2732504"/>
          </a:xfrm>
          <a:prstGeom prst="rect">
            <a:avLst/>
          </a:prstGeom>
          <a:noFill/>
        </p:spPr>
      </p:pic>
      <p:pic>
        <p:nvPicPr>
          <p:cNvPr id="2051" name="Picture 3" descr="C:\Documents and Settings\Mi\Dokumenty\Obrázky\arabska-pous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285728"/>
            <a:ext cx="3714776" cy="278608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57158" y="3071810"/>
            <a:ext cx="2928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písečná Libyjská pouš</a:t>
            </a:r>
            <a:r>
              <a:rPr lang="cs-CZ" dirty="0"/>
              <a:t>ť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214942" y="3071810"/>
            <a:ext cx="27146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kamenitá Arabská poušť</a:t>
            </a:r>
            <a:endParaRPr lang="cs-CZ" dirty="0"/>
          </a:p>
        </p:txBody>
      </p:sp>
      <p:pic>
        <p:nvPicPr>
          <p:cNvPr id="2052" name="Picture 4" descr="C:\Documents and Settings\Mi\Dokumenty\Obrázky\200512061739_mapa_Nilu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43174" y="3071810"/>
            <a:ext cx="2428892" cy="350046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214414" y="4429132"/>
            <a:ext cx="1357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řeka Nil</a:t>
            </a:r>
            <a:endParaRPr lang="cs-CZ" dirty="0"/>
          </a:p>
        </p:txBody>
      </p:sp>
      <p:cxnSp>
        <p:nvCxnSpPr>
          <p:cNvPr id="14" name="Přímá spojovací šipka 13"/>
          <p:cNvCxnSpPr/>
          <p:nvPr/>
        </p:nvCxnSpPr>
        <p:spPr>
          <a:xfrm>
            <a:off x="2143108" y="4643446"/>
            <a:ext cx="285752" cy="15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2053" name="Picture 5" descr="C:\Documents and Settings\Mi\Dokumenty\Obrázky\sinai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43636" y="3429000"/>
            <a:ext cx="2200270" cy="2752885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143636" y="6286520"/>
            <a:ext cx="2571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Sinajský poloostrov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0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10" grpId="0" build="p"/>
      <p:bldP spid="1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329642" cy="6215106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u="sng" dirty="0" smtClean="0"/>
              <a:t>Hospodářství:</a:t>
            </a:r>
          </a:p>
          <a:p>
            <a:pPr>
              <a:buNone/>
            </a:pPr>
            <a:endParaRPr lang="cs-CZ" dirty="0" smtClean="0"/>
          </a:p>
          <a:p>
            <a:pPr algn="just"/>
            <a:r>
              <a:rPr lang="cs-CZ" dirty="0" smtClean="0"/>
              <a:t>drsné klimatické podmínky (limitují rozvoj průmyslu a zemědělství)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obděláváno pouze 3% plochy(hlavně kolem Nilu a Asuánské přehrady – závlahy)</a:t>
            </a:r>
          </a:p>
          <a:p>
            <a:pPr algn="just">
              <a:buNone/>
            </a:pPr>
            <a:endParaRPr lang="cs-CZ" dirty="0" smtClean="0"/>
          </a:p>
          <a:p>
            <a:pPr algn="just"/>
            <a:r>
              <a:rPr lang="cs-CZ" dirty="0" smtClean="0"/>
              <a:t>těžba ropy, zemního plynu a fosfátů</a:t>
            </a:r>
          </a:p>
          <a:p>
            <a:pPr algn="just"/>
            <a:endParaRPr lang="cs-CZ" dirty="0" smtClean="0"/>
          </a:p>
          <a:p>
            <a:pPr algn="just"/>
            <a:r>
              <a:rPr lang="cs-CZ" dirty="0" smtClean="0"/>
              <a:t>hlavní zdroj příjmů - turistický ruch, poplatky za průjezd Suezským průplavem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algn="just"/>
            <a:endParaRPr lang="cs-CZ" dirty="0" smtClean="0"/>
          </a:p>
          <a:p>
            <a:pPr algn="just"/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58204" cy="5911873"/>
          </a:xfrm>
        </p:spPr>
        <p:txBody>
          <a:bodyPr/>
          <a:lstStyle/>
          <a:p>
            <a:pPr>
              <a:buNone/>
            </a:pPr>
            <a:r>
              <a:rPr lang="cs-CZ" b="1" u="sng" dirty="0" smtClean="0"/>
              <a:t>Obyvatelstvo:</a:t>
            </a:r>
          </a:p>
          <a:p>
            <a:pPr>
              <a:buNone/>
            </a:pPr>
            <a:endParaRPr lang="cs-CZ" b="1" u="sng" dirty="0" smtClean="0"/>
          </a:p>
          <a:p>
            <a:r>
              <a:rPr lang="cs-CZ" dirty="0" smtClean="0"/>
              <a:t>počet obyvatel – 82 000 </a:t>
            </a:r>
            <a:r>
              <a:rPr lang="cs-CZ" dirty="0" err="1" smtClean="0"/>
              <a:t>000</a:t>
            </a:r>
            <a:r>
              <a:rPr lang="cs-CZ" dirty="0" smtClean="0"/>
              <a:t> (3. místo v Africe)</a:t>
            </a:r>
          </a:p>
          <a:p>
            <a:endParaRPr lang="cs-CZ" dirty="0" smtClean="0"/>
          </a:p>
          <a:p>
            <a:r>
              <a:rPr lang="cs-CZ" dirty="0" smtClean="0"/>
              <a:t>98% obyvatel v deltě Nilu(3% rozlohy)    </a:t>
            </a:r>
          </a:p>
          <a:p>
            <a:pPr>
              <a:buNone/>
            </a:pPr>
            <a:r>
              <a:rPr lang="cs-CZ" dirty="0" smtClean="0"/>
              <a:t>  </a:t>
            </a:r>
          </a:p>
          <a:p>
            <a:pPr algn="just"/>
            <a:r>
              <a:rPr lang="cs-CZ" dirty="0" smtClean="0"/>
              <a:t>města: Káhira (největší africké město), Alexandrie, Gíza, Asuán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Documents and Settings\Mi\Dokumenty\Obrázky\piramidy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00034" y="285728"/>
            <a:ext cx="3855256" cy="2824394"/>
          </a:xfrm>
          <a:prstGeom prst="rect">
            <a:avLst/>
          </a:prstGeom>
          <a:noFill/>
        </p:spPr>
      </p:pic>
      <p:pic>
        <p:nvPicPr>
          <p:cNvPr id="1027" name="Picture 3" descr="C:\Documents and Settings\Mi\Dokumenty\Obrázky\sphin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285729"/>
            <a:ext cx="3714776" cy="278633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00034" y="3143248"/>
            <a:ext cx="3000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pyramidy v Gíze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628" y="3071810"/>
            <a:ext cx="25003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sfinga</a:t>
            </a:r>
            <a:endParaRPr lang="cs-CZ" dirty="0"/>
          </a:p>
        </p:txBody>
      </p:sp>
      <p:pic>
        <p:nvPicPr>
          <p:cNvPr id="1028" name="Picture 4" descr="C:\Documents and Settings\Mi\Dokumenty\Obrázky\prehrada1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928926" y="3571876"/>
            <a:ext cx="3638541" cy="272890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2928926" y="6286520"/>
            <a:ext cx="43577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Asuánská (</a:t>
            </a:r>
            <a:r>
              <a:rPr lang="cs-CZ" dirty="0" err="1" smtClean="0"/>
              <a:t>Násirova</a:t>
            </a:r>
            <a:r>
              <a:rPr lang="cs-CZ" dirty="0" smtClean="0"/>
              <a:t>) přehrada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  <p:bldP spid="10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4290"/>
            <a:ext cx="8258204" cy="607223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u="sng" dirty="0" smtClean="0"/>
              <a:t>Citace:</a:t>
            </a:r>
          </a:p>
          <a:p>
            <a:pPr>
              <a:buNone/>
            </a:pPr>
            <a:r>
              <a:rPr lang="cs-CZ" sz="2000" dirty="0" smtClean="0">
                <a:hlinkClick r:id="rId2"/>
              </a:rPr>
              <a:t>http://cs.wikipedia.org/wiki/Soubor:Egypt_(orthographic_projection).svg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egypt</a:t>
            </a:r>
            <a:r>
              <a:rPr lang="cs-CZ" sz="2000" dirty="0" smtClean="0">
                <a:hlinkClick r:id="rId3"/>
              </a:rPr>
              <a:t>-last-</a:t>
            </a:r>
            <a:r>
              <a:rPr lang="cs-CZ" sz="2000" dirty="0" err="1" smtClean="0">
                <a:hlinkClick r:id="rId3"/>
              </a:rPr>
              <a:t>minute.info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images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egypt</a:t>
            </a:r>
            <a:r>
              <a:rPr lang="cs-CZ" sz="2000" dirty="0" smtClean="0">
                <a:hlinkClick r:id="rId3"/>
              </a:rPr>
              <a:t>_map.</a:t>
            </a:r>
            <a:r>
              <a:rPr lang="cs-CZ" sz="2000" dirty="0" err="1" smtClean="0">
                <a:hlinkClick r:id="rId3"/>
              </a:rPr>
              <a:t>gif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4"/>
              </a:rPr>
              <a:t>http://cs.wikipedia.org/wiki/Soubor:Flag_of_Egypt.svg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5"/>
              </a:rPr>
              <a:t>http://cs.wikipedia.org/wiki/Soubor:Coat_of_arms_of_Egypt.svg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6"/>
              </a:rPr>
              <a:t>http://upload.wikimedia.org/wikipedia/commons/thumb/a/a8/Libyan_Dessert.jpg/260px-Libyan_Dessert.jpg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7"/>
              </a:rPr>
              <a:t>http://www.foto-</a:t>
            </a:r>
            <a:r>
              <a:rPr lang="cs-CZ" sz="2000" dirty="0" err="1" smtClean="0">
                <a:hlinkClick r:id="rId7"/>
              </a:rPr>
              <a:t>egypt.estranky.cz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img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mid</a:t>
            </a:r>
            <a:r>
              <a:rPr lang="cs-CZ" sz="2000" dirty="0" smtClean="0">
                <a:hlinkClick r:id="rId7"/>
              </a:rPr>
              <a:t>/2/</a:t>
            </a:r>
            <a:r>
              <a:rPr lang="cs-CZ" sz="2000" dirty="0" err="1" smtClean="0">
                <a:hlinkClick r:id="rId7"/>
              </a:rPr>
              <a:t>arabska</a:t>
            </a:r>
            <a:r>
              <a:rPr lang="cs-CZ" sz="2000" dirty="0" smtClean="0">
                <a:hlinkClick r:id="rId7"/>
              </a:rPr>
              <a:t>-</a:t>
            </a:r>
            <a:r>
              <a:rPr lang="cs-CZ" sz="2000" dirty="0" err="1" smtClean="0">
                <a:hlinkClick r:id="rId7"/>
              </a:rPr>
              <a:t>poust.jpg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8"/>
              </a:rPr>
              <a:t>http://www.</a:t>
            </a:r>
            <a:r>
              <a:rPr lang="cs-CZ" sz="2000" dirty="0" err="1" smtClean="0">
                <a:hlinkClick r:id="rId8"/>
              </a:rPr>
              <a:t>afrikaonline.cz</a:t>
            </a:r>
            <a:r>
              <a:rPr lang="cs-CZ" sz="2000" dirty="0" smtClean="0">
                <a:hlinkClick r:id="rId8"/>
              </a:rPr>
              <a:t>/image/</a:t>
            </a:r>
            <a:r>
              <a:rPr lang="cs-CZ" sz="2000" dirty="0" err="1" smtClean="0">
                <a:hlinkClick r:id="rId8"/>
              </a:rPr>
              <a:t>picture</a:t>
            </a:r>
            <a:r>
              <a:rPr lang="cs-CZ" sz="2000" dirty="0" smtClean="0">
                <a:hlinkClick r:id="rId8"/>
              </a:rPr>
              <a:t>/200512061739_mapa_Nilu.</a:t>
            </a:r>
            <a:r>
              <a:rPr lang="cs-CZ" sz="2000" dirty="0" err="1" smtClean="0">
                <a:hlinkClick r:id="rId8"/>
              </a:rPr>
              <a:t>gif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9"/>
              </a:rPr>
              <a:t>http://www.lib.</a:t>
            </a:r>
            <a:r>
              <a:rPr lang="cs-CZ" sz="2000" dirty="0" err="1" smtClean="0">
                <a:hlinkClick r:id="rId9"/>
              </a:rPr>
              <a:t>utexas.edu</a:t>
            </a:r>
            <a:r>
              <a:rPr lang="cs-CZ" sz="2000" dirty="0" smtClean="0">
                <a:hlinkClick r:id="rId9"/>
              </a:rPr>
              <a:t>/</a:t>
            </a:r>
            <a:r>
              <a:rPr lang="cs-CZ" sz="2000" dirty="0" err="1" smtClean="0">
                <a:hlinkClick r:id="rId9"/>
              </a:rPr>
              <a:t>maps</a:t>
            </a:r>
            <a:r>
              <a:rPr lang="cs-CZ" sz="2000" dirty="0" smtClean="0">
                <a:hlinkClick r:id="rId9"/>
              </a:rPr>
              <a:t>/</a:t>
            </a:r>
            <a:r>
              <a:rPr lang="cs-CZ" sz="2000" dirty="0" err="1" smtClean="0">
                <a:hlinkClick r:id="rId9"/>
              </a:rPr>
              <a:t>middle</a:t>
            </a:r>
            <a:r>
              <a:rPr lang="cs-CZ" sz="2000" dirty="0" smtClean="0">
                <a:hlinkClick r:id="rId9"/>
              </a:rPr>
              <a:t>_</a:t>
            </a:r>
            <a:r>
              <a:rPr lang="cs-CZ" sz="2000" dirty="0" err="1" smtClean="0">
                <a:hlinkClick r:id="rId9"/>
              </a:rPr>
              <a:t>east</a:t>
            </a:r>
            <a:r>
              <a:rPr lang="cs-CZ" sz="2000" dirty="0" smtClean="0">
                <a:hlinkClick r:id="rId9"/>
              </a:rPr>
              <a:t>_</a:t>
            </a:r>
            <a:r>
              <a:rPr lang="cs-CZ" sz="2000" dirty="0" err="1" smtClean="0">
                <a:hlinkClick r:id="rId9"/>
              </a:rPr>
              <a:t>and</a:t>
            </a:r>
            <a:r>
              <a:rPr lang="cs-CZ" sz="2000" dirty="0" smtClean="0">
                <a:hlinkClick r:id="rId9"/>
              </a:rPr>
              <a:t>_</a:t>
            </a:r>
            <a:r>
              <a:rPr lang="cs-CZ" sz="2000" dirty="0" err="1" smtClean="0">
                <a:hlinkClick r:id="rId9"/>
              </a:rPr>
              <a:t>asia</a:t>
            </a:r>
            <a:r>
              <a:rPr lang="cs-CZ" sz="2000" dirty="0" smtClean="0">
                <a:hlinkClick r:id="rId9"/>
              </a:rPr>
              <a:t>/</a:t>
            </a:r>
            <a:r>
              <a:rPr lang="cs-CZ" sz="2000" dirty="0" err="1" smtClean="0">
                <a:hlinkClick r:id="rId9"/>
              </a:rPr>
              <a:t>sinai.jpg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10"/>
              </a:rPr>
              <a:t>http://www.</a:t>
            </a:r>
            <a:r>
              <a:rPr lang="cs-CZ" sz="2000" dirty="0" err="1" smtClean="0">
                <a:hlinkClick r:id="rId10"/>
              </a:rPr>
              <a:t>holiday.cz</a:t>
            </a:r>
            <a:r>
              <a:rPr lang="cs-CZ" sz="2000" dirty="0" smtClean="0">
                <a:hlinkClick r:id="rId10"/>
              </a:rPr>
              <a:t>/data/</a:t>
            </a:r>
            <a:r>
              <a:rPr lang="cs-CZ" sz="2000" dirty="0" err="1" smtClean="0">
                <a:hlinkClick r:id="rId10"/>
              </a:rPr>
              <a:t>uploads</a:t>
            </a:r>
            <a:r>
              <a:rPr lang="cs-CZ" sz="2000" dirty="0" smtClean="0">
                <a:hlinkClick r:id="rId10"/>
              </a:rPr>
              <a:t>/39bf3014615cfe7316b61bdae9254f11.jpg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11"/>
              </a:rPr>
              <a:t>http://www.egyptologie.</a:t>
            </a:r>
            <a:r>
              <a:rPr lang="cs-CZ" sz="2000" dirty="0" err="1" smtClean="0">
                <a:hlinkClick r:id="rId11"/>
              </a:rPr>
              <a:t>cz</a:t>
            </a:r>
            <a:r>
              <a:rPr lang="cs-CZ" sz="2000" dirty="0" smtClean="0">
                <a:hlinkClick r:id="rId11"/>
              </a:rPr>
              <a:t>/</a:t>
            </a:r>
            <a:r>
              <a:rPr lang="cs-CZ" sz="2000" dirty="0" err="1" smtClean="0">
                <a:hlinkClick r:id="rId11"/>
              </a:rPr>
              <a:t>wp</a:t>
            </a:r>
            <a:r>
              <a:rPr lang="cs-CZ" sz="2000" dirty="0" smtClean="0">
                <a:hlinkClick r:id="rId11"/>
              </a:rPr>
              <a:t>-</a:t>
            </a:r>
            <a:r>
              <a:rPr lang="cs-CZ" sz="2000" dirty="0" err="1" smtClean="0">
                <a:hlinkClick r:id="rId11"/>
              </a:rPr>
              <a:t>content</a:t>
            </a:r>
            <a:r>
              <a:rPr lang="cs-CZ" sz="2000" dirty="0" smtClean="0">
                <a:hlinkClick r:id="rId11"/>
              </a:rPr>
              <a:t>/</a:t>
            </a:r>
            <a:r>
              <a:rPr lang="cs-CZ" sz="2000" dirty="0" err="1" smtClean="0">
                <a:hlinkClick r:id="rId11"/>
              </a:rPr>
              <a:t>uploads</a:t>
            </a:r>
            <a:r>
              <a:rPr lang="cs-CZ" sz="2000" dirty="0" smtClean="0">
                <a:hlinkClick r:id="rId11"/>
              </a:rPr>
              <a:t>/2010/12/</a:t>
            </a:r>
            <a:r>
              <a:rPr lang="cs-CZ" sz="2000" dirty="0" err="1" smtClean="0">
                <a:hlinkClick r:id="rId11"/>
              </a:rPr>
              <a:t>sphinga.jpg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hlinkClick r:id="rId12"/>
              </a:rPr>
              <a:t>http://divusveta-14.ic.cz/images/prehrada1.jpg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>
                <a:solidFill>
                  <a:srgbClr val="002060"/>
                </a:solidFill>
              </a:rPr>
              <a:t>KAŠPAROVSKÝ, Karel. Zeměpis II. v kostce pro SŠ. 1. vydání. Praha: Fragment, 2008. ISBN 978-80-253-0585-0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58204" cy="5840435"/>
          </a:xfrm>
        </p:spPr>
        <p:txBody>
          <a:bodyPr/>
          <a:lstStyle/>
          <a:p>
            <a:pPr>
              <a:buNone/>
            </a:pPr>
            <a:r>
              <a:rPr lang="cs-CZ" b="1" u="sng" dirty="0" smtClean="0"/>
              <a:t>Anotace:</a:t>
            </a:r>
          </a:p>
          <a:p>
            <a:pPr algn="just"/>
            <a:r>
              <a:rPr lang="cs-CZ" dirty="0" smtClean="0"/>
              <a:t>výklad – popis státu z různých hledisek, určeno pro práci s interaktivní tabulí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333</TotalTime>
  <Words>264</Words>
  <Application>Microsoft Office PowerPoint</Application>
  <PresentationFormat>Předvádění na obrazovce (4:3)</PresentationFormat>
  <Paragraphs>87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Egypt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mi</dc:creator>
  <cp:lastModifiedBy>Aleš Polívka</cp:lastModifiedBy>
  <cp:revision>55</cp:revision>
  <dcterms:created xsi:type="dcterms:W3CDTF">2012-12-04T11:43:43Z</dcterms:created>
  <dcterms:modified xsi:type="dcterms:W3CDTF">2013-06-20T08:21:01Z</dcterms:modified>
</cp:coreProperties>
</file>