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59" r:id="rId5"/>
    <p:sldId id="260" r:id="rId6"/>
    <p:sldId id="261" r:id="rId7"/>
    <p:sldId id="262" r:id="rId8"/>
    <p:sldId id="269" r:id="rId9"/>
    <p:sldId id="263" r:id="rId10"/>
    <p:sldId id="264" r:id="rId11"/>
    <p:sldId id="270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Republika Jižní Afrika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VY_32_INOVACE_07_Z7_REPUBLIKA </a:t>
          </a:r>
          <a:r>
            <a:rPr lang="cs-CZ" sz="2000" baseline="0" dirty="0" smtClean="0"/>
            <a:t>JIŽNÍ AFRIKA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329BEB-5E0B-4CDC-9907-16EA0D0D7202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1E114BD-9E74-42E0-A87F-8F0803C4E294}" type="presOf" srcId="{D1B46980-6531-4606-95E6-44980827E919}" destId="{2BE915AB-18AA-4053-B92C-3BFC9ED204BB}" srcOrd="1" destOrd="0" presId="urn:microsoft.com/office/officeart/2005/8/layout/target3"/>
    <dgm:cxn modelId="{4EAC2E54-6CF8-433D-97C9-617A5C02F531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C9BC587-3C69-4DA0-8DA4-4F1EED5859A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F9C72C1-AD2F-4026-9BEF-D5E729ED104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547913-AFB7-4D3A-B0CB-12EB1759D890}" type="presOf" srcId="{B651F6E3-6281-48DB-9319-2AEAFDAE7572}" destId="{6BB5E863-4638-4E1D-BFDE-399D028AC4ED}" srcOrd="1" destOrd="0" presId="urn:microsoft.com/office/officeart/2005/8/layout/target3"/>
    <dgm:cxn modelId="{E3FE2C28-AC5A-4D66-AD94-AEE0EDE71435}" type="presOf" srcId="{D8197B8C-B260-4A16-BDF4-0947B075E274}" destId="{25B08C86-7E15-44DC-BE7F-FFB55DD49D12}" srcOrd="0" destOrd="0" presId="urn:microsoft.com/office/officeart/2005/8/layout/target3"/>
    <dgm:cxn modelId="{BEE0AE79-A5A3-4E11-8F18-26BC9F689166}" type="presOf" srcId="{D8197B8C-B260-4A16-BDF4-0947B075E274}" destId="{5A5FFA88-C948-4069-8E93-59FA12366E83}" srcOrd="1" destOrd="0" presId="urn:microsoft.com/office/officeart/2005/8/layout/target3"/>
    <dgm:cxn modelId="{2F1EE049-1885-4BA7-A7F4-458C03539306}" type="presOf" srcId="{D1D4F407-5343-4D3F-B5B9-D407B03CAEB4}" destId="{D005CE8C-CC26-4C3E-AC11-E15060ECD759}" srcOrd="0" destOrd="0" presId="urn:microsoft.com/office/officeart/2005/8/layout/target3"/>
    <dgm:cxn modelId="{8615E88A-9811-49C4-9248-5AF6C2380206}" type="presParOf" srcId="{333A1088-737F-45CB-B68E-254E46348037}" destId="{F5ABB229-8D3B-4694-996A-96F23CF14429}" srcOrd="0" destOrd="0" presId="urn:microsoft.com/office/officeart/2005/8/layout/target3"/>
    <dgm:cxn modelId="{E30E9A86-22BD-4AFC-A017-AD49EC6CEE5F}" type="presParOf" srcId="{333A1088-737F-45CB-B68E-254E46348037}" destId="{F41139FD-01EE-4571-8B17-4FB00FC51163}" srcOrd="1" destOrd="0" presId="urn:microsoft.com/office/officeart/2005/8/layout/target3"/>
    <dgm:cxn modelId="{7688B924-10C4-4E48-9A9A-9B9381A58160}" type="presParOf" srcId="{333A1088-737F-45CB-B68E-254E46348037}" destId="{D005CE8C-CC26-4C3E-AC11-E15060ECD759}" srcOrd="2" destOrd="0" presId="urn:microsoft.com/office/officeart/2005/8/layout/target3"/>
    <dgm:cxn modelId="{D769B3B8-71FE-4976-9DC3-BA8B645DE505}" type="presParOf" srcId="{333A1088-737F-45CB-B68E-254E46348037}" destId="{2C702D82-9B77-49B7-9568-BB8EB47C3372}" srcOrd="3" destOrd="0" presId="urn:microsoft.com/office/officeart/2005/8/layout/target3"/>
    <dgm:cxn modelId="{5737AF6D-7914-4946-A93B-FA847E7084B2}" type="presParOf" srcId="{333A1088-737F-45CB-B68E-254E46348037}" destId="{A52A0455-90FF-4808-ABD0-F02540D31D5A}" srcOrd="4" destOrd="0" presId="urn:microsoft.com/office/officeart/2005/8/layout/target3"/>
    <dgm:cxn modelId="{043F9223-0697-462D-A8AA-F80417A2204F}" type="presParOf" srcId="{333A1088-737F-45CB-B68E-254E46348037}" destId="{6140AFEC-043D-4C43-A2F9-D0F5331DF3A3}" srcOrd="5" destOrd="0" presId="urn:microsoft.com/office/officeart/2005/8/layout/target3"/>
    <dgm:cxn modelId="{15A4C1A0-C5F0-40F8-8D28-3F8133FF3D3A}" type="presParOf" srcId="{333A1088-737F-45CB-B68E-254E46348037}" destId="{9358AC05-5D7D-4327-9F80-1AD486AEA664}" srcOrd="6" destOrd="0" presId="urn:microsoft.com/office/officeart/2005/8/layout/target3"/>
    <dgm:cxn modelId="{F7AD61DD-8656-408A-BCD0-B43B7E32D1B5}" type="presParOf" srcId="{333A1088-737F-45CB-B68E-254E46348037}" destId="{313FC574-E1CD-4FB4-B054-0B805CE0447D}" srcOrd="7" destOrd="0" presId="urn:microsoft.com/office/officeart/2005/8/layout/target3"/>
    <dgm:cxn modelId="{756E3551-BF9B-4662-A5D0-A2338FF4ADEB}" type="presParOf" srcId="{333A1088-737F-45CB-B68E-254E46348037}" destId="{619D679B-A015-4ECF-8348-D1034C574F40}" srcOrd="8" destOrd="0" presId="urn:microsoft.com/office/officeart/2005/8/layout/target3"/>
    <dgm:cxn modelId="{20015E9F-3CDD-4BE5-8163-C3DD103194A8}" type="presParOf" srcId="{333A1088-737F-45CB-B68E-254E46348037}" destId="{322283A8-4A27-4CDA-BAE3-F381106A9174}" srcOrd="9" destOrd="0" presId="urn:microsoft.com/office/officeart/2005/8/layout/target3"/>
    <dgm:cxn modelId="{738DAFD4-742B-46A7-B33A-021FB36EF2B1}" type="presParOf" srcId="{333A1088-737F-45CB-B68E-254E46348037}" destId="{FFC9F71D-1B4F-4AD9-A4A6-86ADEFC8AF5C}" srcOrd="10" destOrd="0" presId="urn:microsoft.com/office/officeart/2005/8/layout/target3"/>
    <dgm:cxn modelId="{705AB905-3894-4C10-83B7-D37E79BD80A5}" type="presParOf" srcId="{333A1088-737F-45CB-B68E-254E46348037}" destId="{25B08C86-7E15-44DC-BE7F-FFB55DD49D12}" srcOrd="11" destOrd="0" presId="urn:microsoft.com/office/officeart/2005/8/layout/target3"/>
    <dgm:cxn modelId="{3732A02F-71BA-4A91-A142-359020E215EB}" type="presParOf" srcId="{333A1088-737F-45CB-B68E-254E46348037}" destId="{AED2198E-93D5-4001-81B4-73124B309672}" srcOrd="12" destOrd="0" presId="urn:microsoft.com/office/officeart/2005/8/layout/target3"/>
    <dgm:cxn modelId="{0AD07780-BC0A-4AFC-85BC-974B25BD6F81}" type="presParOf" srcId="{333A1088-737F-45CB-B68E-254E46348037}" destId="{2BE915AB-18AA-4053-B92C-3BFC9ED204BB}" srcOrd="13" destOrd="0" presId="urn:microsoft.com/office/officeart/2005/8/layout/target3"/>
    <dgm:cxn modelId="{E26A567C-1377-410E-B1A9-2B0229C34D63}" type="presParOf" srcId="{333A1088-737F-45CB-B68E-254E46348037}" destId="{6BB5E863-4638-4E1D-BFDE-399D028AC4ED}" srcOrd="14" destOrd="0" presId="urn:microsoft.com/office/officeart/2005/8/layout/target3"/>
    <dgm:cxn modelId="{C6312FC2-660F-417E-896E-FB14B3782843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VY_32_INOVACE_07_Z7_REPUBLIKA </a:t>
          </a:r>
          <a:r>
            <a:rPr lang="cs-CZ" sz="2000" kern="1200" baseline="0" dirty="0" smtClean="0"/>
            <a:t>JIŽNÍ AFRIKA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Republika Jižní Afrika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2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046E2-311D-4CE9-ABE4-54FFA021DE5C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8A511-522B-438F-B6F4-95797766C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3.bp.blogspot.com/_Zalv8pWmb2k/RvUcHnWJX5I/AAAAAAAAARY/IZBJn_RmH8w/s320/mirnyj+dul.jpg" TargetMode="External"/><Relationship Id="rId3" Type="http://schemas.openxmlformats.org/officeDocument/2006/relationships/hyperlink" Target="http://www.livingstone.cz/img/mapy-zeme/jar-detail.jpg" TargetMode="External"/><Relationship Id="rId7" Type="http://schemas.openxmlformats.org/officeDocument/2006/relationships/hyperlink" Target="http://media.daz.ni.cz/photos/2011/12/29/127-3733-jizni-afrika-mys-dobre-nadeje.jpg" TargetMode="External"/><Relationship Id="rId2" Type="http://schemas.openxmlformats.org/officeDocument/2006/relationships/hyperlink" Target="http://upload.wikimedia.org/wikipedia/commons/a/af/Flag_of_South_Afric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krz.sk/image/1/orig/15966.jpeg" TargetMode="External"/><Relationship Id="rId5" Type="http://schemas.openxmlformats.org/officeDocument/2006/relationships/hyperlink" Target="http://upload.wikimedia.org/wikipedia/commons/2/21/Coat_of_arms_of_South_Africa.svg" TargetMode="External"/><Relationship Id="rId4" Type="http://schemas.openxmlformats.org/officeDocument/2006/relationships/hyperlink" Target="http://upload.wikimedia.org/wikipedia/commons/6/6e/South_Africa_(orthographic_projection).svg" TargetMode="External"/><Relationship Id="rId9" Type="http://schemas.openxmlformats.org/officeDocument/2006/relationships/hyperlink" Target="http://upload.wikimedia.org/wikipedia/commons/thumb/1/14/Nelson_Mandela-2008_(edit).jpg/220px-Nelson_Mandela-2008_(edit)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0368648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Republika Jižní Afrika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srpen 2012 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Republika Jižní Afrika</a:t>
            </a:r>
            <a:endParaRPr lang="cs-CZ" sz="8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údaje: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hlavní město – Pretoria (sídlo vlády)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ozloha – 2 200 000 km</a:t>
            </a:r>
            <a:r>
              <a:rPr lang="cs-CZ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státní zřízení – parlamentní republika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znik – 19. 5. 1910</a:t>
            </a: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 descr="110px-Flag_of_South_Africa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0" y="357166"/>
            <a:ext cx="3048014" cy="2022773"/>
          </a:xfrm>
        </p:spPr>
      </p:pic>
      <p:pic>
        <p:nvPicPr>
          <p:cNvPr id="1026" name="Picture 2" descr="https://encrypted-tbn1.gstatic.com/images?q=tbn:ANd9GcSgBT47AIQ1gq8wgWgLXUdyuX9JOB6KAuGJIv6JrqhD4F8W8CJ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3714752"/>
            <a:ext cx="2533737" cy="2590804"/>
          </a:xfrm>
          <a:prstGeom prst="rect">
            <a:avLst/>
          </a:prstGeom>
          <a:noFill/>
        </p:spPr>
      </p:pic>
      <p:pic>
        <p:nvPicPr>
          <p:cNvPr id="1030" name="Picture 6" descr="Poloha Jižní Afri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14290"/>
            <a:ext cx="2762250" cy="2762251"/>
          </a:xfrm>
          <a:prstGeom prst="rect">
            <a:avLst/>
          </a:prstGeom>
          <a:noFill/>
        </p:spPr>
      </p:pic>
      <p:pic>
        <p:nvPicPr>
          <p:cNvPr id="1032" name="Picture 8" descr="Znak Jižní Afri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3071810"/>
            <a:ext cx="2357448" cy="311707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14348" y="3000372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poloha v rámci Afriky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57818" y="6215082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znak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428868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Republiky Jižní Afrika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6286520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  <p:bldP spid="8" grpId="0" build="p"/>
      <p:bldP spid="9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501122" cy="584043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Přírodní poměry:</a:t>
            </a:r>
          </a:p>
          <a:p>
            <a:pPr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přímořský stát , málo členité pobřeží</a:t>
            </a:r>
          </a:p>
          <a:p>
            <a:pPr algn="just"/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Dračí hory, Kapské hory, Kalaharská pánev</a:t>
            </a:r>
          </a:p>
          <a:p>
            <a:pPr algn="jus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řeky: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Oranje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(Atlantik), Limpopo(Indický oceán)</a:t>
            </a:r>
          </a:p>
          <a:p>
            <a:pPr algn="just"/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podnebí převážně subtropické, sever tropický</a:t>
            </a:r>
          </a:p>
          <a:p>
            <a:pPr algn="jus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ezervace a národní parky (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Krügerův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Kalahari) 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Zástupný symbol pro obsah 3" descr="stažený soub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428604"/>
            <a:ext cx="4497873" cy="3048009"/>
          </a:xfrm>
        </p:spPr>
      </p:pic>
      <p:pic>
        <p:nvPicPr>
          <p:cNvPr id="18434" name="Picture 2" descr="http://media.daz.ni.cz/photos/2011/12/29/127-3733-jizni-afrika-mys-dobre-nadej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2643182"/>
            <a:ext cx="4473490" cy="33623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3643314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</a:t>
            </a:r>
            <a:r>
              <a:rPr lang="cs-CZ" sz="3200" dirty="0" smtClean="0"/>
              <a:t>tolová </a:t>
            </a:r>
            <a:r>
              <a:rPr lang="cs-CZ" sz="3200" dirty="0" smtClean="0"/>
              <a:t>hora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9124" y="6143644"/>
            <a:ext cx="4429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mys Dobré naděje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643998" cy="6357982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Hospodářství: </a:t>
            </a:r>
          </a:p>
          <a:p>
            <a:pPr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hospodářsky nejvyspělejší stát v Africe</a:t>
            </a:r>
          </a:p>
          <a:p>
            <a:pPr algn="just"/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velké zásoby diamantů, zlata a rud barev. kovů</a:t>
            </a:r>
          </a:p>
          <a:p>
            <a:pPr algn="jus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Obyvatelstvo: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počet obyvatel – 50 000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000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etnicky pestré obyvatelstvo, běloši v menšině </a:t>
            </a:r>
          </a:p>
          <a:p>
            <a:pPr algn="jus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města: Johannesburg (největší), Durban, Kapské město, Port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Elisabeth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Kimberley</a:t>
            </a:r>
          </a:p>
          <a:p>
            <a:pPr algn="just"/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vysoká kriminalita</a:t>
            </a:r>
          </a:p>
          <a:p>
            <a:pPr algn="jus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důl na diamanty v Kimberley 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Zástupný symbol pro obsah 3" descr="jáma Kimberle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857232"/>
            <a:ext cx="7458568" cy="496333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první demokratický prezident Nelson </a:t>
            </a:r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Mandela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Zástupný symbol pro obsah 3" descr="220px-Nelson_Mandela-2008_(edit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488" y="428604"/>
            <a:ext cx="4181992" cy="545559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4100" b="1" u="sng" dirty="0" smtClean="0"/>
              <a:t>Citace:</a:t>
            </a:r>
          </a:p>
          <a:p>
            <a:pPr>
              <a:buNone/>
            </a:pPr>
            <a:endParaRPr lang="cs-CZ" sz="4100" b="1" u="sng" dirty="0" smtClean="0"/>
          </a:p>
          <a:p>
            <a:pPr>
              <a:buNone/>
            </a:pPr>
            <a:r>
              <a:rPr lang="cs-CZ" sz="2600" u="sng" dirty="0" smtClean="0">
                <a:hlinkClick r:id="rId2"/>
              </a:rPr>
              <a:t>http://upload.wikimedia.org/wikipedia/commons/a/af/Flag_of_South_Africa.svg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u="sng" dirty="0" smtClean="0">
                <a:hlinkClick r:id="rId3"/>
              </a:rPr>
              <a:t>http://www.</a:t>
            </a:r>
            <a:r>
              <a:rPr lang="cs-CZ" sz="2600" u="sng" dirty="0" err="1" smtClean="0">
                <a:hlinkClick r:id="rId3"/>
              </a:rPr>
              <a:t>livingstone.cz</a:t>
            </a:r>
            <a:r>
              <a:rPr lang="cs-CZ" sz="2600" u="sng" dirty="0" smtClean="0">
                <a:hlinkClick r:id="rId3"/>
              </a:rPr>
              <a:t>/</a:t>
            </a:r>
            <a:r>
              <a:rPr lang="cs-CZ" sz="2600" u="sng" dirty="0" err="1" smtClean="0">
                <a:hlinkClick r:id="rId3"/>
              </a:rPr>
              <a:t>img</a:t>
            </a:r>
            <a:r>
              <a:rPr lang="cs-CZ" sz="2600" u="sng" dirty="0" smtClean="0">
                <a:hlinkClick r:id="rId3"/>
              </a:rPr>
              <a:t>/mapy-</a:t>
            </a:r>
            <a:r>
              <a:rPr lang="cs-CZ" sz="2600" u="sng" dirty="0" err="1" smtClean="0">
                <a:hlinkClick r:id="rId3"/>
              </a:rPr>
              <a:t>zeme</a:t>
            </a:r>
            <a:r>
              <a:rPr lang="cs-CZ" sz="2600" u="sng" dirty="0" smtClean="0">
                <a:hlinkClick r:id="rId3"/>
              </a:rPr>
              <a:t>/jar-detail.</a:t>
            </a:r>
            <a:r>
              <a:rPr lang="cs-CZ" sz="2600" u="sng" dirty="0" err="1" smtClean="0">
                <a:hlinkClick r:id="rId3"/>
              </a:rPr>
              <a:t>jpg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u="sng" dirty="0" smtClean="0">
                <a:hlinkClick r:id="rId4"/>
              </a:rPr>
              <a:t>http://upload.wikimedia.org/wikipedia/commons/6/6e/South_Africa_%28orthographic_projection%29.svg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u="sng" dirty="0" smtClean="0">
                <a:hlinkClick r:id="rId5"/>
              </a:rPr>
              <a:t>http://upload.wikimedia.org/wikipedia/commons/2/21/Coat_of_arms_of_South_Africa.svg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u="sng" dirty="0" smtClean="0">
                <a:hlinkClick r:id="rId6"/>
              </a:rPr>
              <a:t>http://www.skrz.</a:t>
            </a:r>
            <a:r>
              <a:rPr lang="cs-CZ" sz="2600" u="sng" dirty="0" err="1" smtClean="0">
                <a:hlinkClick r:id="rId6"/>
              </a:rPr>
              <a:t>sk</a:t>
            </a:r>
            <a:r>
              <a:rPr lang="cs-CZ" sz="2600" u="sng" dirty="0" smtClean="0">
                <a:hlinkClick r:id="rId6"/>
              </a:rPr>
              <a:t>/image/1/</a:t>
            </a:r>
            <a:r>
              <a:rPr lang="cs-CZ" sz="2600" u="sng" dirty="0" err="1" smtClean="0">
                <a:hlinkClick r:id="rId6"/>
              </a:rPr>
              <a:t>orig</a:t>
            </a:r>
            <a:r>
              <a:rPr lang="cs-CZ" sz="2600" u="sng" dirty="0" smtClean="0">
                <a:hlinkClick r:id="rId6"/>
              </a:rPr>
              <a:t>/15966.jpeg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u="sng" dirty="0" smtClean="0">
                <a:hlinkClick r:id="rId7"/>
              </a:rPr>
              <a:t>http://media.</a:t>
            </a:r>
            <a:r>
              <a:rPr lang="cs-CZ" sz="2600" u="sng" dirty="0" err="1" smtClean="0">
                <a:hlinkClick r:id="rId7"/>
              </a:rPr>
              <a:t>daz.ni.cz</a:t>
            </a:r>
            <a:r>
              <a:rPr lang="cs-CZ" sz="2600" u="sng" dirty="0" smtClean="0">
                <a:hlinkClick r:id="rId7"/>
              </a:rPr>
              <a:t>/</a:t>
            </a:r>
            <a:r>
              <a:rPr lang="cs-CZ" sz="2600" u="sng" dirty="0" err="1" smtClean="0">
                <a:hlinkClick r:id="rId7"/>
              </a:rPr>
              <a:t>photos</a:t>
            </a:r>
            <a:r>
              <a:rPr lang="cs-CZ" sz="2600" u="sng" dirty="0" smtClean="0">
                <a:hlinkClick r:id="rId7"/>
              </a:rPr>
              <a:t>/2011/12/29/127-3733-</a:t>
            </a:r>
            <a:r>
              <a:rPr lang="cs-CZ" sz="2600" u="sng" dirty="0" err="1" smtClean="0">
                <a:hlinkClick r:id="rId7"/>
              </a:rPr>
              <a:t>jizni</a:t>
            </a:r>
            <a:r>
              <a:rPr lang="cs-CZ" sz="2600" u="sng" dirty="0" smtClean="0">
                <a:hlinkClick r:id="rId7"/>
              </a:rPr>
              <a:t>-</a:t>
            </a:r>
            <a:r>
              <a:rPr lang="cs-CZ" sz="2600" u="sng" dirty="0" err="1" smtClean="0">
                <a:hlinkClick r:id="rId7"/>
              </a:rPr>
              <a:t>afrika</a:t>
            </a:r>
            <a:r>
              <a:rPr lang="cs-CZ" sz="2600" u="sng" dirty="0" smtClean="0">
                <a:hlinkClick r:id="rId7"/>
              </a:rPr>
              <a:t>-mys-</a:t>
            </a:r>
            <a:r>
              <a:rPr lang="cs-CZ" sz="2600" u="sng" dirty="0" err="1" smtClean="0">
                <a:hlinkClick r:id="rId7"/>
              </a:rPr>
              <a:t>dobre</a:t>
            </a:r>
            <a:r>
              <a:rPr lang="cs-CZ" sz="2600" u="sng" dirty="0" smtClean="0">
                <a:hlinkClick r:id="rId7"/>
              </a:rPr>
              <a:t>-</a:t>
            </a:r>
            <a:r>
              <a:rPr lang="cs-CZ" sz="2600" u="sng" dirty="0" err="1" smtClean="0">
                <a:hlinkClick r:id="rId7"/>
              </a:rPr>
              <a:t>nadeje.jpg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u="sng" dirty="0" smtClean="0">
                <a:hlinkClick r:id="rId8"/>
              </a:rPr>
              <a:t>http://3.bp.blogspot.com/_Zalv8pWmb2k/RvUcHnWJX5I/AAAAAAAAARY/</a:t>
            </a:r>
            <a:r>
              <a:rPr lang="cs-CZ" sz="2600" u="sng" dirty="0" err="1" smtClean="0">
                <a:hlinkClick r:id="rId8"/>
              </a:rPr>
              <a:t>IZBJn</a:t>
            </a:r>
            <a:r>
              <a:rPr lang="cs-CZ" sz="2600" u="sng" dirty="0" smtClean="0">
                <a:hlinkClick r:id="rId8"/>
              </a:rPr>
              <a:t>_RmH8w/s320/</a:t>
            </a:r>
            <a:r>
              <a:rPr lang="cs-CZ" sz="2600" u="sng" dirty="0" err="1" smtClean="0">
                <a:hlinkClick r:id="rId8"/>
              </a:rPr>
              <a:t>mirnyj</a:t>
            </a:r>
            <a:r>
              <a:rPr lang="cs-CZ" sz="2600" u="sng" dirty="0" smtClean="0">
                <a:hlinkClick r:id="rId8"/>
              </a:rPr>
              <a:t>%2Bdul.jpg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u="sng" dirty="0" smtClean="0">
                <a:hlinkClick r:id="rId9"/>
              </a:rPr>
              <a:t>http://upload.wikimedia.org/wikipedia/commons/thumb/1/14/Nelson_Mandela-2008_(edit).jpg/220px-Nelson_Mandela-2008_(edit).jpg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dirty="0" smtClean="0">
                <a:solidFill>
                  <a:srgbClr val="002060"/>
                </a:solidFill>
              </a:rPr>
              <a:t>KAŠPAROVSKÝ, Karel. Zeměpis II. v kostce pro SŠ. 1. vydání. Praha: Fragment, 2008. ISBN 978-80-253-0585-0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329642" cy="5840435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Anotace:</a:t>
            </a:r>
          </a:p>
          <a:p>
            <a:pPr algn="just"/>
            <a:r>
              <a:rPr lang="cs-CZ" dirty="0" smtClean="0"/>
              <a:t>výklad – popis státu z různých hledisek, určeno pro práci s interaktivní tabulí</a:t>
            </a:r>
            <a:endParaRPr lang="cs-CZ" b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252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Republika Jižní Afrika</vt:lpstr>
      <vt:lpstr>Snímek 3</vt:lpstr>
      <vt:lpstr>                         </vt:lpstr>
      <vt:lpstr>Snímek 5</vt:lpstr>
      <vt:lpstr>                  </vt:lpstr>
      <vt:lpstr>Snímek 7</vt:lpstr>
      <vt:lpstr>Snímek 8</vt:lpstr>
      <vt:lpstr>                  důl na diamanty v Kimberley </vt:lpstr>
      <vt:lpstr>                  první demokratický prezident Nelson Mandela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Republika Jižní Afrika</dc:title>
  <dc:creator>mi</dc:creator>
  <cp:lastModifiedBy>Dum</cp:lastModifiedBy>
  <cp:revision>63</cp:revision>
  <dcterms:created xsi:type="dcterms:W3CDTF">2012-11-09T08:12:25Z</dcterms:created>
  <dcterms:modified xsi:type="dcterms:W3CDTF">2013-09-30T19:51:34Z</dcterms:modified>
</cp:coreProperties>
</file>