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9" r:id="rId5"/>
    <p:sldId id="258" r:id="rId6"/>
    <p:sldId id="260" r:id="rId7"/>
    <p:sldId id="261" r:id="rId8"/>
    <p:sldId id="264" r:id="rId9"/>
    <p:sldId id="265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194" y="-8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Brazílie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VY_32_INOVACE_13_Z7_BRAZÍLIE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E970F5B-E4BE-4753-85C9-FA1A2D2C4378}" type="presOf" srcId="{757F3AB3-0718-4624-B441-E567A8F0AB56}" destId="{333A1088-737F-45CB-B68E-254E46348037}" srcOrd="0" destOrd="0" presId="urn:microsoft.com/office/officeart/2005/8/layout/target3"/>
    <dgm:cxn modelId="{C6727BEB-9829-44F4-85FD-85E53FA48C58}" type="presOf" srcId="{D8197B8C-B260-4A16-BDF4-0947B075E274}" destId="{5A5FFA88-C948-4069-8E93-59FA12366E83}" srcOrd="1" destOrd="0" presId="urn:microsoft.com/office/officeart/2005/8/layout/target3"/>
    <dgm:cxn modelId="{BFBB6D4E-6495-470E-85AF-28D239716F12}" type="presOf" srcId="{D1B46980-6531-4606-95E6-44980827E919}" destId="{6140AFEC-043D-4C43-A2F9-D0F5331DF3A3}" srcOrd="0" destOrd="0" presId="urn:microsoft.com/office/officeart/2005/8/layout/target3"/>
    <dgm:cxn modelId="{D1471018-FC9F-4BB3-8F63-DA8952641B40}" type="presOf" srcId="{B651F6E3-6281-48DB-9319-2AEAFDAE7572}" destId="{619D679B-A015-4ECF-8348-D1034C574F40}" srcOrd="0" destOrd="0" presId="urn:microsoft.com/office/officeart/2005/8/layout/target3"/>
    <dgm:cxn modelId="{D97AC889-CB21-4C22-8D8A-12A08CADC91A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3932A08-ECFC-4443-965B-A1AFAF5CC3C2}" type="presOf" srcId="{B651F6E3-6281-48DB-9319-2AEAFDAE7572}" destId="{6BB5E863-4638-4E1D-BFDE-399D028AC4ED}" srcOrd="1" destOrd="0" presId="urn:microsoft.com/office/officeart/2005/8/layout/target3"/>
    <dgm:cxn modelId="{46FECC7D-89BE-41E2-9842-C7C11BFE4F2E}" type="presOf" srcId="{D8197B8C-B260-4A16-BDF4-0947B075E274}" destId="{25B08C86-7E15-44DC-BE7F-FFB55DD49D12}" srcOrd="0" destOrd="0" presId="urn:microsoft.com/office/officeart/2005/8/layout/target3"/>
    <dgm:cxn modelId="{3CFD577B-E23B-42FB-AF5C-5A4DF0C4C2E5}" type="presOf" srcId="{D1D4F407-5343-4D3F-B5B9-D407B03CAEB4}" destId="{D005CE8C-CC26-4C3E-AC11-E15060ECD759}" srcOrd="0" destOrd="0" presId="urn:microsoft.com/office/officeart/2005/8/layout/target3"/>
    <dgm:cxn modelId="{87E1085F-21FB-448D-A9A4-B1CFAFBAC760}" type="presOf" srcId="{D1B46980-6531-4606-95E6-44980827E919}" destId="{2BE915AB-18AA-4053-B92C-3BFC9ED204BB}" srcOrd="1" destOrd="0" presId="urn:microsoft.com/office/officeart/2005/8/layout/target3"/>
    <dgm:cxn modelId="{CDB967CE-3F60-409E-B64E-D1ACEF3A2FBF}" type="presParOf" srcId="{333A1088-737F-45CB-B68E-254E46348037}" destId="{F5ABB229-8D3B-4694-996A-96F23CF14429}" srcOrd="0" destOrd="0" presId="urn:microsoft.com/office/officeart/2005/8/layout/target3"/>
    <dgm:cxn modelId="{891640F1-99F0-4630-8C56-393A59D02865}" type="presParOf" srcId="{333A1088-737F-45CB-B68E-254E46348037}" destId="{F41139FD-01EE-4571-8B17-4FB00FC51163}" srcOrd="1" destOrd="0" presId="urn:microsoft.com/office/officeart/2005/8/layout/target3"/>
    <dgm:cxn modelId="{8768BC28-C756-4C39-968D-338DCFB4236A}" type="presParOf" srcId="{333A1088-737F-45CB-B68E-254E46348037}" destId="{D005CE8C-CC26-4C3E-AC11-E15060ECD759}" srcOrd="2" destOrd="0" presId="urn:microsoft.com/office/officeart/2005/8/layout/target3"/>
    <dgm:cxn modelId="{489BC7E1-44E7-4299-8A42-9AC3B44124D7}" type="presParOf" srcId="{333A1088-737F-45CB-B68E-254E46348037}" destId="{2C702D82-9B77-49B7-9568-BB8EB47C3372}" srcOrd="3" destOrd="0" presId="urn:microsoft.com/office/officeart/2005/8/layout/target3"/>
    <dgm:cxn modelId="{85EEF355-60ED-4A39-8A68-92D58EE04F83}" type="presParOf" srcId="{333A1088-737F-45CB-B68E-254E46348037}" destId="{A52A0455-90FF-4808-ABD0-F02540D31D5A}" srcOrd="4" destOrd="0" presId="urn:microsoft.com/office/officeart/2005/8/layout/target3"/>
    <dgm:cxn modelId="{CF2D1A6B-4B69-43C5-A034-D355D1E4C0E8}" type="presParOf" srcId="{333A1088-737F-45CB-B68E-254E46348037}" destId="{6140AFEC-043D-4C43-A2F9-D0F5331DF3A3}" srcOrd="5" destOrd="0" presId="urn:microsoft.com/office/officeart/2005/8/layout/target3"/>
    <dgm:cxn modelId="{C3761630-C519-4247-8D73-9D5FAA1B6DC2}" type="presParOf" srcId="{333A1088-737F-45CB-B68E-254E46348037}" destId="{9358AC05-5D7D-4327-9F80-1AD486AEA664}" srcOrd="6" destOrd="0" presId="urn:microsoft.com/office/officeart/2005/8/layout/target3"/>
    <dgm:cxn modelId="{FCA705B1-2D0C-42BA-8A59-A96B8262A0E5}" type="presParOf" srcId="{333A1088-737F-45CB-B68E-254E46348037}" destId="{313FC574-E1CD-4FB4-B054-0B805CE0447D}" srcOrd="7" destOrd="0" presId="urn:microsoft.com/office/officeart/2005/8/layout/target3"/>
    <dgm:cxn modelId="{8DB09ABC-8D05-4596-B277-778E221AA0BA}" type="presParOf" srcId="{333A1088-737F-45CB-B68E-254E46348037}" destId="{619D679B-A015-4ECF-8348-D1034C574F40}" srcOrd="8" destOrd="0" presId="urn:microsoft.com/office/officeart/2005/8/layout/target3"/>
    <dgm:cxn modelId="{0C4C8063-D657-4EC8-8785-5A9F2DE76CC4}" type="presParOf" srcId="{333A1088-737F-45CB-B68E-254E46348037}" destId="{322283A8-4A27-4CDA-BAE3-F381106A9174}" srcOrd="9" destOrd="0" presId="urn:microsoft.com/office/officeart/2005/8/layout/target3"/>
    <dgm:cxn modelId="{47E1596F-0319-4654-B779-9356BE551335}" type="presParOf" srcId="{333A1088-737F-45CB-B68E-254E46348037}" destId="{FFC9F71D-1B4F-4AD9-A4A6-86ADEFC8AF5C}" srcOrd="10" destOrd="0" presId="urn:microsoft.com/office/officeart/2005/8/layout/target3"/>
    <dgm:cxn modelId="{E3F3E964-68E9-4EA6-A28B-578FC4773BAF}" type="presParOf" srcId="{333A1088-737F-45CB-B68E-254E46348037}" destId="{25B08C86-7E15-44DC-BE7F-FFB55DD49D12}" srcOrd="11" destOrd="0" presId="urn:microsoft.com/office/officeart/2005/8/layout/target3"/>
    <dgm:cxn modelId="{97457BDD-9C3F-4A09-8CA1-A57F4A918F34}" type="presParOf" srcId="{333A1088-737F-45CB-B68E-254E46348037}" destId="{AED2198E-93D5-4001-81B4-73124B309672}" srcOrd="12" destOrd="0" presId="urn:microsoft.com/office/officeart/2005/8/layout/target3"/>
    <dgm:cxn modelId="{CA446624-C5D0-412C-80E7-1DB9CDBB6234}" type="presParOf" srcId="{333A1088-737F-45CB-B68E-254E46348037}" destId="{2BE915AB-18AA-4053-B92C-3BFC9ED204BB}" srcOrd="13" destOrd="0" presId="urn:microsoft.com/office/officeart/2005/8/layout/target3"/>
    <dgm:cxn modelId="{DDFFEBA2-5525-466D-AFD2-FD7F9CD628AF}" type="presParOf" srcId="{333A1088-737F-45CB-B68E-254E46348037}" destId="{6BB5E863-4638-4E1D-BFDE-399D028AC4ED}" srcOrd="14" destOrd="0" presId="urn:microsoft.com/office/officeart/2005/8/layout/target3"/>
    <dgm:cxn modelId="{2EC2FBBD-0C07-4968-AD08-A09CF70BACC5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VY_32_INOVACE_13_Z7_BRAZÍLIE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Brazílie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1681-24D1-4435-AF3F-52844C48F97A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883E4-971E-427D-A408-13468937D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7620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1681-24D1-4435-AF3F-52844C48F97A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883E4-971E-427D-A408-13468937D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6447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1681-24D1-4435-AF3F-52844C48F97A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883E4-971E-427D-A408-13468937D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7257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1681-24D1-4435-AF3F-52844C48F97A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883E4-971E-427D-A408-13468937D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8051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1681-24D1-4435-AF3F-52844C48F97A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883E4-971E-427D-A408-13468937D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7035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1681-24D1-4435-AF3F-52844C48F97A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883E4-971E-427D-A408-13468937D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9837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1681-24D1-4435-AF3F-52844C48F97A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883E4-971E-427D-A408-13468937D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4722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1681-24D1-4435-AF3F-52844C48F97A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883E4-971E-427D-A408-13468937D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0219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1681-24D1-4435-AF3F-52844C48F97A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883E4-971E-427D-A408-13468937D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9949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1681-24D1-4435-AF3F-52844C48F97A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883E4-971E-427D-A408-13468937D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3047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31681-24D1-4435-AF3F-52844C48F97A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883E4-971E-427D-A408-13468937D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2771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931681-24D1-4435-AF3F-52844C48F97A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D883E4-971E-427D-A408-13468937D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3670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1.bin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b/bf/Coat_of_arms_of_Brazil.svg" TargetMode="External"/><Relationship Id="rId3" Type="http://schemas.openxmlformats.org/officeDocument/2006/relationships/hyperlink" Target="http://g.denik.cz/1/c4/jezis_rio_de_janeiro_denik-380.jpg" TargetMode="External"/><Relationship Id="rId7" Type="http://schemas.openxmlformats.org/officeDocument/2006/relationships/hyperlink" Target="http://cs.wikipedia.org/wiki/Soubor:Flag_of_Brazil.svg" TargetMode="External"/><Relationship Id="rId2" Type="http://schemas.openxmlformats.org/officeDocument/2006/relationships/hyperlink" Target="http://i3.cn.cz/1360657614_P2013021202891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mandarispa.cz/wp-content/uploads/2010/08/mapa-brazilie.jpg" TargetMode="External"/><Relationship Id="rId5" Type="http://schemas.openxmlformats.org/officeDocument/2006/relationships/hyperlink" Target="http://upload.wikimedia.org/wikipedia/commons/3/3b/Brazil_(orthographic_projection).svg" TargetMode="External"/><Relationship Id="rId4" Type="http://schemas.openxmlformats.org/officeDocument/2006/relationships/hyperlink" Target="http://www.zmenyklimatu.estranky.cz/img/mid/91/rainforest.jpg" TargetMode="External"/><Relationship Id="rId9" Type="http://schemas.openxmlformats.org/officeDocument/2006/relationships/hyperlink" Target="http://cs.wikipedia.org/wiki/Braz%C3%ADlie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47786282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Brazílie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Datum: leden 2013                                                                                      třída: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2310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u="sng" dirty="0" smtClean="0"/>
              <a:t>Brazílie</a:t>
            </a:r>
            <a:endParaRPr lang="cs-CZ" sz="8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2431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6120680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Základní údaje: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hlavní město – </a:t>
            </a:r>
            <a:r>
              <a:rPr lang="cs-CZ" dirty="0" err="1" smtClean="0"/>
              <a:t>Brasília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rozloha - </a:t>
            </a:r>
            <a:r>
              <a:rPr lang="cs-CZ" dirty="0"/>
              <a:t>8 511 965 </a:t>
            </a:r>
            <a:r>
              <a:rPr lang="cs-CZ" dirty="0" smtClean="0"/>
              <a:t>km² </a:t>
            </a:r>
          </a:p>
          <a:p>
            <a:endParaRPr lang="cs-CZ" dirty="0"/>
          </a:p>
          <a:p>
            <a:r>
              <a:rPr lang="cs-CZ" dirty="0" smtClean="0"/>
              <a:t>státní zřízení – republika</a:t>
            </a:r>
          </a:p>
          <a:p>
            <a:endParaRPr lang="cs-CZ" dirty="0"/>
          </a:p>
          <a:p>
            <a:r>
              <a:rPr lang="cs-CZ" dirty="0" smtClean="0"/>
              <a:t>vznik - </a:t>
            </a:r>
            <a:r>
              <a:rPr lang="cs-CZ" dirty="0"/>
              <a:t>7. </a:t>
            </a:r>
            <a:r>
              <a:rPr lang="cs-CZ" dirty="0" smtClean="0"/>
              <a:t>září 1822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7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hajkovi\Pictures\Brazil_(orthographic_projection).svg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5326"/>
            <a:ext cx="324036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jkovi\Pictures\mapa-brazili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8640"/>
            <a:ext cx="3114675" cy="3362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751819782"/>
              </p:ext>
            </p:extLst>
          </p:nvPr>
        </p:nvGraphicFramePr>
        <p:xfrm>
          <a:off x="2915816" y="3861048"/>
          <a:ext cx="2448272" cy="2448272"/>
        </p:xfrm>
        <a:graphic>
          <a:graphicData uri="http://schemas.openxmlformats.org/presentationml/2006/ole">
            <p:oleObj spid="_x0000_s1035" name="SVG Document" r:id="rId5" imgW="2857680" imgH="2857680" progId="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5536" y="378904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poloha Brazílie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2" y="3550965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mapa Brazílie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638132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brazilská vlajka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0406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712968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Přírodní poměry: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největší stát Jižní Ameriky (5. na světě)</a:t>
            </a:r>
          </a:p>
          <a:p>
            <a:endParaRPr lang="cs-CZ" dirty="0" smtClean="0"/>
          </a:p>
          <a:p>
            <a:r>
              <a:rPr lang="cs-CZ" dirty="0" smtClean="0"/>
              <a:t>většinu území zaujímá Amazonská nížina s  tropickým deštným lesem (největší na světě)</a:t>
            </a:r>
          </a:p>
          <a:p>
            <a:endParaRPr lang="cs-CZ" dirty="0" smtClean="0"/>
          </a:p>
          <a:p>
            <a:r>
              <a:rPr lang="cs-CZ" dirty="0" smtClean="0"/>
              <a:t>řeka Amazonka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většina území má tropické podnebí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46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363272" cy="6192688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Hospodářství: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průmyslově-zemědělský stát s obrovským nerostným bohatstvím</a:t>
            </a:r>
          </a:p>
          <a:p>
            <a:r>
              <a:rPr lang="cs-CZ" dirty="0" smtClean="0"/>
              <a:t>velké zásoby železné rudy, bauxitu, ropy,  zemního plynu a vzácných kovů</a:t>
            </a:r>
          </a:p>
          <a:p>
            <a:r>
              <a:rPr lang="cs-CZ" dirty="0" smtClean="0"/>
              <a:t>největší producent kávy, cukrové třtiny pomerančů a banánů (plantáže)</a:t>
            </a:r>
          </a:p>
          <a:p>
            <a:r>
              <a:rPr lang="cs-CZ" dirty="0" smtClean="0"/>
              <a:t>většina elektrické energie se vyrábí ve vodních elektrárnách</a:t>
            </a:r>
          </a:p>
          <a:p>
            <a:pPr algn="just"/>
            <a:r>
              <a:rPr lang="cs-CZ" dirty="0" smtClean="0"/>
              <a:t>riziko - rozšiřování tropického deštného lesa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4859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Obyvatelstvo: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počet obyvatel - </a:t>
            </a:r>
            <a:r>
              <a:rPr lang="cs-CZ" dirty="0"/>
              <a:t>191 908 </a:t>
            </a:r>
            <a:r>
              <a:rPr lang="cs-CZ" dirty="0" smtClean="0"/>
              <a:t>598 (5. na světě)</a:t>
            </a:r>
          </a:p>
          <a:p>
            <a:r>
              <a:rPr lang="cs-CZ" dirty="0" smtClean="0"/>
              <a:t>úřední jazyk – portugalština</a:t>
            </a:r>
          </a:p>
          <a:p>
            <a:r>
              <a:rPr lang="cs-CZ" dirty="0" smtClean="0"/>
              <a:t>etnicky pestré obyvatelstvo</a:t>
            </a:r>
          </a:p>
          <a:p>
            <a:r>
              <a:rPr lang="cs-CZ" dirty="0" smtClean="0"/>
              <a:t>města: </a:t>
            </a:r>
            <a:r>
              <a:rPr lang="cs-CZ" dirty="0" err="1" smtClean="0"/>
              <a:t>Brasília</a:t>
            </a:r>
            <a:r>
              <a:rPr lang="cs-CZ" dirty="0" smtClean="0"/>
              <a:t>, Rio de </a:t>
            </a:r>
            <a:r>
              <a:rPr lang="cs-CZ" dirty="0" err="1" smtClean="0"/>
              <a:t>Janeiro</a:t>
            </a:r>
            <a:r>
              <a:rPr lang="cs-CZ" dirty="0" smtClean="0"/>
              <a:t>, </a:t>
            </a:r>
            <a:r>
              <a:rPr lang="cs-CZ" dirty="0" err="1" smtClean="0"/>
              <a:t>Sao</a:t>
            </a:r>
            <a:r>
              <a:rPr lang="cs-CZ" dirty="0" smtClean="0"/>
              <a:t> Paulo, Recife, Porto </a:t>
            </a:r>
            <a:r>
              <a:rPr lang="cs-CZ" dirty="0" err="1" smtClean="0"/>
              <a:t>Alegre</a:t>
            </a:r>
            <a:endParaRPr lang="cs-CZ" dirty="0" smtClean="0"/>
          </a:p>
          <a:p>
            <a:r>
              <a:rPr lang="cs-CZ" dirty="0" smtClean="0"/>
              <a:t>turistika: nejnavštěvovanější je Rio de </a:t>
            </a:r>
            <a:r>
              <a:rPr lang="cs-CZ" dirty="0" err="1" smtClean="0"/>
              <a:t>Janeiro</a:t>
            </a:r>
            <a:r>
              <a:rPr lang="cs-CZ" dirty="0" smtClean="0"/>
              <a:t> (karneval, socha Ježíše, pláž </a:t>
            </a:r>
            <a:r>
              <a:rPr lang="cs-CZ" dirty="0" err="1" smtClean="0"/>
              <a:t>Copacabana</a:t>
            </a:r>
            <a:r>
              <a:rPr lang="cs-CZ" dirty="0" smtClean="0"/>
              <a:t>), časté expedice do Amazonského pralesa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8840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836712"/>
            <a:ext cx="7344816" cy="4900369"/>
          </a:xfrm>
        </p:spPr>
      </p:pic>
      <p:sp>
        <p:nvSpPr>
          <p:cNvPr id="5" name="TextovéPole 4"/>
          <p:cNvSpPr txBox="1"/>
          <p:nvPr/>
        </p:nvSpPr>
        <p:spPr>
          <a:xfrm>
            <a:off x="827584" y="587727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karneval v Riu - </a:t>
            </a:r>
            <a:r>
              <a:rPr lang="cs-CZ" dirty="0" err="1" smtClean="0"/>
              <a:t>sambadrom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9809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60648"/>
            <a:ext cx="4896544" cy="3672408"/>
          </a:xfrm>
        </p:spPr>
      </p:pic>
      <p:sp>
        <p:nvSpPr>
          <p:cNvPr id="5" name="TextovéPole 4"/>
          <p:cNvSpPr txBox="1"/>
          <p:nvPr/>
        </p:nvSpPr>
        <p:spPr>
          <a:xfrm>
            <a:off x="395536" y="400506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socha Ježíše v Riu</a:t>
            </a:r>
            <a:endParaRPr lang="cs-CZ" dirty="0"/>
          </a:p>
        </p:txBody>
      </p:sp>
      <p:pic>
        <p:nvPicPr>
          <p:cNvPr id="1026" name="Picture 2" descr="C:\Users\hajkovi\Pictures\rainfores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9092" y="620688"/>
            <a:ext cx="3735396" cy="498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229092" y="5601216"/>
            <a:ext cx="2727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tropický deštný les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4073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0"/>
            <a:ext cx="8291264" cy="579350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600" b="1" u="sng" dirty="0" smtClean="0"/>
              <a:t>Citace: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http://i3.cn.cz/1360657614_P201302120289101.jpg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http://g.denik.cz/1/c4/jezis_rio_de_janeiro_denik-380.jpg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4"/>
              </a:rPr>
              <a:t>http://www.zmenyklimatu.estranky.cz/img/mid/91/rainforest.jpg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5"/>
              </a:rPr>
              <a:t>http://upload.wikimedia.org/wikipedia/commons/3/3b/Brazil_%28orthographic_projection%29.svg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6"/>
              </a:rPr>
              <a:t>http://www.amandarispa.cz/wp-content/uploads/2010/08/mapa-brazilie.jpg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7"/>
              </a:rPr>
              <a:t>http://cs.wikipedia.org/wiki/Soubor:Flag_of_Brazil.svg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8"/>
              </a:rPr>
              <a:t>http://upload.wikimedia.org/wikipedia/commons/b/bf/Coat_of_arms_of_Brazil.svg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cs.wikipedia.org/wiki/Braz%C3%ADlie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KAŠPAROVSKÝ, Karel. Zeměpis II. v kostce pro SŠ. 1. vydání. Praha: Fragment, 2008. ISBN 978-80-253-0585-0</a:t>
            </a:r>
          </a:p>
          <a:p>
            <a:pPr>
              <a:buNone/>
            </a:pPr>
            <a:r>
              <a:rPr lang="cs-CZ" dirty="0">
                <a:solidFill>
                  <a:srgbClr val="002060"/>
                </a:solidFill>
              </a:rPr>
              <a:t>DVOŘÁK, Jiří. Mgr. KOHOUTOVÁ, Alice. RNDr. TAIBR, Pavel. Mgr. Zeměpis 7. 1. vydání. Plzeň: Fraus, 2005. ISBN 80-7238-304-3</a:t>
            </a:r>
          </a:p>
          <a:p>
            <a:pPr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9135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91264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Anotace:</a:t>
            </a:r>
            <a:r>
              <a:rPr lang="cs-CZ" dirty="0" smtClean="0"/>
              <a:t> </a:t>
            </a:r>
          </a:p>
          <a:p>
            <a:r>
              <a:rPr lang="cs-CZ" dirty="0" smtClean="0"/>
              <a:t>výklad – popis státu z různých hledisek, určeno pro práci s interaktivní tabulí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9781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261</Words>
  <Application>Microsoft Office PowerPoint</Application>
  <PresentationFormat>Předvádění na obrazovce (4:3)</PresentationFormat>
  <Paragraphs>63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SVG Document</vt:lpstr>
      <vt:lpstr>Snímek 1</vt:lpstr>
      <vt:lpstr>Brazílie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hajkovi</dc:creator>
  <cp:lastModifiedBy>Dum</cp:lastModifiedBy>
  <cp:revision>21</cp:revision>
  <dcterms:created xsi:type="dcterms:W3CDTF">2013-02-24T00:15:02Z</dcterms:created>
  <dcterms:modified xsi:type="dcterms:W3CDTF">2013-09-30T20:03:05Z</dcterms:modified>
</cp:coreProperties>
</file>