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65" r:id="rId6"/>
    <p:sldId id="259" r:id="rId7"/>
    <p:sldId id="266" r:id="rId8"/>
    <p:sldId id="260" r:id="rId9"/>
    <p:sldId id="261" r:id="rId10"/>
    <p:sldId id="267" r:id="rId11"/>
    <p:sldId id="262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Šárka Hájková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Vodstvo Asie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VY_32_INOVACE_19_Z7_VODSTVO </a:t>
          </a:r>
          <a:r>
            <a:rPr lang="cs-CZ" sz="2000" baseline="0" dirty="0" smtClean="0"/>
            <a:t>ASIE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206D153-52A6-4EA2-AC17-45887871FE94}" type="presOf" srcId="{757F3AB3-0718-4624-B441-E567A8F0AB56}" destId="{333A1088-737F-45CB-B68E-254E46348037}" srcOrd="0" destOrd="0" presId="urn:microsoft.com/office/officeart/2005/8/layout/target3"/>
    <dgm:cxn modelId="{9D023036-175F-4A39-A57C-8922DEEA937B}" type="presOf" srcId="{D8197B8C-B260-4A16-BDF4-0947B075E274}" destId="{5A5FFA88-C948-4069-8E93-59FA12366E83}" srcOrd="1" destOrd="0" presId="urn:microsoft.com/office/officeart/2005/8/layout/target3"/>
    <dgm:cxn modelId="{10F9368E-B404-4DBD-9D45-5341EB8DCD1B}" type="presOf" srcId="{D8197B8C-B260-4A16-BDF4-0947B075E274}" destId="{25B08C86-7E15-44DC-BE7F-FFB55DD49D12}" srcOrd="0" destOrd="0" presId="urn:microsoft.com/office/officeart/2005/8/layout/target3"/>
    <dgm:cxn modelId="{FD4C84CB-8066-45E2-BBAE-A1467314FABC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B401C0FD-BC35-4207-8333-38F7C83BB2BC}" type="presOf" srcId="{D1D4F407-5343-4D3F-B5B9-D407B03CAEB4}" destId="{AED2198E-93D5-4001-81B4-73124B309672}" srcOrd="1" destOrd="0" presId="urn:microsoft.com/office/officeart/2005/8/layout/target3"/>
    <dgm:cxn modelId="{2A3B13ED-1BBF-4186-8C12-A13D6D11BEA9}" type="presOf" srcId="{D1B46980-6531-4606-95E6-44980827E919}" destId="{6140AFEC-043D-4C43-A2F9-D0F5331DF3A3}" srcOrd="0" destOrd="0" presId="urn:microsoft.com/office/officeart/2005/8/layout/target3"/>
    <dgm:cxn modelId="{121A22F8-7F8F-4BD8-B648-1B297D0F290E}" type="presOf" srcId="{B651F6E3-6281-48DB-9319-2AEAFDAE7572}" destId="{6BB5E863-4638-4E1D-BFDE-399D028AC4ED}" srcOrd="1" destOrd="0" presId="urn:microsoft.com/office/officeart/2005/8/layout/target3"/>
    <dgm:cxn modelId="{EC06EAFA-1314-4DD5-841F-B5386FFED292}" type="presOf" srcId="{D1B46980-6531-4606-95E6-44980827E919}" destId="{2BE915AB-18AA-4053-B92C-3BFC9ED204BB}" srcOrd="1" destOrd="0" presId="urn:microsoft.com/office/officeart/2005/8/layout/target3"/>
    <dgm:cxn modelId="{EB46614B-9DA1-410D-9757-2D5837BC2E37}" type="presOf" srcId="{D1D4F407-5343-4D3F-B5B9-D407B03CAEB4}" destId="{D005CE8C-CC26-4C3E-AC11-E15060ECD759}" srcOrd="0" destOrd="0" presId="urn:microsoft.com/office/officeart/2005/8/layout/target3"/>
    <dgm:cxn modelId="{C72F453F-E514-4A3D-86B6-A28621B90B29}" type="presParOf" srcId="{333A1088-737F-45CB-B68E-254E46348037}" destId="{F5ABB229-8D3B-4694-996A-96F23CF14429}" srcOrd="0" destOrd="0" presId="urn:microsoft.com/office/officeart/2005/8/layout/target3"/>
    <dgm:cxn modelId="{D5172B85-89E0-4A41-A21E-510250F239A0}" type="presParOf" srcId="{333A1088-737F-45CB-B68E-254E46348037}" destId="{F41139FD-01EE-4571-8B17-4FB00FC51163}" srcOrd="1" destOrd="0" presId="urn:microsoft.com/office/officeart/2005/8/layout/target3"/>
    <dgm:cxn modelId="{35EB4239-A4FA-4ADB-AA75-DAB62EF95F8F}" type="presParOf" srcId="{333A1088-737F-45CB-B68E-254E46348037}" destId="{D005CE8C-CC26-4C3E-AC11-E15060ECD759}" srcOrd="2" destOrd="0" presId="urn:microsoft.com/office/officeart/2005/8/layout/target3"/>
    <dgm:cxn modelId="{642330CE-45F9-45FE-8BAA-49CD9CEAECBD}" type="presParOf" srcId="{333A1088-737F-45CB-B68E-254E46348037}" destId="{2C702D82-9B77-49B7-9568-BB8EB47C3372}" srcOrd="3" destOrd="0" presId="urn:microsoft.com/office/officeart/2005/8/layout/target3"/>
    <dgm:cxn modelId="{44F3AD19-22AE-4315-81FA-58D847C758C3}" type="presParOf" srcId="{333A1088-737F-45CB-B68E-254E46348037}" destId="{A52A0455-90FF-4808-ABD0-F02540D31D5A}" srcOrd="4" destOrd="0" presId="urn:microsoft.com/office/officeart/2005/8/layout/target3"/>
    <dgm:cxn modelId="{72913200-34CC-481A-A900-9AF8D9B76FE5}" type="presParOf" srcId="{333A1088-737F-45CB-B68E-254E46348037}" destId="{6140AFEC-043D-4C43-A2F9-D0F5331DF3A3}" srcOrd="5" destOrd="0" presId="urn:microsoft.com/office/officeart/2005/8/layout/target3"/>
    <dgm:cxn modelId="{D6000B22-2D8D-4428-933C-55104EDBEF34}" type="presParOf" srcId="{333A1088-737F-45CB-B68E-254E46348037}" destId="{9358AC05-5D7D-4327-9F80-1AD486AEA664}" srcOrd="6" destOrd="0" presId="urn:microsoft.com/office/officeart/2005/8/layout/target3"/>
    <dgm:cxn modelId="{987CFB97-90C5-4287-B8AE-D35EA7EC78DA}" type="presParOf" srcId="{333A1088-737F-45CB-B68E-254E46348037}" destId="{313FC574-E1CD-4FB4-B054-0B805CE0447D}" srcOrd="7" destOrd="0" presId="urn:microsoft.com/office/officeart/2005/8/layout/target3"/>
    <dgm:cxn modelId="{6ABA0452-4C6B-4D78-8379-1FC7F83D6692}" type="presParOf" srcId="{333A1088-737F-45CB-B68E-254E46348037}" destId="{619D679B-A015-4ECF-8348-D1034C574F40}" srcOrd="8" destOrd="0" presId="urn:microsoft.com/office/officeart/2005/8/layout/target3"/>
    <dgm:cxn modelId="{19939F62-AB7C-4237-8629-3CA4DE0577DF}" type="presParOf" srcId="{333A1088-737F-45CB-B68E-254E46348037}" destId="{322283A8-4A27-4CDA-BAE3-F381106A9174}" srcOrd="9" destOrd="0" presId="urn:microsoft.com/office/officeart/2005/8/layout/target3"/>
    <dgm:cxn modelId="{04F43E8A-C731-40FF-AFC0-DDDB997298DB}" type="presParOf" srcId="{333A1088-737F-45CB-B68E-254E46348037}" destId="{FFC9F71D-1B4F-4AD9-A4A6-86ADEFC8AF5C}" srcOrd="10" destOrd="0" presId="urn:microsoft.com/office/officeart/2005/8/layout/target3"/>
    <dgm:cxn modelId="{3BBF1CC4-5A8F-42F6-B027-81E42EF43BBD}" type="presParOf" srcId="{333A1088-737F-45CB-B68E-254E46348037}" destId="{25B08C86-7E15-44DC-BE7F-FFB55DD49D12}" srcOrd="11" destOrd="0" presId="urn:microsoft.com/office/officeart/2005/8/layout/target3"/>
    <dgm:cxn modelId="{A5E53249-551E-43AE-BB5D-15098A1CB3E2}" type="presParOf" srcId="{333A1088-737F-45CB-B68E-254E46348037}" destId="{AED2198E-93D5-4001-81B4-73124B309672}" srcOrd="12" destOrd="0" presId="urn:microsoft.com/office/officeart/2005/8/layout/target3"/>
    <dgm:cxn modelId="{FD50BC3B-6802-4C6F-9186-089C4C26F228}" type="presParOf" srcId="{333A1088-737F-45CB-B68E-254E46348037}" destId="{2BE915AB-18AA-4053-B92C-3BFC9ED204BB}" srcOrd="13" destOrd="0" presId="urn:microsoft.com/office/officeart/2005/8/layout/target3"/>
    <dgm:cxn modelId="{D04FF128-4EA3-4645-B4B0-3728C07AA5AB}" type="presParOf" srcId="{333A1088-737F-45CB-B68E-254E46348037}" destId="{6BB5E863-4638-4E1D-BFDE-399D028AC4ED}" srcOrd="14" destOrd="0" presId="urn:microsoft.com/office/officeart/2005/8/layout/target3"/>
    <dgm:cxn modelId="{19AC2A0E-E532-4D66-91DE-C5CC52C3D0D1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Šárka Hájková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VY_32_INOVACE_19_Z7_VODSTVO </a:t>
          </a:r>
          <a:r>
            <a:rPr lang="cs-CZ" sz="2000" kern="1200" baseline="0" dirty="0" smtClean="0"/>
            <a:t>ASIE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Vodstvo Asie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38EA7-4196-403F-847D-858D28CDEC0F}" type="datetimeFigureOut">
              <a:rPr lang="cs-CZ" smtClean="0"/>
              <a:pPr/>
              <a:t>30.9.2013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22D6-48B7-4D2F-BA94-5C960034A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94331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38EA7-4196-403F-847D-858D28CDEC0F}" type="datetimeFigureOut">
              <a:rPr lang="cs-CZ" smtClean="0"/>
              <a:pPr/>
              <a:t>30.9.2013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22D6-48B7-4D2F-BA94-5C960034A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79694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38EA7-4196-403F-847D-858D28CDEC0F}" type="datetimeFigureOut">
              <a:rPr lang="cs-CZ" smtClean="0"/>
              <a:pPr/>
              <a:t>30.9.2013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22D6-48B7-4D2F-BA94-5C960034A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08514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38EA7-4196-403F-847D-858D28CDEC0F}" type="datetimeFigureOut">
              <a:rPr lang="cs-CZ" smtClean="0"/>
              <a:pPr/>
              <a:t>30.9.2013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22D6-48B7-4D2F-BA94-5C960034A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05382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38EA7-4196-403F-847D-858D28CDEC0F}" type="datetimeFigureOut">
              <a:rPr lang="cs-CZ" smtClean="0"/>
              <a:pPr/>
              <a:t>30.9.2013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22D6-48B7-4D2F-BA94-5C960034A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8355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38EA7-4196-403F-847D-858D28CDEC0F}" type="datetimeFigureOut">
              <a:rPr lang="cs-CZ" smtClean="0"/>
              <a:pPr/>
              <a:t>30.9.2013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22D6-48B7-4D2F-BA94-5C960034A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82348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38EA7-4196-403F-847D-858D28CDEC0F}" type="datetimeFigureOut">
              <a:rPr lang="cs-CZ" smtClean="0"/>
              <a:pPr/>
              <a:t>30.9.2013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22D6-48B7-4D2F-BA94-5C960034A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69511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38EA7-4196-403F-847D-858D28CDEC0F}" type="datetimeFigureOut">
              <a:rPr lang="cs-CZ" smtClean="0"/>
              <a:pPr/>
              <a:t>30.9.2013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22D6-48B7-4D2F-BA94-5C960034A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69803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38EA7-4196-403F-847D-858D28CDEC0F}" type="datetimeFigureOut">
              <a:rPr lang="cs-CZ" smtClean="0"/>
              <a:pPr/>
              <a:t>30.9.2013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22D6-48B7-4D2F-BA94-5C960034A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71915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38EA7-4196-403F-847D-858D28CDEC0F}" type="datetimeFigureOut">
              <a:rPr lang="cs-CZ" smtClean="0"/>
              <a:pPr/>
              <a:t>30.9.2013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22D6-48B7-4D2F-BA94-5C960034A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4477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38EA7-4196-403F-847D-858D28CDEC0F}" type="datetimeFigureOut">
              <a:rPr lang="cs-CZ" smtClean="0"/>
              <a:pPr/>
              <a:t>30.9.2013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122D6-48B7-4D2F-BA94-5C960034A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1972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38EA7-4196-403F-847D-858D28CDEC0F}" type="datetimeFigureOut">
              <a:rPr lang="cs-CZ" smtClean="0"/>
              <a:pPr/>
              <a:t>30.9.2013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4122D6-48B7-4D2F-BA94-5C960034A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6449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0/06/Tigr-euph.png" TargetMode="External"/><Relationship Id="rId7" Type="http://schemas.openxmlformats.org/officeDocument/2006/relationships/hyperlink" Target="http://upload.wikimedia.org/wikipedia/commons/b/b1/Dead_Sea_1920px.jpg" TargetMode="External"/><Relationship Id="rId2" Type="http://schemas.openxmlformats.org/officeDocument/2006/relationships/hyperlink" Target="http://upload.wikimedia.org/wikipedia/commons/b/bd/River_Ganges_and_tributaries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9/95/Aral_Sea_1989-2008.jpg" TargetMode="External"/><Relationship Id="rId5" Type="http://schemas.openxmlformats.org/officeDocument/2006/relationships/hyperlink" Target="http://upload.wikimedia.org/wikipedia/commons/6/62/Baikal-S1998162044804.jpg" TargetMode="External"/><Relationship Id="rId4" Type="http://schemas.openxmlformats.org/officeDocument/2006/relationships/hyperlink" Target="http://upload.wikimedia.org/wikipedia/commons/9/98/Caspian_Sea_from_orbit.jpg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37671951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Vodstvo Asie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5013176"/>
            <a:ext cx="5407152" cy="1045464"/>
          </a:xfrm>
          <a:prstGeom prst="rect">
            <a:avLst/>
          </a:prstGeom>
        </p:spPr>
      </p:pic>
      <p:sp>
        <p:nvSpPr>
          <p:cNvPr id="7" name="TextovéPole 1"/>
          <p:cNvSpPr txBox="1"/>
          <p:nvPr/>
        </p:nvSpPr>
        <p:spPr>
          <a:xfrm>
            <a:off x="578832" y="6237312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tabLst>
                <a:tab pos="6727825" algn="l"/>
              </a:tabLst>
            </a:pPr>
            <a:r>
              <a:rPr lang="cs-CZ" dirty="0" smtClean="0"/>
              <a:t>Datum: únor 2013                                                                                   třída: 7.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59014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3" grpId="0" build="p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b="1" u="sng" dirty="0" smtClean="0"/>
              <a:t>Vodstvo Asie</a:t>
            </a:r>
            <a:endParaRPr lang="cs-CZ" sz="8000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2390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19256" cy="5865515"/>
          </a:xfrm>
        </p:spPr>
        <p:txBody>
          <a:bodyPr>
            <a:normAutofit/>
          </a:bodyPr>
          <a:lstStyle/>
          <a:p>
            <a:r>
              <a:rPr lang="cs-CZ" dirty="0" smtClean="0"/>
              <a:t>hustotu říční sítě ovlivňuje velká rozloha pevniny, podnebí a rozložení srážek</a:t>
            </a:r>
          </a:p>
          <a:p>
            <a:r>
              <a:rPr lang="cs-CZ" dirty="0"/>
              <a:t>v</a:t>
            </a:r>
            <a:r>
              <a:rPr lang="cs-CZ" dirty="0" smtClean="0"/>
              <a:t>íce než 40% plochy zabírají bezodtoké oblasti</a:t>
            </a:r>
          </a:p>
          <a:p>
            <a:r>
              <a:rPr lang="cs-CZ" dirty="0" smtClean="0"/>
              <a:t>v pouštích jsou častá vádí – občasné toky řek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u="sng" dirty="0" smtClean="0"/>
              <a:t>Nejznámější asijské řeky:</a:t>
            </a:r>
          </a:p>
          <a:p>
            <a:r>
              <a:rPr lang="cs-CZ" dirty="0" smtClean="0"/>
              <a:t>Ob, Jenisej, Lena – sibiřské řeky, maximum vody v době tání sněhu </a:t>
            </a:r>
          </a:p>
          <a:p>
            <a:r>
              <a:rPr lang="cs-CZ" dirty="0" smtClean="0"/>
              <a:t>Ganga, Brahmaputra, Indus – monzunové řeky, maximum vody v létě (letní monzun)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8591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435280" cy="586551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Eufrat, Tigris – v jejich povodí vznikla jedna </a:t>
            </a:r>
            <a:r>
              <a:rPr lang="cs-CZ" dirty="0" smtClean="0"/>
              <a:t>                 z </a:t>
            </a:r>
            <a:r>
              <a:rPr lang="cs-CZ" dirty="0" smtClean="0"/>
              <a:t>prvních civilizací</a:t>
            </a:r>
            <a:endParaRPr lang="cs-CZ" dirty="0"/>
          </a:p>
          <a:p>
            <a:r>
              <a:rPr lang="cs-CZ" dirty="0" smtClean="0"/>
              <a:t>Amudarja, Syrdarja – řeky v centrální Asii, rozkolísaný stav (užívány k zavlažování)</a:t>
            </a:r>
            <a:endParaRPr lang="cs-CZ" dirty="0"/>
          </a:p>
          <a:p>
            <a:r>
              <a:rPr lang="cs-CZ" dirty="0" smtClean="0"/>
              <a:t>Amur – tvoří část hranice mezi Čínou a Ruskem</a:t>
            </a:r>
          </a:p>
          <a:p>
            <a:r>
              <a:rPr lang="cs-CZ" dirty="0" err="1" smtClean="0"/>
              <a:t>Chuang</a:t>
            </a:r>
            <a:r>
              <a:rPr lang="cs-CZ" dirty="0"/>
              <a:t>-che, </a:t>
            </a:r>
            <a:r>
              <a:rPr lang="cs-CZ" dirty="0" smtClean="0"/>
              <a:t>Jang-ć-</a:t>
            </a:r>
            <a:r>
              <a:rPr lang="cs-CZ" dirty="0" err="1" smtClean="0"/>
              <a:t>ťiang</a:t>
            </a:r>
            <a:r>
              <a:rPr lang="cs-CZ" dirty="0" smtClean="0"/>
              <a:t> -čínské řeky, využívány k zavlažování, přehrady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936347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hajkovi\Pictures\River_Ganges_and_tributaries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9007"/>
            <a:ext cx="4717270" cy="3203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ajkovi\Pictures\Tigr-euph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916832"/>
            <a:ext cx="3718980" cy="373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1520" y="3501008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povodí Gangy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76056" y="5654407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povodí Eufratu a Tigridu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19445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19256" cy="586551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3500" b="1" u="sng" dirty="0" smtClean="0"/>
              <a:t>Jezera:</a:t>
            </a:r>
            <a:endParaRPr lang="cs-CZ" sz="3500" b="1" u="sng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u="sng" dirty="0" smtClean="0"/>
              <a:t>Bajkal</a:t>
            </a:r>
          </a:p>
          <a:p>
            <a:r>
              <a:rPr lang="cs-CZ" dirty="0"/>
              <a:t>n</a:t>
            </a:r>
            <a:r>
              <a:rPr lang="cs-CZ" dirty="0" smtClean="0"/>
              <a:t>ejhlubší jezero na Zemi (1637m)</a:t>
            </a:r>
          </a:p>
          <a:p>
            <a:r>
              <a:rPr lang="cs-CZ" dirty="0"/>
              <a:t>j</a:t>
            </a:r>
            <a:r>
              <a:rPr lang="cs-CZ" dirty="0" smtClean="0"/>
              <a:t>e tvořen hlubokou příkopovou propadlinou na rozhraní dvou litosférických desek</a:t>
            </a:r>
          </a:p>
          <a:p>
            <a:r>
              <a:rPr lang="cs-CZ" dirty="0"/>
              <a:t>n</a:t>
            </a:r>
            <a:r>
              <a:rPr lang="cs-CZ" dirty="0" smtClean="0"/>
              <a:t>ejstarší jezero na Zemi, stáří se odhaduje na 25 až 30 miliónů let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u="sng" dirty="0" smtClean="0"/>
              <a:t>Kaspické moře</a:t>
            </a:r>
          </a:p>
          <a:p>
            <a:r>
              <a:rPr lang="cs-CZ" dirty="0"/>
              <a:t>n</a:t>
            </a:r>
            <a:r>
              <a:rPr lang="cs-CZ" dirty="0" smtClean="0"/>
              <a:t>ejvětší jezero světa (slané)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2097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hajkovi\Pictures\Caspian_Sea_from_orbit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12776"/>
            <a:ext cx="4073670" cy="5184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ajkovi\Pictures\Baikal-S19981620448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1900" y="116632"/>
            <a:ext cx="53721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79512" y="836712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Kaspické moře z vesmíru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27984" y="3140968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jezero Bajkal ze satelitního snímku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60442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19256" cy="5865515"/>
          </a:xfrm>
        </p:spPr>
        <p:txBody>
          <a:bodyPr/>
          <a:lstStyle/>
          <a:p>
            <a:pPr marL="0" indent="0">
              <a:buNone/>
            </a:pPr>
            <a:r>
              <a:rPr lang="cs-CZ" u="sng" dirty="0" smtClean="0"/>
              <a:t>Aralské jezero</a:t>
            </a:r>
          </a:p>
          <a:p>
            <a:r>
              <a:rPr lang="cs-CZ" dirty="0"/>
              <a:t>v</a:t>
            </a:r>
            <a:r>
              <a:rPr lang="cs-CZ" dirty="0" smtClean="0"/>
              <a:t>ysychající slané jezero</a:t>
            </a:r>
          </a:p>
          <a:p>
            <a:r>
              <a:rPr lang="cs-CZ" dirty="0"/>
              <a:t>p</a:t>
            </a:r>
            <a:r>
              <a:rPr lang="cs-CZ" dirty="0" smtClean="0"/>
              <a:t>o uvedení zavlažovacích kanálů do provozu(zavlažování pouští za účelem pěstování bavlny) začalo jezero pomalu vysychat</a:t>
            </a:r>
          </a:p>
          <a:p>
            <a:r>
              <a:rPr lang="cs-CZ" dirty="0"/>
              <a:t>p</a:t>
            </a:r>
            <a:r>
              <a:rPr lang="cs-CZ" dirty="0" smtClean="0"/>
              <a:t>ůvodní rozloha jezera se zmenšila na méně než třetinu</a:t>
            </a:r>
          </a:p>
          <a:p>
            <a:r>
              <a:rPr lang="cs-CZ" dirty="0"/>
              <a:t>d</a:t>
            </a:r>
            <a:r>
              <a:rPr lang="cs-CZ" dirty="0" smtClean="0"/>
              <a:t>íky zvýšenému obsahu </a:t>
            </a:r>
            <a:r>
              <a:rPr lang="cs-CZ" dirty="0" smtClean="0"/>
              <a:t>soli (</a:t>
            </a:r>
            <a:r>
              <a:rPr lang="cs-CZ" dirty="0" smtClean="0"/>
              <a:t>8 krát vyšší koncentrace než v oceánu) začaly vymírat ryby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72806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507288" cy="5865515"/>
          </a:xfrm>
        </p:spPr>
        <p:txBody>
          <a:bodyPr/>
          <a:lstStyle/>
          <a:p>
            <a:r>
              <a:rPr lang="cs-CZ" dirty="0" smtClean="0"/>
              <a:t>kolem jezera vznikla solná poušť</a:t>
            </a:r>
          </a:p>
          <a:p>
            <a:r>
              <a:rPr lang="cs-CZ" dirty="0"/>
              <a:t>v</a:t>
            </a:r>
            <a:r>
              <a:rPr lang="cs-CZ" dirty="0" smtClean="0"/>
              <a:t>oda v jezeře je již v podstatě jedovatá, díky přísunu pesticidů a hnojiv </a:t>
            </a:r>
          </a:p>
          <a:p>
            <a:pPr marL="0" indent="0">
              <a:buNone/>
            </a:pPr>
            <a:r>
              <a:rPr lang="cs-CZ" u="sng" dirty="0" smtClean="0"/>
              <a:t>Mrtvé moře</a:t>
            </a:r>
          </a:p>
          <a:p>
            <a:r>
              <a:rPr lang="cs-CZ" dirty="0" smtClean="0"/>
              <a:t>nejslanější jezero, nejníže položené místo na Zemi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u="sng" dirty="0" smtClean="0"/>
              <a:t>Umělé vodní nádrže</a:t>
            </a:r>
          </a:p>
          <a:p>
            <a:r>
              <a:rPr lang="cs-CZ" dirty="0"/>
              <a:t>h</a:t>
            </a:r>
            <a:r>
              <a:rPr lang="cs-CZ" dirty="0" smtClean="0"/>
              <a:t>lavně na ruských a čínských řekách(přehrada Tři soutěsky v Číně)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27045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C:\Users\hajkovi\Pictures\Aral_Sea_1989-20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4868801" cy="4137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hajkovi\Pictures\Dead_Sea_1920px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40061" y="260648"/>
            <a:ext cx="2558684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79512" y="4365104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Aralské jezero v roce 1989 a 2008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652121" y="6165304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Mrtvé moře při pohledu z družice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28768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19256" cy="586551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sz="4100" b="1" u="sng" dirty="0" smtClean="0"/>
              <a:t>Citace:</a:t>
            </a:r>
          </a:p>
          <a:p>
            <a:pPr marL="0" indent="0">
              <a:buNone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upload.wikimedia.org/wikipedia/commons/b/bd/River_Ganges_and_tributaries.png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upload.wikimedia.org/wikipedia/commons/0/06/Tigr-euph.png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upload.wikimedia.org/wikipedia/commons/9/98/Caspian_Sea_from_orbit.jpg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upload.wikimedia.org/wikipedia/commons/6/62/Baikal-S1998162044804.jpg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upload.wikimedia.org/wikipedia/commons/9/95/Aral_Sea_1989-2008.jpg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upload.wikimedia.org/wikipedia/commons/b/b1/Dead_Sea_1920px.jpg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solidFill>
                  <a:srgbClr val="002060"/>
                </a:solidFill>
              </a:rPr>
              <a:t>DVOŘÁK, Jiří. Mgr. KOHOUTOVÁ, Alice. RNDr. TAIBR, Pavel. Mgr. Zeměpis 7. 1. vydání. Plzeň: Fraus, 2005. ISBN 80-7238-304-3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8420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91264" cy="5793507"/>
          </a:xfrm>
        </p:spPr>
        <p:txBody>
          <a:bodyPr/>
          <a:lstStyle/>
          <a:p>
            <a:pPr>
              <a:buNone/>
            </a:pPr>
            <a:r>
              <a:rPr lang="cs-CZ" b="1" u="sng" dirty="0">
                <a:solidFill>
                  <a:schemeClr val="bg2">
                    <a:lumMod val="10000"/>
                  </a:schemeClr>
                </a:solidFill>
              </a:rPr>
              <a:t>Anotace:</a:t>
            </a:r>
          </a:p>
          <a:p>
            <a:pPr algn="just"/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výklad – charakteristika vodstva 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Asie, </a:t>
            </a: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určeno pro práci s interaktivní tabulí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94181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375</Words>
  <Application>Microsoft Office PowerPoint</Application>
  <PresentationFormat>Předvádění na obrazovce (4:3)</PresentationFormat>
  <Paragraphs>58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Snímek 1</vt:lpstr>
      <vt:lpstr>Vodstvo Asie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VODSTVO ASIE</dc:title>
  <dc:creator>hajkovi</dc:creator>
  <cp:lastModifiedBy>Dum</cp:lastModifiedBy>
  <cp:revision>14</cp:revision>
  <dcterms:created xsi:type="dcterms:W3CDTF">2013-03-30T09:06:27Z</dcterms:created>
  <dcterms:modified xsi:type="dcterms:W3CDTF">2013-09-30T20:10:14Z</dcterms:modified>
</cp:coreProperties>
</file>