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66" r:id="rId3"/>
    <p:sldId id="260" r:id="rId4"/>
    <p:sldId id="261" r:id="rId5"/>
    <p:sldId id="262" r:id="rId6"/>
    <p:sldId id="264" r:id="rId7"/>
    <p:sldId id="267" r:id="rId8"/>
    <p:sldId id="265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42802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snapVertSplitter="1" vertBarState="minimized" horzBarState="maximized">
    <p:restoredLeft sz="15620"/>
    <p:restoredTop sz="94660"/>
  </p:normalViewPr>
  <p:slideViewPr>
    <p:cSldViewPr>
      <p:cViewPr>
        <p:scale>
          <a:sx n="70" d="100"/>
          <a:sy n="70" d="100"/>
        </p:scale>
        <p:origin x="-2022" y="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486E2D7-66C9-4B65-A609-A12202992615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E45AAD4-087D-436E-98E7-6ECA3022F4F8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7617378-74F1-4A5D-9C66-0CB0DF706C9B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BA7BD17-6005-4482-95A7-0E0541F95DFD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5A9E071-4457-4DA4-AEF4-171BDA2C1AC3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FDE1D17-794F-49FB-9A80-95129681B3E0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4910B96-E15B-4BE6-9D6D-617A58036B51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27E0AFB-82CA-448A-99C2-FC78B34ABC7C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132E2F0-53A7-427F-8337-8F85A21D7E41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CAF59C2-DFB0-48AB-BC0C-B500BF132610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2336732-1D44-4E35-91D4-714B7668C0A7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E42802"/>
            </a:gs>
            <a:gs pos="70000">
              <a:srgbClr val="C4D6EB"/>
            </a:gs>
            <a:gs pos="100000">
              <a:srgbClr val="FFEBFA"/>
            </a:gs>
          </a:gsLst>
          <a:lin ang="27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6BD6C6EC-0C4F-485E-8B03-0D3E619EB382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openxmlformats.org/officeDocument/2006/relationships/image" Target="http://www.wpclipart.com/computer/hardware/video_card.png" TargetMode="External"/><Relationship Id="rId3" Type="http://schemas.openxmlformats.org/officeDocument/2006/relationships/image" Target="http://www.wpclipart.com/computer/hardware/CPU/cpu_12.png" TargetMode="External"/><Relationship Id="rId7" Type="http://schemas.openxmlformats.org/officeDocument/2006/relationships/image" Target="http://www.wpclipart.com/computer/hardware/soundcard_1.png" TargetMode="External"/><Relationship Id="rId12" Type="http://schemas.openxmlformats.org/officeDocument/2006/relationships/image" Target="../media/image9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11" Type="http://schemas.openxmlformats.org/officeDocument/2006/relationships/image" Target="http://www.wpclipart.com/computer/hardware/motherboard/mobo1.png" TargetMode="External"/><Relationship Id="rId5" Type="http://schemas.openxmlformats.org/officeDocument/2006/relationships/image" Target="../media/image5.jpeg"/><Relationship Id="rId15" Type="http://schemas.openxmlformats.org/officeDocument/2006/relationships/image" Target="http://www.wpclipart.com/computer/hardware/drives/dvd_drive.png" TargetMode="External"/><Relationship Id="rId10" Type="http://schemas.openxmlformats.org/officeDocument/2006/relationships/image" Target="../media/image8.png"/><Relationship Id="rId4" Type="http://schemas.openxmlformats.org/officeDocument/2006/relationships/image" Target="../media/image4.png"/><Relationship Id="rId9" Type="http://schemas.openxmlformats.org/officeDocument/2006/relationships/image" Target="http://www.wpclipart.com/computer/hardware/power_supply.png" TargetMode="External"/><Relationship Id="rId14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http://www.wpclipart.com/computer/hardware/keyboard/keyboard_black.png" TargetMode="External"/><Relationship Id="rId13" Type="http://schemas.openxmlformats.org/officeDocument/2006/relationships/image" Target="../media/image19.pn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12" Type="http://schemas.openxmlformats.org/officeDocument/2006/relationships/image" Target="http://www.wpclipart.com/computer/printer/printer_2/printer_2.png" TargetMode="External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png"/><Relationship Id="rId11" Type="http://schemas.openxmlformats.org/officeDocument/2006/relationships/image" Target="../media/image18.png"/><Relationship Id="rId5" Type="http://schemas.openxmlformats.org/officeDocument/2006/relationships/image" Target="../media/image14.png"/><Relationship Id="rId10" Type="http://schemas.openxmlformats.org/officeDocument/2006/relationships/image" Target="http://www.wpclipart.com/computer/hardware/monitors/monitor_2.png" TargetMode="External"/><Relationship Id="rId4" Type="http://schemas.openxmlformats.org/officeDocument/2006/relationships/image" Target="../media/image13.wmf"/><Relationship Id="rId9" Type="http://schemas.openxmlformats.org/officeDocument/2006/relationships/image" Target="../media/image17.png"/><Relationship Id="rId14" Type="http://schemas.openxmlformats.org/officeDocument/2006/relationships/image" Target="../media/image20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image" Target="../media/image7.png"/><Relationship Id="rId7" Type="http://schemas.openxmlformats.org/officeDocument/2006/relationships/image" Target="../media/image14.png"/><Relationship Id="rId12" Type="http://schemas.openxmlformats.org/officeDocument/2006/relationships/image" Target="../media/image19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6" Type="http://schemas.openxmlformats.org/officeDocument/2006/relationships/image" Target="http://www.wpclipart.com/computer/hardware/motherboard/mobo1.png" TargetMode="External"/><Relationship Id="rId11" Type="http://schemas.openxmlformats.org/officeDocument/2006/relationships/image" Target="http://www.wpclipart.com/computer/hardware/monitors/monitor_2.png" TargetMode="External"/><Relationship Id="rId5" Type="http://schemas.openxmlformats.org/officeDocument/2006/relationships/image" Target="../media/image8.png"/><Relationship Id="rId10" Type="http://schemas.openxmlformats.org/officeDocument/2006/relationships/image" Target="../media/image17.png"/><Relationship Id="rId4" Type="http://schemas.openxmlformats.org/officeDocument/2006/relationships/image" Target="http://www.wpclipart.com/computer/hardware/power_supply.png" TargetMode="External"/><Relationship Id="rId9" Type="http://schemas.openxmlformats.org/officeDocument/2006/relationships/image" Target="http://www.wpclipart.com/computer/hardware/keyboard/keyboard_black.png" TargetMode="Externa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www.wpclipart.com/computer/hardware/monitors/monitor_2.png.html" TargetMode="External"/><Relationship Id="rId13" Type="http://schemas.openxmlformats.org/officeDocument/2006/relationships/hyperlink" Target="http://www.wpclipart.com/computer/hardware/power_supply.png.html" TargetMode="External"/><Relationship Id="rId18" Type="http://schemas.openxmlformats.org/officeDocument/2006/relationships/hyperlink" Target="http://www.wpclipart.com/computer/hardware/video_card.png.html" TargetMode="External"/><Relationship Id="rId3" Type="http://schemas.openxmlformats.org/officeDocument/2006/relationships/hyperlink" Target="http://www.wpclipart.com/computer/hardware/CPU/cpu_12.png.html" TargetMode="External"/><Relationship Id="rId7" Type="http://schemas.openxmlformats.org/officeDocument/2006/relationships/hyperlink" Target="http://www.wpclipart.com/computer/hardware/keyboard/keyboard_black.png.html" TargetMode="External"/><Relationship Id="rId12" Type="http://schemas.openxmlformats.org/officeDocument/2006/relationships/hyperlink" Target="http://office.microsoft.com/cs-cz/images/results.aspx?qu=webov%C3%A9%20kamery" TargetMode="External"/><Relationship Id="rId17" Type="http://schemas.openxmlformats.org/officeDocument/2006/relationships/hyperlink" Target="http://www.wpclipart.com/computer/hardware/motherboard/mobo1.png.html" TargetMode="External"/><Relationship Id="rId2" Type="http://schemas.openxmlformats.org/officeDocument/2006/relationships/hyperlink" Target="http://www.wpclipart.com/computer/PCs/computer_system.png.html" TargetMode="External"/><Relationship Id="rId16" Type="http://schemas.openxmlformats.org/officeDocument/2006/relationships/hyperlink" Target="http://office.microsoft.com/cs-cz/images/results.aspx?qu=mikrofon&amp;ctt=1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wpclipart.com/computer/hardware/drives/hdd_inside_view.png.html" TargetMode="External"/><Relationship Id="rId11" Type="http://schemas.openxmlformats.org/officeDocument/2006/relationships/hyperlink" Target="http://office.microsoft.com/cs-cz/images/results.aspx?qu=reproduktory&amp;ex=1" TargetMode="External"/><Relationship Id="rId5" Type="http://schemas.openxmlformats.org/officeDocument/2006/relationships/hyperlink" Target="http://office.microsoft.com/cs-cz/images/results.aspx?qu=jojstick&amp;ex=1" TargetMode="External"/><Relationship Id="rId15" Type="http://schemas.openxmlformats.org/officeDocument/2006/relationships/hyperlink" Target="http://office.microsoft.com/cs-cz/images/results.aspx?qu=sluch%C3%A1tka" TargetMode="External"/><Relationship Id="rId10" Type="http://schemas.openxmlformats.org/officeDocument/2006/relationships/hyperlink" Target="http://www.wpclipart.com/computer/printer/printer_2/printer_2.png.html" TargetMode="External"/><Relationship Id="rId19" Type="http://schemas.openxmlformats.org/officeDocument/2006/relationships/hyperlink" Target="http://www.wpclipart.com/computer/hardware/drives/dvd_drive.png.html" TargetMode="External"/><Relationship Id="rId4" Type="http://schemas.openxmlformats.org/officeDocument/2006/relationships/hyperlink" Target="http://www.wpclipart.com/computer/hardware/memory/sdram.png.html" TargetMode="External"/><Relationship Id="rId9" Type="http://schemas.openxmlformats.org/officeDocument/2006/relationships/hyperlink" Target="http://office.microsoft.com/cs-cz/images/results.aspx?qu=po%C4%8D%C3%ADta%C4%8Dov%C3%A1%20my%C5%A1" TargetMode="External"/><Relationship Id="rId14" Type="http://schemas.openxmlformats.org/officeDocument/2006/relationships/hyperlink" Target="http://www.wpclipart.com/computer/hardware/soundcard_1.png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odnadpis 2"/>
          <p:cNvSpPr txBox="1">
            <a:spLocks/>
          </p:cNvSpPr>
          <p:nvPr/>
        </p:nvSpPr>
        <p:spPr bwMode="auto">
          <a:xfrm>
            <a:off x="214282" y="5429264"/>
            <a:ext cx="8501122" cy="11430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419100" marR="0" lvl="0" indent="-382588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80000"/>
              <a:tabLst/>
              <a:defRPr/>
            </a:pPr>
            <a:r>
              <a:rPr kumimoji="0" lang="cs-CZ" sz="22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cs typeface="Times New Roman" pitchFamily="18" charset="0"/>
              </a:rPr>
              <a:t>Anotace: </a:t>
            </a:r>
            <a:r>
              <a:rPr kumimoji="0" lang="cs-CZ" sz="22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cs typeface="Times New Roman" pitchFamily="18" charset="0"/>
              </a:rPr>
              <a:t>Prezentace je určena žákům 5. ročníku, slouží k seznámení</a:t>
            </a:r>
          </a:p>
          <a:p>
            <a:pPr marL="419100" marR="0" lvl="0" indent="-382588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80000"/>
              <a:tabLst/>
              <a:defRPr/>
            </a:pPr>
            <a:r>
              <a:rPr kumimoji="0" lang="cs-CZ" sz="22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cs typeface="Times New Roman" pitchFamily="18" charset="0"/>
              </a:rPr>
              <a:t> s probíraným</a:t>
            </a:r>
            <a:r>
              <a:rPr kumimoji="0" lang="cs-CZ" sz="2200" b="0" i="0" u="none" strike="noStrike" kern="1200" cap="none" spc="0" normalizeH="0" noProof="0" dirty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cs typeface="Times New Roman" pitchFamily="18" charset="0"/>
              </a:rPr>
              <a:t> učivem a zapojení žáků do výuky</a:t>
            </a:r>
            <a:endParaRPr kumimoji="0" lang="cs-CZ" sz="22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57290" y="285728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6" name="Nadpis 1"/>
          <p:cNvSpPr txBox="1">
            <a:spLocks/>
          </p:cNvSpPr>
          <p:nvPr/>
        </p:nvSpPr>
        <p:spPr bwMode="auto">
          <a:xfrm>
            <a:off x="285720" y="2071678"/>
            <a:ext cx="8501122" cy="23574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45720" tIns="45720" rIns="45720" bIns="45720" numCol="1" anchor="ctr" anchorCtr="0" compatLnSpc="1">
            <a:prstTxWarp prst="textNoShape">
              <a:avLst/>
            </a:prstTxWarp>
            <a:normAutofit fontScale="97500" lnSpcReduction="10000"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defRPr/>
            </a:pP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Název školy: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Základní škola a Mateřská škola Prysk, okres Česká Lípa, příspěvková organizace </a:t>
            </a: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/>
            </a:r>
            <a:b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</a:b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Autor: </a:t>
            </a:r>
            <a:r>
              <a:rPr kumimoji="0" lang="cs-CZ" sz="21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Jitka </a:t>
            </a:r>
            <a:r>
              <a:rPr kumimoji="0" lang="cs-CZ" sz="2100" b="0" i="0" u="none" strike="noStrike" kern="1200" cap="none" spc="0" normalizeH="0" baseline="0" noProof="0" dirty="0" err="1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Nacházelová</a:t>
            </a:r>
            <a:r>
              <a:rPr kumimoji="0" lang="cs-CZ" sz="21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, </a:t>
            </a:r>
            <a:r>
              <a:rPr kumimoji="0" lang="cs-CZ" sz="2100" b="0" i="0" u="none" strike="noStrike" kern="1200" cap="none" spc="0" normalizeH="0" baseline="0" noProof="0" dirty="0" err="1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DiS</a:t>
            </a:r>
            <a:r>
              <a:rPr kumimoji="0" lang="cs-CZ" sz="21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.</a:t>
            </a: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/>
            </a:r>
            <a:b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</a:b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Název materiálu: </a:t>
            </a:r>
            <a:r>
              <a:rPr kumimoji="0" lang="cs-CZ" sz="21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VY_32_INOVACE_01 _INFORMATIKA_POČÍTAČOVÉ</a:t>
            </a:r>
            <a:r>
              <a:rPr kumimoji="0" lang="cs-CZ" sz="2100" b="0" i="0" u="none" strike="noStrike" kern="1200" cap="none" spc="0" normalizeH="0" noProof="0" dirty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 KOMPONENTY</a:t>
            </a: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/>
            </a:r>
            <a:b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</a:b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Číslo projektu</a:t>
            </a: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: </a:t>
            </a:r>
            <a:r>
              <a:rPr kumimoji="0" lang="cs-CZ" sz="21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CZ.1.07/1.4.00/21.1705</a:t>
            </a: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/>
            </a:r>
            <a:b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</a:br>
            <a:endParaRPr kumimoji="0" lang="cs-CZ" sz="24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1857356" y="357166"/>
            <a:ext cx="5724644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36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Základní počítačová sestava</a:t>
            </a:r>
            <a:endParaRPr lang="cs-CZ" sz="3600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5602" name="Picture 2" descr="computer system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28794" y="1920228"/>
            <a:ext cx="5461532" cy="3509036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428596" y="2643182"/>
            <a:ext cx="119295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Monitor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06932" y="5039037"/>
            <a:ext cx="155042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Klávesnice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500826" y="2428868"/>
            <a:ext cx="241123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Základní jednotka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/ Počítačová skříň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572396" y="4429132"/>
            <a:ext cx="73289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Myš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2" name="Přímá spojovací šipka 11"/>
          <p:cNvCxnSpPr/>
          <p:nvPr/>
        </p:nvCxnSpPr>
        <p:spPr>
          <a:xfrm>
            <a:off x="1643042" y="2927346"/>
            <a:ext cx="571504" cy="1588"/>
          </a:xfrm>
          <a:prstGeom prst="straightConnector1">
            <a:avLst/>
          </a:prstGeom>
          <a:ln w="28575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 flipV="1">
            <a:off x="1785918" y="5143512"/>
            <a:ext cx="1143008" cy="142876"/>
          </a:xfrm>
          <a:prstGeom prst="straightConnector1">
            <a:avLst/>
          </a:prstGeom>
          <a:ln w="28575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šipka 15"/>
          <p:cNvCxnSpPr/>
          <p:nvPr/>
        </p:nvCxnSpPr>
        <p:spPr>
          <a:xfrm rot="10800000" flipV="1">
            <a:off x="5786446" y="2928934"/>
            <a:ext cx="785818" cy="9524"/>
          </a:xfrm>
          <a:prstGeom prst="straightConnector1">
            <a:avLst/>
          </a:prstGeom>
          <a:ln w="28575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šipka 19"/>
          <p:cNvCxnSpPr/>
          <p:nvPr/>
        </p:nvCxnSpPr>
        <p:spPr>
          <a:xfrm rot="10800000">
            <a:off x="6572264" y="4572008"/>
            <a:ext cx="928696" cy="71440"/>
          </a:xfrm>
          <a:prstGeom prst="straightConnector1">
            <a:avLst/>
          </a:prstGeom>
          <a:ln w="28575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4" name="Rectangle 4"/>
          <p:cNvSpPr>
            <a:spLocks noChangeArrowheads="1"/>
          </p:cNvSpPr>
          <p:nvPr/>
        </p:nvSpPr>
        <p:spPr bwMode="auto">
          <a:xfrm>
            <a:off x="1428728" y="357166"/>
            <a:ext cx="6789038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36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Další části </a:t>
            </a:r>
            <a:r>
              <a:rPr lang="cs-CZ" sz="36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počítače a jejich dělení</a:t>
            </a:r>
          </a:p>
        </p:txBody>
      </p:sp>
      <p:sp>
        <p:nvSpPr>
          <p:cNvPr id="10245" name="Text Box 5"/>
          <p:cNvSpPr txBox="1">
            <a:spLocks noChangeArrowheads="1"/>
          </p:cNvSpPr>
          <p:nvPr/>
        </p:nvSpPr>
        <p:spPr bwMode="auto">
          <a:xfrm>
            <a:off x="1600200" y="1714488"/>
            <a:ext cx="1824538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INTERNÍ</a:t>
            </a:r>
          </a:p>
        </p:txBody>
      </p:sp>
      <p:sp>
        <p:nvSpPr>
          <p:cNvPr id="10246" name="Text Box 6"/>
          <p:cNvSpPr txBox="1">
            <a:spLocks noChangeArrowheads="1"/>
          </p:cNvSpPr>
          <p:nvPr/>
        </p:nvSpPr>
        <p:spPr bwMode="auto">
          <a:xfrm>
            <a:off x="1671638" y="3429000"/>
            <a:ext cx="1938351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EXTERNÍ</a:t>
            </a:r>
          </a:p>
        </p:txBody>
      </p:sp>
      <p:sp>
        <p:nvSpPr>
          <p:cNvPr id="10247" name="Text Box 7"/>
          <p:cNvSpPr txBox="1">
            <a:spLocks noChangeArrowheads="1"/>
          </p:cNvSpPr>
          <p:nvPr/>
        </p:nvSpPr>
        <p:spPr bwMode="auto">
          <a:xfrm>
            <a:off x="5357818" y="3405846"/>
            <a:ext cx="1704313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VSTUPNÍ</a:t>
            </a:r>
          </a:p>
        </p:txBody>
      </p:sp>
      <p:sp>
        <p:nvSpPr>
          <p:cNvPr id="10248" name="Text Box 8"/>
          <p:cNvSpPr txBox="1">
            <a:spLocks noChangeArrowheads="1"/>
          </p:cNvSpPr>
          <p:nvPr/>
        </p:nvSpPr>
        <p:spPr bwMode="auto">
          <a:xfrm>
            <a:off x="5429256" y="4848238"/>
            <a:ext cx="1963999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VÝSTUPNÍ</a:t>
            </a:r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1214414" y="3705230"/>
            <a:ext cx="285752" cy="1588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>
            <a:off x="1214414" y="2060568"/>
            <a:ext cx="285752" cy="1588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 flipV="1">
            <a:off x="3714744" y="3705230"/>
            <a:ext cx="1571636" cy="952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xtovéPole 22"/>
          <p:cNvSpPr txBox="1"/>
          <p:nvPr/>
        </p:nvSpPr>
        <p:spPr>
          <a:xfrm>
            <a:off x="1643042" y="3919544"/>
            <a:ext cx="294984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(nacházejí se vně počítače)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8" name="Přímá spojovací čára 17"/>
          <p:cNvCxnSpPr/>
          <p:nvPr/>
        </p:nvCxnSpPr>
        <p:spPr>
          <a:xfrm>
            <a:off x="3714744" y="3857628"/>
            <a:ext cx="1643074" cy="121444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ovéPole 25"/>
          <p:cNvSpPr txBox="1"/>
          <p:nvPr/>
        </p:nvSpPr>
        <p:spPr>
          <a:xfrm>
            <a:off x="5357818" y="3929066"/>
            <a:ext cx="281519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(informace vstupují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od uživatele do počítače)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5500694" y="5286388"/>
            <a:ext cx="341792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(informace vystupují z počítače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směrem k uživateli)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1643042" y="2285992"/>
            <a:ext cx="319029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(nacházejí se uvnitř počítače)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2500298" y="500042"/>
            <a:ext cx="428354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INTERNÍ   ZAŘÍZENÍ</a:t>
            </a:r>
            <a:endParaRPr lang="cs-CZ" sz="3200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71472" y="1285860"/>
            <a:ext cx="519885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nacházejí se uvnitř počítačové skříně a 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na první pohled je není vidět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270" name="Rectangle 6"/>
          <p:cNvSpPr>
            <a:spLocks noChangeArrowheads="1"/>
          </p:cNvSpPr>
          <p:nvPr/>
        </p:nvSpPr>
        <p:spPr bwMode="auto">
          <a:xfrm>
            <a:off x="4714876" y="4786322"/>
            <a:ext cx="2129242" cy="28575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85954" tIns="42977" rIns="85954" bIns="42977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Times New Roman" pitchFamily="18" charset="0"/>
                <a:cs typeface="Times New Roman" pitchFamily="18" charset="0"/>
              </a:rPr>
              <a:t>Základní deska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271" name="Rectangle 7"/>
          <p:cNvSpPr>
            <a:spLocks noChangeArrowheads="1"/>
          </p:cNvSpPr>
          <p:nvPr/>
        </p:nvSpPr>
        <p:spPr bwMode="auto">
          <a:xfrm>
            <a:off x="4714876" y="5715016"/>
            <a:ext cx="2693519" cy="2857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85954" tIns="42977" rIns="85954" bIns="42977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Times New Roman" pitchFamily="18" charset="0"/>
                <a:cs typeface="Times New Roman" pitchFamily="18" charset="0"/>
              </a:rPr>
              <a:t>Pevný disk (harddisk)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273" name="Rectangle 9"/>
          <p:cNvSpPr>
            <a:spLocks noChangeArrowheads="1"/>
          </p:cNvSpPr>
          <p:nvPr/>
        </p:nvSpPr>
        <p:spPr bwMode="auto">
          <a:xfrm>
            <a:off x="642910" y="2500306"/>
            <a:ext cx="1428760" cy="2857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85954" tIns="42977" rIns="85954" bIns="42977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Times New Roman" pitchFamily="18" charset="0"/>
                <a:cs typeface="Times New Roman" pitchFamily="18" charset="0"/>
              </a:rPr>
              <a:t>Procesor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275" name="Rectangle 11"/>
          <p:cNvSpPr>
            <a:spLocks noChangeArrowheads="1"/>
          </p:cNvSpPr>
          <p:nvPr/>
        </p:nvSpPr>
        <p:spPr bwMode="auto">
          <a:xfrm>
            <a:off x="4714876" y="2500306"/>
            <a:ext cx="2821385" cy="2857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85954" tIns="42977" rIns="85954" bIns="42977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Times New Roman" pitchFamily="18" charset="0"/>
                <a:cs typeface="Times New Roman" pitchFamily="18" charset="0"/>
              </a:rPr>
              <a:t>CD/DVD mechanika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277" name="Rectangle 13"/>
          <p:cNvSpPr>
            <a:spLocks noChangeArrowheads="1"/>
          </p:cNvSpPr>
          <p:nvPr/>
        </p:nvSpPr>
        <p:spPr bwMode="auto">
          <a:xfrm>
            <a:off x="4714876" y="3643313"/>
            <a:ext cx="2184835" cy="28575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85954" tIns="42977" rIns="85954" bIns="42977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Times New Roman" pitchFamily="18" charset="0"/>
                <a:cs typeface="Times New Roman" pitchFamily="18" charset="0"/>
              </a:rPr>
              <a:t>Grafická karta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279" name="Rectangle 15"/>
          <p:cNvSpPr>
            <a:spLocks noChangeArrowheads="1"/>
          </p:cNvSpPr>
          <p:nvPr/>
        </p:nvSpPr>
        <p:spPr bwMode="auto">
          <a:xfrm>
            <a:off x="668206" y="4786322"/>
            <a:ext cx="2332158" cy="2857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85954" tIns="42977" rIns="85954" bIns="42977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Times New Roman" pitchFamily="18" charset="0"/>
                <a:cs typeface="Times New Roman" pitchFamily="18" charset="0"/>
              </a:rPr>
              <a:t>Zdroj napájení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281" name="Rectangle 17"/>
          <p:cNvSpPr>
            <a:spLocks noChangeArrowheads="1"/>
          </p:cNvSpPr>
          <p:nvPr/>
        </p:nvSpPr>
        <p:spPr bwMode="auto">
          <a:xfrm>
            <a:off x="642910" y="5715015"/>
            <a:ext cx="2109785" cy="28575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85954" tIns="42977" rIns="85954" bIns="42977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Times New Roman" pitchFamily="18" charset="0"/>
                <a:cs typeface="Times New Roman" pitchFamily="18" charset="0"/>
              </a:rPr>
              <a:t>Zvuková karta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284" name="Rectangle 20"/>
          <p:cNvSpPr>
            <a:spLocks noChangeArrowheads="1"/>
          </p:cNvSpPr>
          <p:nvPr/>
        </p:nvSpPr>
        <p:spPr bwMode="auto">
          <a:xfrm>
            <a:off x="642910" y="3429000"/>
            <a:ext cx="2093106" cy="473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85954" tIns="42977" rIns="85954" bIns="42977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Times New Roman" pitchFamily="18" charset="0"/>
                <a:cs typeface="Times New Roman" pitchFamily="18" charset="0"/>
              </a:rPr>
              <a:t>Modul operační 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Times New Roman" pitchFamily="18" charset="0"/>
                <a:cs typeface="Times New Roman" pitchFamily="18" charset="0"/>
              </a:rPr>
              <a:t>paměti RAM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1285" name="Picture 21" descr="cpu 12"/>
          <p:cNvPicPr>
            <a:picLocks noChangeAspect="1" noChangeArrowheads="1"/>
          </p:cNvPicPr>
          <p:nvPr/>
        </p:nvPicPr>
        <p:blipFill>
          <a:blip r:embed="rId2" r:link="rId3" cstate="print"/>
          <a:srcRect l="16655" r="4181"/>
          <a:stretch>
            <a:fillRect/>
          </a:stretch>
        </p:blipFill>
        <p:spPr bwMode="auto">
          <a:xfrm>
            <a:off x="2786050" y="2357430"/>
            <a:ext cx="785818" cy="7486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286" name="Picture 22" descr="sdram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786050" y="3571876"/>
            <a:ext cx="1143008" cy="4608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288" name="Rectangle 24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1287" name="Picture 23" descr="Hdd_od_srodka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215206" y="5500702"/>
            <a:ext cx="928694" cy="658604"/>
          </a:xfrm>
          <a:prstGeom prst="rect">
            <a:avLst/>
          </a:prstGeom>
          <a:noFill/>
        </p:spPr>
      </p:pic>
      <p:pic>
        <p:nvPicPr>
          <p:cNvPr id="11289" name="Picture 25" descr="soundcard 1"/>
          <p:cNvPicPr>
            <a:picLocks noChangeAspect="1" noChangeArrowheads="1"/>
          </p:cNvPicPr>
          <p:nvPr/>
        </p:nvPicPr>
        <p:blipFill>
          <a:blip r:embed="rId6" r:link="rId7"/>
          <a:srcRect/>
          <a:stretch>
            <a:fillRect/>
          </a:stretch>
        </p:blipFill>
        <p:spPr bwMode="auto">
          <a:xfrm>
            <a:off x="2857488" y="5678763"/>
            <a:ext cx="1071570" cy="53631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290" name="Picture 26" descr="power supply"/>
          <p:cNvPicPr>
            <a:picLocks noChangeAspect="1" noChangeArrowheads="1"/>
          </p:cNvPicPr>
          <p:nvPr/>
        </p:nvPicPr>
        <p:blipFill>
          <a:blip r:embed="rId8" r:link="rId9"/>
          <a:srcRect/>
          <a:stretch>
            <a:fillRect/>
          </a:stretch>
        </p:blipFill>
        <p:spPr bwMode="auto">
          <a:xfrm>
            <a:off x="2857488" y="4517641"/>
            <a:ext cx="928694" cy="76874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291" name="Picture 27" descr="mobo1"/>
          <p:cNvPicPr>
            <a:picLocks noChangeAspect="1" noChangeArrowheads="1"/>
          </p:cNvPicPr>
          <p:nvPr/>
        </p:nvPicPr>
        <p:blipFill>
          <a:blip r:embed="rId10" r:link="rId11"/>
          <a:srcRect/>
          <a:stretch>
            <a:fillRect/>
          </a:stretch>
        </p:blipFill>
        <p:spPr bwMode="auto">
          <a:xfrm>
            <a:off x="7166004" y="4214818"/>
            <a:ext cx="1049334" cy="8847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292" name="Picture 28" descr="video card"/>
          <p:cNvPicPr>
            <a:picLocks noChangeAspect="1" noChangeArrowheads="1"/>
          </p:cNvPicPr>
          <p:nvPr/>
        </p:nvPicPr>
        <p:blipFill>
          <a:blip r:embed="rId12" r:link="rId13"/>
          <a:srcRect/>
          <a:stretch>
            <a:fillRect/>
          </a:stretch>
        </p:blipFill>
        <p:spPr bwMode="auto">
          <a:xfrm>
            <a:off x="7215206" y="3214686"/>
            <a:ext cx="969960" cy="8289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293" name="Picture 29" descr="dvd drive"/>
          <p:cNvPicPr>
            <a:picLocks noChangeAspect="1" noChangeArrowheads="1"/>
          </p:cNvPicPr>
          <p:nvPr/>
        </p:nvPicPr>
        <p:blipFill>
          <a:blip r:embed="rId14" r:link="rId15"/>
          <a:srcRect/>
          <a:stretch>
            <a:fillRect/>
          </a:stretch>
        </p:blipFill>
        <p:spPr bwMode="auto">
          <a:xfrm>
            <a:off x="7215206" y="2285992"/>
            <a:ext cx="881060" cy="59866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2460658" y="428604"/>
            <a:ext cx="439735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EXTERNÍ   ZAŘÍZENÍ</a:t>
            </a:r>
            <a:endParaRPr lang="cs-CZ" sz="3200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71472" y="1285860"/>
            <a:ext cx="816762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nacházejí se vně počítačové skříně a podle funkce je dělíme na: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 Box 7"/>
          <p:cNvSpPr txBox="1">
            <a:spLocks noChangeArrowheads="1"/>
          </p:cNvSpPr>
          <p:nvPr/>
        </p:nvSpPr>
        <p:spPr bwMode="auto">
          <a:xfrm>
            <a:off x="1296051" y="1857364"/>
            <a:ext cx="1762021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VSTUPNÍ</a:t>
            </a:r>
          </a:p>
        </p:txBody>
      </p:sp>
      <p:sp>
        <p:nvSpPr>
          <p:cNvPr id="11" name="Text Box 8"/>
          <p:cNvSpPr txBox="1">
            <a:spLocks noChangeArrowheads="1"/>
          </p:cNvSpPr>
          <p:nvPr/>
        </p:nvSpPr>
        <p:spPr bwMode="auto">
          <a:xfrm>
            <a:off x="5894149" y="1834210"/>
            <a:ext cx="2021707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VÝSTUPNÍ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296750" y="2304628"/>
            <a:ext cx="391806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(informace vstupují od uživatele do počítače)</a:t>
            </a:r>
            <a:endParaRPr lang="cs-CZ" sz="1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643438" y="2304628"/>
            <a:ext cx="457203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(informace vystupují z počítače směrem k uživateli)</a:t>
            </a:r>
            <a:endParaRPr lang="cs-CZ" sz="1600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5" name="Přímá spojovací čára 14"/>
          <p:cNvCxnSpPr/>
          <p:nvPr/>
        </p:nvCxnSpPr>
        <p:spPr>
          <a:xfrm rot="5400000">
            <a:off x="2321703" y="4250537"/>
            <a:ext cx="4643470" cy="1588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296" name="Rectangle 8"/>
          <p:cNvSpPr>
            <a:spLocks noChangeArrowheads="1"/>
          </p:cNvSpPr>
          <p:nvPr/>
        </p:nvSpPr>
        <p:spPr bwMode="auto">
          <a:xfrm>
            <a:off x="357158" y="2928934"/>
            <a:ext cx="928694" cy="2857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85954" tIns="42977" rIns="85954" bIns="42977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Times New Roman" pitchFamily="18" charset="0"/>
                <a:cs typeface="Times New Roman" pitchFamily="18" charset="0"/>
              </a:rPr>
              <a:t>Myš</a:t>
            </a:r>
            <a:endPara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298" name="Rectangle 10"/>
          <p:cNvSpPr>
            <a:spLocks noChangeArrowheads="1"/>
          </p:cNvSpPr>
          <p:nvPr/>
        </p:nvSpPr>
        <p:spPr bwMode="auto">
          <a:xfrm>
            <a:off x="285720" y="4214818"/>
            <a:ext cx="1465803" cy="2875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85954" tIns="42977" rIns="85954" bIns="42977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Times New Roman" pitchFamily="18" charset="0"/>
                <a:cs typeface="Times New Roman" pitchFamily="18" charset="0"/>
              </a:rPr>
              <a:t>Klávesnice</a:t>
            </a:r>
            <a:endPara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300" name="Rectangle 12"/>
          <p:cNvSpPr>
            <a:spLocks noChangeArrowheads="1"/>
          </p:cNvSpPr>
          <p:nvPr/>
        </p:nvSpPr>
        <p:spPr bwMode="auto">
          <a:xfrm>
            <a:off x="2714612" y="2928934"/>
            <a:ext cx="1214446" cy="2857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85954" tIns="42977" rIns="85954" bIns="42977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Times New Roman" pitchFamily="18" charset="0"/>
                <a:cs typeface="Times New Roman" pitchFamily="18" charset="0"/>
              </a:rPr>
              <a:t>Skener</a:t>
            </a:r>
            <a:endPara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302" name="Rectangle 14"/>
          <p:cNvSpPr>
            <a:spLocks noChangeArrowheads="1"/>
          </p:cNvSpPr>
          <p:nvPr/>
        </p:nvSpPr>
        <p:spPr bwMode="auto">
          <a:xfrm>
            <a:off x="2714612" y="4214818"/>
            <a:ext cx="1312343" cy="2857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85954" tIns="42977" rIns="85954" bIns="42977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Times New Roman" pitchFamily="18" charset="0"/>
                <a:cs typeface="Times New Roman" pitchFamily="18" charset="0"/>
              </a:rPr>
              <a:t>Joystick</a:t>
            </a:r>
            <a:endPara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304" name="Rectangle 16"/>
          <p:cNvSpPr>
            <a:spLocks noChangeArrowheads="1"/>
          </p:cNvSpPr>
          <p:nvPr/>
        </p:nvSpPr>
        <p:spPr bwMode="auto">
          <a:xfrm>
            <a:off x="2714612" y="5500702"/>
            <a:ext cx="1476386" cy="2857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85954" tIns="42977" rIns="85954" bIns="42977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Times New Roman" pitchFamily="18" charset="0"/>
                <a:cs typeface="Times New Roman" pitchFamily="18" charset="0"/>
              </a:rPr>
              <a:t>Mikrofon</a:t>
            </a:r>
            <a:endPara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306" name="Rectangle 18"/>
          <p:cNvSpPr>
            <a:spLocks noChangeArrowheads="1"/>
          </p:cNvSpPr>
          <p:nvPr/>
        </p:nvSpPr>
        <p:spPr bwMode="auto">
          <a:xfrm>
            <a:off x="280427" y="5500702"/>
            <a:ext cx="2148433" cy="2857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85954" tIns="42977" rIns="85954" bIns="42977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Times New Roman" pitchFamily="18" charset="0"/>
                <a:cs typeface="Times New Roman" pitchFamily="18" charset="0"/>
              </a:rPr>
              <a:t>Webová kamera</a:t>
            </a:r>
            <a:endPara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2308" name="Picture 20" descr="MC900360596[1]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786182" y="4000504"/>
            <a:ext cx="723451" cy="784858"/>
          </a:xfrm>
          <a:prstGeom prst="rect">
            <a:avLst/>
          </a:prstGeom>
          <a:noFill/>
        </p:spPr>
      </p:pic>
      <p:pic>
        <p:nvPicPr>
          <p:cNvPr id="12309" name="Picture 21" descr="MC900431568[1]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585472" y="2652253"/>
            <a:ext cx="843388" cy="848185"/>
          </a:xfrm>
          <a:prstGeom prst="rect">
            <a:avLst/>
          </a:prstGeom>
          <a:noFill/>
        </p:spPr>
      </p:pic>
      <p:pic>
        <p:nvPicPr>
          <p:cNvPr id="12310" name="Picture 22" descr="MC900360556[1]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000232" y="5237978"/>
            <a:ext cx="712897" cy="762790"/>
          </a:xfrm>
          <a:prstGeom prst="rect">
            <a:avLst/>
          </a:prstGeom>
          <a:noFill/>
        </p:spPr>
      </p:pic>
      <p:pic>
        <p:nvPicPr>
          <p:cNvPr id="12311" name="Picture 23" descr="MC900432650[1]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7429520" y="5500702"/>
            <a:ext cx="714380" cy="714380"/>
          </a:xfrm>
          <a:prstGeom prst="rect">
            <a:avLst/>
          </a:prstGeom>
          <a:noFill/>
        </p:spPr>
      </p:pic>
      <p:pic>
        <p:nvPicPr>
          <p:cNvPr id="12312" name="Picture 24" descr="MC900440388[1]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714744" y="5286388"/>
            <a:ext cx="845306" cy="844347"/>
          </a:xfrm>
          <a:prstGeom prst="rect">
            <a:avLst/>
          </a:prstGeom>
          <a:noFill/>
        </p:spPr>
      </p:pic>
      <p:pic>
        <p:nvPicPr>
          <p:cNvPr id="12314" name="Picture 26" descr="keyboard black"/>
          <p:cNvPicPr>
            <a:picLocks noChangeAspect="1" noChangeArrowheads="1"/>
          </p:cNvPicPr>
          <p:nvPr/>
        </p:nvPicPr>
        <p:blipFill>
          <a:blip r:embed="rId7" r:link="rId8" cstate="print"/>
          <a:srcRect/>
          <a:stretch>
            <a:fillRect/>
          </a:stretch>
        </p:blipFill>
        <p:spPr bwMode="auto">
          <a:xfrm>
            <a:off x="1643042" y="4239066"/>
            <a:ext cx="898077" cy="3329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315" name="Picture 27" descr="monitor 2"/>
          <p:cNvPicPr>
            <a:picLocks noChangeAspect="1" noChangeArrowheads="1"/>
          </p:cNvPicPr>
          <p:nvPr/>
        </p:nvPicPr>
        <p:blipFill>
          <a:blip r:embed="rId9" r:link="rId10" cstate="print"/>
          <a:srcRect/>
          <a:stretch>
            <a:fillRect/>
          </a:stretch>
        </p:blipFill>
        <p:spPr bwMode="auto">
          <a:xfrm>
            <a:off x="7500958" y="2786058"/>
            <a:ext cx="628462" cy="759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316" name="Picture 28" descr="printer 2"/>
          <p:cNvPicPr>
            <a:picLocks noChangeAspect="1" noChangeArrowheads="1"/>
          </p:cNvPicPr>
          <p:nvPr/>
        </p:nvPicPr>
        <p:blipFill>
          <a:blip r:embed="rId11" r:link="rId12" cstate="print"/>
          <a:srcRect/>
          <a:stretch>
            <a:fillRect/>
          </a:stretch>
        </p:blipFill>
        <p:spPr bwMode="auto">
          <a:xfrm>
            <a:off x="7429520" y="3714752"/>
            <a:ext cx="729296" cy="6429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318" name="Picture 30" descr="MC900434780[1]"/>
          <p:cNvPicPr>
            <a:picLocks noChangeAspect="1" noChangeArrowheads="1"/>
          </p:cNvPicPr>
          <p:nvPr/>
        </p:nvPicPr>
        <p:blipFill>
          <a:blip r:embed="rId13"/>
          <a:srcRect/>
          <a:stretch>
            <a:fillRect/>
          </a:stretch>
        </p:blipFill>
        <p:spPr bwMode="auto">
          <a:xfrm>
            <a:off x="3643306" y="2643182"/>
            <a:ext cx="928694" cy="928694"/>
          </a:xfrm>
          <a:prstGeom prst="rect">
            <a:avLst/>
          </a:prstGeom>
          <a:noFill/>
        </p:spPr>
      </p:pic>
      <p:sp>
        <p:nvSpPr>
          <p:cNvPr id="12320" name="Rectangle 32"/>
          <p:cNvSpPr>
            <a:spLocks noChangeArrowheads="1"/>
          </p:cNvSpPr>
          <p:nvPr/>
        </p:nvSpPr>
        <p:spPr bwMode="auto">
          <a:xfrm>
            <a:off x="5373389" y="2857496"/>
            <a:ext cx="1198875" cy="47648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85954" tIns="42977" rIns="85954" bIns="42977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Times New Roman" pitchFamily="18" charset="0"/>
                <a:cs typeface="Times New Roman" pitchFamily="18" charset="0"/>
              </a:rPr>
              <a:t>Monitor</a:t>
            </a:r>
            <a:endPara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321" name="Rectangle 33"/>
          <p:cNvSpPr>
            <a:spLocks noChangeArrowheads="1"/>
          </p:cNvSpPr>
          <p:nvPr/>
        </p:nvSpPr>
        <p:spPr bwMode="auto">
          <a:xfrm>
            <a:off x="5366406" y="3809773"/>
            <a:ext cx="1348734" cy="47648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85954" tIns="42977" rIns="85954" bIns="42977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Times New Roman" pitchFamily="18" charset="0"/>
                <a:cs typeface="Times New Roman" pitchFamily="18" charset="0"/>
              </a:rPr>
              <a:t>Tiskárna</a:t>
            </a:r>
            <a:endPara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2322" name="Picture 34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7429520" y="4500570"/>
            <a:ext cx="780914" cy="7858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2323" name="Rectangle 35"/>
          <p:cNvSpPr>
            <a:spLocks noChangeArrowheads="1"/>
          </p:cNvSpPr>
          <p:nvPr/>
        </p:nvSpPr>
        <p:spPr bwMode="auto">
          <a:xfrm>
            <a:off x="5357818" y="4786322"/>
            <a:ext cx="1674291" cy="47942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85954" tIns="42977" rIns="85954" bIns="42977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Times New Roman" pitchFamily="18" charset="0"/>
                <a:cs typeface="Times New Roman" pitchFamily="18" charset="0"/>
              </a:rPr>
              <a:t>Reproduktory</a:t>
            </a:r>
            <a:endPara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325" name="Rectangle 37"/>
          <p:cNvSpPr>
            <a:spLocks noChangeArrowheads="1"/>
          </p:cNvSpPr>
          <p:nvPr/>
        </p:nvSpPr>
        <p:spPr bwMode="auto">
          <a:xfrm>
            <a:off x="5357818" y="5664219"/>
            <a:ext cx="1519264" cy="47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85954" tIns="42977" rIns="85954" bIns="42977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Times New Roman" pitchFamily="18" charset="0"/>
                <a:cs typeface="Times New Roman" pitchFamily="18" charset="0"/>
              </a:rPr>
              <a:t>Sluchátka</a:t>
            </a:r>
            <a:endPara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6"/>
          <p:cNvSpPr>
            <a:spLocks noChangeArrowheads="1"/>
          </p:cNvSpPr>
          <p:nvPr/>
        </p:nvSpPr>
        <p:spPr bwMode="auto">
          <a:xfrm>
            <a:off x="728246" y="3929066"/>
            <a:ext cx="2772184" cy="28575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85954" tIns="42977" rIns="85954" bIns="42977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Times New Roman" pitchFamily="18" charset="0"/>
                <a:cs typeface="Times New Roman" pitchFamily="18" charset="0"/>
              </a:rPr>
              <a:t>Základní deska</a:t>
            </a: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Rectangle 15"/>
          <p:cNvSpPr>
            <a:spLocks noChangeArrowheads="1"/>
          </p:cNvSpPr>
          <p:nvPr/>
        </p:nvSpPr>
        <p:spPr bwMode="auto">
          <a:xfrm>
            <a:off x="714348" y="1571612"/>
            <a:ext cx="3036372" cy="2857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85954" tIns="42977" rIns="85954" bIns="42977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Times New Roman" pitchFamily="18" charset="0"/>
                <a:cs typeface="Times New Roman" pitchFamily="18" charset="0"/>
              </a:rPr>
              <a:t>Zdroj napájení</a:t>
            </a: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7" name="Picture 23" descr="Hdd_od_srodk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29256" y="1643050"/>
            <a:ext cx="928694" cy="658604"/>
          </a:xfrm>
          <a:prstGeom prst="rect">
            <a:avLst/>
          </a:prstGeom>
          <a:noFill/>
        </p:spPr>
      </p:pic>
      <p:pic>
        <p:nvPicPr>
          <p:cNvPr id="8" name="Picture 26" descr="power supply"/>
          <p:cNvPicPr>
            <a:picLocks noChangeAspect="1" noChangeArrowheads="1"/>
          </p:cNvPicPr>
          <p:nvPr/>
        </p:nvPicPr>
        <p:blipFill>
          <a:blip r:embed="rId3" r:link="rId4"/>
          <a:srcRect/>
          <a:stretch>
            <a:fillRect/>
          </a:stretch>
        </p:blipFill>
        <p:spPr bwMode="auto">
          <a:xfrm>
            <a:off x="5715008" y="4572008"/>
            <a:ext cx="928694" cy="76874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Picture 27" descr="mobo1"/>
          <p:cNvPicPr>
            <a:picLocks noChangeAspect="1" noChangeArrowheads="1"/>
          </p:cNvPicPr>
          <p:nvPr/>
        </p:nvPicPr>
        <p:blipFill>
          <a:blip r:embed="rId5" r:link="rId6"/>
          <a:srcRect/>
          <a:stretch>
            <a:fillRect/>
          </a:stretch>
        </p:blipFill>
        <p:spPr bwMode="auto">
          <a:xfrm>
            <a:off x="6929454" y="5286388"/>
            <a:ext cx="1049334" cy="8847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Rectangle 7"/>
          <p:cNvSpPr>
            <a:spLocks noChangeArrowheads="1"/>
          </p:cNvSpPr>
          <p:nvPr/>
        </p:nvSpPr>
        <p:spPr bwMode="auto">
          <a:xfrm>
            <a:off x="714348" y="5429264"/>
            <a:ext cx="3506849" cy="2857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85954" tIns="42977" rIns="85954" bIns="42977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Times New Roman" pitchFamily="18" charset="0"/>
                <a:cs typeface="Times New Roman" pitchFamily="18" charset="0"/>
              </a:rPr>
              <a:t>Pevný disk (harddisk)</a:t>
            </a: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Rectangle 10"/>
          <p:cNvSpPr>
            <a:spLocks noChangeArrowheads="1"/>
          </p:cNvSpPr>
          <p:nvPr/>
        </p:nvSpPr>
        <p:spPr bwMode="auto">
          <a:xfrm>
            <a:off x="714348" y="3143248"/>
            <a:ext cx="1908414" cy="2875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85954" tIns="42977" rIns="85954" bIns="42977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Times New Roman" pitchFamily="18" charset="0"/>
                <a:cs typeface="Times New Roman" pitchFamily="18" charset="0"/>
              </a:rPr>
              <a:t>Klávesnice</a:t>
            </a: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Rectangle 12"/>
          <p:cNvSpPr>
            <a:spLocks noChangeArrowheads="1"/>
          </p:cNvSpPr>
          <p:nvPr/>
        </p:nvSpPr>
        <p:spPr bwMode="auto">
          <a:xfrm>
            <a:off x="714348" y="2285992"/>
            <a:ext cx="1581158" cy="2857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85954" tIns="42977" rIns="85954" bIns="42977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Times New Roman" pitchFamily="18" charset="0"/>
                <a:cs typeface="Times New Roman" pitchFamily="18" charset="0"/>
              </a:rPr>
              <a:t>Skener</a:t>
            </a: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3" name="Picture 23" descr="MC900432650[1]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6643702" y="2214554"/>
            <a:ext cx="857256" cy="857256"/>
          </a:xfrm>
          <a:prstGeom prst="rect">
            <a:avLst/>
          </a:prstGeom>
          <a:noFill/>
        </p:spPr>
      </p:pic>
      <p:pic>
        <p:nvPicPr>
          <p:cNvPr id="14" name="Picture 26" descr="keyboard black"/>
          <p:cNvPicPr>
            <a:picLocks noChangeAspect="1" noChangeArrowheads="1"/>
          </p:cNvPicPr>
          <p:nvPr/>
        </p:nvPicPr>
        <p:blipFill>
          <a:blip r:embed="rId8" r:link="rId9" cstate="print"/>
          <a:srcRect/>
          <a:stretch>
            <a:fillRect/>
          </a:stretch>
        </p:blipFill>
        <p:spPr bwMode="auto">
          <a:xfrm>
            <a:off x="5794891" y="6215082"/>
            <a:ext cx="1348877" cy="5000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" name="Picture 27" descr="monitor 2"/>
          <p:cNvPicPr>
            <a:picLocks noChangeAspect="1" noChangeArrowheads="1"/>
          </p:cNvPicPr>
          <p:nvPr/>
        </p:nvPicPr>
        <p:blipFill>
          <a:blip r:embed="rId10" r:link="rId11" cstate="print"/>
          <a:srcRect/>
          <a:stretch>
            <a:fillRect/>
          </a:stretch>
        </p:blipFill>
        <p:spPr bwMode="auto">
          <a:xfrm>
            <a:off x="5857884" y="3071810"/>
            <a:ext cx="714380" cy="8638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" name="Picture 30" descr="MC900434780[1]"/>
          <p:cNvPicPr>
            <a:picLocks noChangeAspect="1" noChangeArrowheads="1"/>
          </p:cNvPicPr>
          <p:nvPr/>
        </p:nvPicPr>
        <p:blipFill>
          <a:blip r:embed="rId12"/>
          <a:srcRect/>
          <a:stretch>
            <a:fillRect/>
          </a:stretch>
        </p:blipFill>
        <p:spPr bwMode="auto">
          <a:xfrm>
            <a:off x="6572264" y="3714752"/>
            <a:ext cx="1071570" cy="1071570"/>
          </a:xfrm>
          <a:prstGeom prst="rect">
            <a:avLst/>
          </a:prstGeom>
          <a:noFill/>
        </p:spPr>
      </p:pic>
      <p:sp>
        <p:nvSpPr>
          <p:cNvPr id="17" name="Rectangle 32"/>
          <p:cNvSpPr>
            <a:spLocks noChangeArrowheads="1"/>
          </p:cNvSpPr>
          <p:nvPr/>
        </p:nvSpPr>
        <p:spPr bwMode="auto">
          <a:xfrm>
            <a:off x="714348" y="4643446"/>
            <a:ext cx="1560885" cy="47648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85954" tIns="42977" rIns="85954" bIns="42977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Times New Roman" pitchFamily="18" charset="0"/>
                <a:cs typeface="Times New Roman" pitchFamily="18" charset="0"/>
              </a:rPr>
              <a:t>Monitor</a:t>
            </a: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Rectangle 37"/>
          <p:cNvSpPr>
            <a:spLocks noChangeArrowheads="1"/>
          </p:cNvSpPr>
          <p:nvPr/>
        </p:nvSpPr>
        <p:spPr bwMode="auto">
          <a:xfrm>
            <a:off x="714348" y="6143644"/>
            <a:ext cx="1978018" cy="47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85954" tIns="42977" rIns="85954" bIns="42977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Times New Roman" pitchFamily="18" charset="0"/>
                <a:cs typeface="Times New Roman" pitchFamily="18" charset="0"/>
              </a:rPr>
              <a:t>Sluchátka</a:t>
            </a: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1857356" y="50004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500034" y="142852"/>
            <a:ext cx="828680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ÚKOL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1) přiřaďte k obrázku správný název </a:t>
            </a:r>
          </a:p>
          <a:p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 2) napište, zda se jedná o interní nebo externí zařízení  </a:t>
            </a:r>
          </a:p>
          <a:p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              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24" name="Přímá spojovací čára 23"/>
          <p:cNvCxnSpPr/>
          <p:nvPr/>
        </p:nvCxnSpPr>
        <p:spPr>
          <a:xfrm>
            <a:off x="142876" y="1500174"/>
            <a:ext cx="8715404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428728" y="500042"/>
            <a:ext cx="6147837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Jak se vám podařilo splnit úkol?</a:t>
            </a:r>
          </a:p>
          <a:p>
            <a:pPr algn="ctr"/>
            <a:endParaRPr lang="cs-CZ" sz="3600" dirty="0" smtClean="0"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Domalujte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smajlíkovi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obličej!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Elipsa 5"/>
          <p:cNvSpPr/>
          <p:nvPr/>
        </p:nvSpPr>
        <p:spPr>
          <a:xfrm>
            <a:off x="2928926" y="3000372"/>
            <a:ext cx="2928958" cy="2714644"/>
          </a:xfrm>
          <a:prstGeom prst="ellipse">
            <a:avLst/>
          </a:prstGeom>
          <a:solidFill>
            <a:srgbClr val="FFFF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4643438" y="3714752"/>
            <a:ext cx="428628" cy="42862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3643306" y="3714752"/>
            <a:ext cx="428628" cy="42862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Elipsa 8"/>
          <p:cNvSpPr/>
          <p:nvPr/>
        </p:nvSpPr>
        <p:spPr>
          <a:xfrm>
            <a:off x="4714876" y="3857628"/>
            <a:ext cx="214314" cy="21431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Elipsa 9"/>
          <p:cNvSpPr/>
          <p:nvPr/>
        </p:nvSpPr>
        <p:spPr>
          <a:xfrm>
            <a:off x="3714744" y="3857628"/>
            <a:ext cx="214314" cy="21431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04834" y="1000108"/>
            <a:ext cx="7624974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1200" dirty="0" smtClean="0">
                <a:hlinkClick r:id="rId2"/>
              </a:rPr>
              <a:t>http://www.</a:t>
            </a:r>
            <a:r>
              <a:rPr lang="cs-CZ" sz="1200" dirty="0" err="1" smtClean="0">
                <a:hlinkClick r:id="rId2"/>
              </a:rPr>
              <a:t>wpclipart.com</a:t>
            </a:r>
            <a:r>
              <a:rPr lang="cs-CZ" sz="1200" dirty="0" smtClean="0">
                <a:hlinkClick r:id="rId2"/>
              </a:rPr>
              <a:t>/</a:t>
            </a:r>
            <a:r>
              <a:rPr lang="cs-CZ" sz="1200" dirty="0" err="1" smtClean="0">
                <a:hlinkClick r:id="rId2"/>
              </a:rPr>
              <a:t>computer</a:t>
            </a:r>
            <a:r>
              <a:rPr lang="cs-CZ" sz="1200" dirty="0" smtClean="0">
                <a:hlinkClick r:id="rId2"/>
              </a:rPr>
              <a:t>/</a:t>
            </a:r>
            <a:r>
              <a:rPr lang="cs-CZ" sz="1200" dirty="0" err="1" smtClean="0">
                <a:hlinkClick r:id="rId2"/>
              </a:rPr>
              <a:t>PCs</a:t>
            </a:r>
            <a:r>
              <a:rPr lang="cs-CZ" sz="1200" dirty="0" smtClean="0">
                <a:hlinkClick r:id="rId2"/>
              </a:rPr>
              <a:t>/</a:t>
            </a:r>
            <a:r>
              <a:rPr lang="cs-CZ" sz="1200" dirty="0" err="1" smtClean="0">
                <a:hlinkClick r:id="rId2"/>
              </a:rPr>
              <a:t>computer</a:t>
            </a:r>
            <a:r>
              <a:rPr lang="cs-CZ" sz="1200" dirty="0" smtClean="0">
                <a:hlinkClick r:id="rId2"/>
              </a:rPr>
              <a:t>_</a:t>
            </a:r>
            <a:r>
              <a:rPr lang="cs-CZ" sz="1200" dirty="0" err="1" smtClean="0">
                <a:hlinkClick r:id="rId2"/>
              </a:rPr>
              <a:t>system.png.html</a:t>
            </a:r>
            <a:r>
              <a:rPr lang="cs-CZ" sz="1200" dirty="0" smtClean="0"/>
              <a:t>,</a:t>
            </a:r>
            <a:r>
              <a:rPr lang="en-US" sz="1200" dirty="0" smtClean="0"/>
              <a:t> [</a:t>
            </a:r>
            <a:r>
              <a:rPr lang="cs-CZ" sz="1200" dirty="0" smtClean="0"/>
              <a:t>citováno dne </a:t>
            </a:r>
            <a:r>
              <a:rPr lang="en-US" sz="1200" dirty="0" smtClean="0"/>
              <a:t>12.</a:t>
            </a:r>
            <a:r>
              <a:rPr lang="cs-CZ" sz="1200" dirty="0" smtClean="0"/>
              <a:t>0</a:t>
            </a:r>
            <a:r>
              <a:rPr lang="en-US" sz="1200" dirty="0" smtClean="0"/>
              <a:t>9</a:t>
            </a:r>
            <a:r>
              <a:rPr lang="cs-CZ" sz="1200" dirty="0" smtClean="0"/>
              <a:t>.2011</a:t>
            </a:r>
            <a:r>
              <a:rPr lang="en-US" sz="1200" dirty="0" smtClean="0"/>
              <a:t>] </a:t>
            </a:r>
            <a:r>
              <a:rPr lang="cs-CZ" sz="1200" dirty="0" smtClean="0"/>
              <a:t> </a:t>
            </a:r>
            <a:endParaRPr lang="cs-CZ" sz="1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42910" y="357166"/>
            <a:ext cx="238071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u="sng" dirty="0" smtClean="0">
                <a:latin typeface="Times New Roman" pitchFamily="18" charset="0"/>
                <a:cs typeface="Times New Roman" pitchFamily="18" charset="0"/>
              </a:rPr>
              <a:t>Použité zdroje</a:t>
            </a:r>
            <a:endParaRPr lang="cs-CZ" sz="2800" b="1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25" name="Rectangle 1"/>
          <p:cNvSpPr>
            <a:spLocks noChangeArrowheads="1"/>
          </p:cNvSpPr>
          <p:nvPr/>
        </p:nvSpPr>
        <p:spPr bwMode="auto">
          <a:xfrm>
            <a:off x="214282" y="1205669"/>
            <a:ext cx="8786874" cy="452431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>
              <a:buFont typeface="Arial" pitchFamily="34" charset="0"/>
              <a:buChar char="•"/>
            </a:pPr>
            <a:r>
              <a:rPr kumimoji="0" lang="cs-CZ" sz="1200" b="0" i="0" u="none" strike="noStrike" cap="none" normalizeH="0" baseline="0" dirty="0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  <a:hlinkClick r:id="rId3"/>
              </a:rPr>
              <a:t>http://www.</a:t>
            </a:r>
            <a:r>
              <a:rPr kumimoji="0" lang="cs-CZ" sz="1200" b="0" i="0" u="none" strike="noStrike" cap="none" normalizeH="0" baseline="0" dirty="0" err="1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  <a:hlinkClick r:id="rId3"/>
              </a:rPr>
              <a:t>wpclipart.com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  <a:hlinkClick r:id="rId3"/>
              </a:rPr>
              <a:t>/</a:t>
            </a:r>
            <a:r>
              <a:rPr kumimoji="0" lang="cs-CZ" sz="1200" b="0" i="0" u="none" strike="noStrike" cap="none" normalizeH="0" baseline="0" dirty="0" err="1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  <a:hlinkClick r:id="rId3"/>
              </a:rPr>
              <a:t>computer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  <a:hlinkClick r:id="rId3"/>
              </a:rPr>
              <a:t>/hardware/CPU/cpu_12.png.html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, </a:t>
            </a:r>
            <a:r>
              <a:rPr lang="en-US" sz="1200" dirty="0" smtClean="0"/>
              <a:t>[</a:t>
            </a:r>
            <a:r>
              <a:rPr lang="cs-CZ" sz="1200" dirty="0" smtClean="0"/>
              <a:t>citováno dne </a:t>
            </a:r>
            <a:r>
              <a:rPr lang="en-US" sz="1200" dirty="0" smtClean="0"/>
              <a:t>12.</a:t>
            </a:r>
            <a:r>
              <a:rPr lang="cs-CZ" sz="1200" dirty="0" smtClean="0"/>
              <a:t>0</a:t>
            </a:r>
            <a:r>
              <a:rPr lang="en-US" sz="1200" dirty="0" smtClean="0"/>
              <a:t>9</a:t>
            </a:r>
            <a:r>
              <a:rPr lang="cs-CZ" sz="1200" dirty="0" smtClean="0"/>
              <a:t>.2011</a:t>
            </a:r>
            <a:r>
              <a:rPr lang="en-US" sz="1200" dirty="0" smtClean="0"/>
              <a:t>]</a:t>
            </a:r>
            <a:endParaRPr kumimoji="0" lang="cs-CZ" sz="1200" b="0" i="0" u="none" strike="noStrike" cap="none" normalizeH="0" baseline="0" dirty="0" smtClean="0">
              <a:ln>
                <a:noFill/>
              </a:ln>
              <a:effectLst/>
              <a:latin typeface="Arial" pitchFamily="34" charset="0"/>
              <a:cs typeface="Arial" pitchFamily="34" charset="0"/>
            </a:endParaRPr>
          </a:p>
          <a:p>
            <a:pPr eaLnBrk="0" hangingPunct="0">
              <a:buFont typeface="Arial" pitchFamily="34" charset="0"/>
              <a:buChar char="•"/>
            </a:pPr>
            <a:r>
              <a:rPr lang="cs-CZ" sz="1200" dirty="0" smtClean="0">
                <a:hlinkClick r:id="rId4"/>
              </a:rPr>
              <a:t>http://www.</a:t>
            </a:r>
            <a:r>
              <a:rPr lang="cs-CZ" sz="1200" dirty="0" err="1" smtClean="0">
                <a:hlinkClick r:id="rId4"/>
              </a:rPr>
              <a:t>wpclipart.com</a:t>
            </a:r>
            <a:r>
              <a:rPr lang="cs-CZ" sz="1200" dirty="0" smtClean="0">
                <a:hlinkClick r:id="rId4"/>
              </a:rPr>
              <a:t>/</a:t>
            </a:r>
            <a:r>
              <a:rPr lang="cs-CZ" sz="1200" dirty="0" err="1" smtClean="0">
                <a:hlinkClick r:id="rId4"/>
              </a:rPr>
              <a:t>computer</a:t>
            </a:r>
            <a:r>
              <a:rPr lang="cs-CZ" sz="1200" dirty="0" smtClean="0">
                <a:hlinkClick r:id="rId4"/>
              </a:rPr>
              <a:t>/hardware/</a:t>
            </a:r>
            <a:r>
              <a:rPr lang="cs-CZ" sz="1200" dirty="0" err="1" smtClean="0">
                <a:hlinkClick r:id="rId4"/>
              </a:rPr>
              <a:t>memory</a:t>
            </a:r>
            <a:r>
              <a:rPr lang="cs-CZ" sz="1200" dirty="0" smtClean="0">
                <a:hlinkClick r:id="rId4"/>
              </a:rPr>
              <a:t>/</a:t>
            </a:r>
            <a:r>
              <a:rPr lang="cs-CZ" sz="1200" dirty="0" err="1" smtClean="0">
                <a:hlinkClick r:id="rId4"/>
              </a:rPr>
              <a:t>sdram.png.html</a:t>
            </a:r>
            <a:r>
              <a:rPr lang="cs-CZ" sz="1200" dirty="0" smtClean="0"/>
              <a:t>, </a:t>
            </a:r>
            <a:r>
              <a:rPr lang="en-US" sz="1200" dirty="0" smtClean="0"/>
              <a:t>[</a:t>
            </a:r>
            <a:r>
              <a:rPr lang="cs-CZ" sz="1200" dirty="0" smtClean="0"/>
              <a:t>citováno dne </a:t>
            </a:r>
            <a:r>
              <a:rPr lang="en-US" sz="1200" dirty="0" smtClean="0"/>
              <a:t>12.</a:t>
            </a:r>
            <a:r>
              <a:rPr lang="cs-CZ" sz="1200" dirty="0" smtClean="0"/>
              <a:t>0</a:t>
            </a:r>
            <a:r>
              <a:rPr lang="en-US" sz="1200" dirty="0" smtClean="0"/>
              <a:t>9</a:t>
            </a:r>
            <a:r>
              <a:rPr lang="cs-CZ" sz="1200" dirty="0" smtClean="0"/>
              <a:t>.2011</a:t>
            </a:r>
            <a:r>
              <a:rPr lang="en-US" sz="1200" dirty="0" smtClean="0"/>
              <a:t>]</a:t>
            </a:r>
            <a:endParaRPr lang="cs-CZ" sz="1200" dirty="0" smtClean="0"/>
          </a:p>
          <a:p>
            <a:pPr marL="228600" lvl="0" indent="-228600" eaLnBrk="0" hangingPunct="0"/>
            <a:r>
              <a:rPr lang="cs-CZ" sz="1200" dirty="0" smtClean="0">
                <a:latin typeface="Arial" pitchFamily="34" charset="0"/>
                <a:ea typeface="Times New Roman" pitchFamily="18" charset="0"/>
                <a:cs typeface="Arial" pitchFamily="34" charset="0"/>
                <a:sym typeface="Wingdings"/>
              </a:rPr>
              <a:t>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http://office.</a:t>
            </a:r>
            <a:r>
              <a:rPr kumimoji="0" lang="cs-CZ" sz="1200" b="0" i="0" u="none" strike="noStrike" cap="none" normalizeH="0" baseline="0" dirty="0" err="1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microsoft.com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/</a:t>
            </a:r>
            <a:r>
              <a:rPr kumimoji="0" lang="cs-CZ" sz="1200" b="0" i="0" u="none" strike="noStrike" cap="none" normalizeH="0" baseline="0" dirty="0" err="1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cs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-</a:t>
            </a:r>
            <a:r>
              <a:rPr kumimoji="0" lang="cs-CZ" sz="1200" b="0" i="0" u="none" strike="noStrike" cap="none" normalizeH="0" baseline="0" dirty="0" err="1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cz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/</a:t>
            </a:r>
            <a:r>
              <a:rPr kumimoji="0" lang="cs-CZ" sz="1200" b="0" i="0" u="none" strike="noStrike" cap="none" normalizeH="0" baseline="0" dirty="0" err="1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images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/</a:t>
            </a:r>
            <a:r>
              <a:rPr kumimoji="0" lang="cs-CZ" sz="1200" b="0" i="0" u="none" strike="noStrike" cap="none" normalizeH="0" baseline="0" dirty="0" err="1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results.aspx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?</a:t>
            </a:r>
            <a:r>
              <a:rPr kumimoji="0" lang="cs-CZ" sz="1200" b="0" i="0" u="none" strike="noStrike" cap="none" normalizeH="0" baseline="0" dirty="0" err="1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qu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=skener&amp;ex=1&amp;</a:t>
            </a:r>
            <a:r>
              <a:rPr kumimoji="0" lang="cs-CZ" sz="1200" b="0" i="0" u="none" strike="noStrike" cap="none" normalizeH="0" baseline="0" dirty="0" err="1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sp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=</a:t>
            </a:r>
            <a:r>
              <a:rPr kumimoji="0" lang="cs-CZ" sz="1200" b="0" i="0" u="none" strike="noStrike" cap="none" normalizeH="0" baseline="0" dirty="0" err="1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off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#</a:t>
            </a:r>
            <a:r>
              <a:rPr kumimoji="0" lang="cs-CZ" sz="1200" b="0" i="0" u="none" strike="noStrike" cap="none" normalizeH="0" baseline="0" dirty="0" err="1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ai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:MC900434780|,</a:t>
            </a:r>
            <a:r>
              <a:rPr kumimoji="0" lang="cs-CZ" sz="1200" b="0" i="0" u="none" strike="noStrike" cap="none" normalizeH="0" dirty="0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lang="en-US" sz="1200" dirty="0" smtClean="0"/>
              <a:t>[</a:t>
            </a:r>
            <a:r>
              <a:rPr lang="cs-CZ" sz="1200" dirty="0" smtClean="0"/>
              <a:t>citováno dne </a:t>
            </a:r>
            <a:r>
              <a:rPr lang="en-US" sz="1200" dirty="0" smtClean="0"/>
              <a:t>12.</a:t>
            </a:r>
            <a:r>
              <a:rPr lang="cs-CZ" sz="1200" dirty="0" smtClean="0"/>
              <a:t>0</a:t>
            </a:r>
            <a:r>
              <a:rPr lang="en-US" sz="1200" dirty="0" smtClean="0"/>
              <a:t>9</a:t>
            </a:r>
            <a:r>
              <a:rPr lang="cs-CZ" sz="1200" dirty="0" smtClean="0"/>
              <a:t>.2011</a:t>
            </a:r>
            <a:r>
              <a:rPr lang="en-US" sz="1200" dirty="0" smtClean="0"/>
              <a:t>]</a:t>
            </a:r>
            <a:endParaRPr kumimoji="0" lang="cs-CZ" sz="1200" b="0" i="0" u="none" strike="noStrike" cap="none" normalizeH="0" baseline="0" dirty="0" smtClean="0">
              <a:ln>
                <a:noFill/>
              </a:ln>
              <a:effectLst/>
              <a:latin typeface="Arial" pitchFamily="34" charset="0"/>
              <a:cs typeface="Arial" pitchFamily="34" charset="0"/>
            </a:endParaRPr>
          </a:p>
          <a:p>
            <a:pPr lvl="0" eaLnBrk="0" hangingPunct="0">
              <a:buFont typeface="Arial" pitchFamily="34" charset="0"/>
              <a:buChar char="•"/>
            </a:pPr>
            <a:r>
              <a:rPr kumimoji="0" lang="cs-CZ" sz="1200" b="0" i="0" u="none" strike="noStrike" cap="none" normalizeH="0" baseline="0" dirty="0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  <a:hlinkClick r:id="rId5"/>
              </a:rPr>
              <a:t>http://office.</a:t>
            </a:r>
            <a:r>
              <a:rPr kumimoji="0" lang="cs-CZ" sz="1200" b="0" i="0" u="none" strike="noStrike" cap="none" normalizeH="0" baseline="0" dirty="0" err="1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  <a:hlinkClick r:id="rId5"/>
              </a:rPr>
              <a:t>microsoft.com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  <a:hlinkClick r:id="rId5"/>
              </a:rPr>
              <a:t>/</a:t>
            </a:r>
            <a:r>
              <a:rPr kumimoji="0" lang="cs-CZ" sz="1200" b="0" i="0" u="none" strike="noStrike" cap="none" normalizeH="0" baseline="0" dirty="0" err="1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  <a:hlinkClick r:id="rId5"/>
              </a:rPr>
              <a:t>cs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  <a:hlinkClick r:id="rId5"/>
              </a:rPr>
              <a:t>-</a:t>
            </a:r>
            <a:r>
              <a:rPr kumimoji="0" lang="cs-CZ" sz="1200" b="0" i="0" u="none" strike="noStrike" cap="none" normalizeH="0" baseline="0" dirty="0" err="1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  <a:hlinkClick r:id="rId5"/>
              </a:rPr>
              <a:t>cz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  <a:hlinkClick r:id="rId5"/>
              </a:rPr>
              <a:t>/</a:t>
            </a:r>
            <a:r>
              <a:rPr kumimoji="0" lang="cs-CZ" sz="1200" b="0" i="0" u="none" strike="noStrike" cap="none" normalizeH="0" baseline="0" dirty="0" err="1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  <a:hlinkClick r:id="rId5"/>
              </a:rPr>
              <a:t>images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  <a:hlinkClick r:id="rId5"/>
              </a:rPr>
              <a:t>/</a:t>
            </a:r>
            <a:r>
              <a:rPr kumimoji="0" lang="cs-CZ" sz="1200" b="0" i="0" u="none" strike="noStrike" cap="none" normalizeH="0" baseline="0" dirty="0" err="1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  <a:hlinkClick r:id="rId5"/>
              </a:rPr>
              <a:t>results.aspx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  <a:hlinkClick r:id="rId5"/>
              </a:rPr>
              <a:t>?</a:t>
            </a:r>
            <a:r>
              <a:rPr kumimoji="0" lang="cs-CZ" sz="1200" b="0" i="0" u="none" strike="noStrike" cap="none" normalizeH="0" baseline="0" dirty="0" err="1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  <a:hlinkClick r:id="rId5"/>
              </a:rPr>
              <a:t>qu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  <a:hlinkClick r:id="rId5"/>
              </a:rPr>
              <a:t>=</a:t>
            </a:r>
            <a:r>
              <a:rPr kumimoji="0" lang="cs-CZ" sz="1200" b="0" i="0" u="none" strike="noStrike" cap="none" normalizeH="0" baseline="0" dirty="0" err="1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  <a:hlinkClick r:id="rId5"/>
              </a:rPr>
              <a:t>jojstick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  <a:hlinkClick r:id="rId5"/>
              </a:rPr>
              <a:t>&amp;ex=1#</a:t>
            </a:r>
            <a:r>
              <a:rPr kumimoji="0" lang="cs-CZ" sz="1200" b="0" i="0" u="none" strike="noStrike" cap="none" normalizeH="0" baseline="0" dirty="0" err="1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  <a:hlinkClick r:id="rId5"/>
              </a:rPr>
              <a:t>ai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  <a:hlinkClick r:id="rId5"/>
              </a:rPr>
              <a:t>:MC900360596|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,</a:t>
            </a:r>
            <a:r>
              <a:rPr kumimoji="0" lang="cs-CZ" sz="1200" b="0" i="0" u="none" strike="noStrike" cap="none" normalizeH="0" dirty="0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lang="en-US" sz="1200" dirty="0" smtClean="0"/>
              <a:t>[</a:t>
            </a:r>
            <a:r>
              <a:rPr lang="cs-CZ" sz="1200" dirty="0" smtClean="0"/>
              <a:t>citováno dne </a:t>
            </a:r>
            <a:r>
              <a:rPr lang="en-US" sz="1200" dirty="0" smtClean="0"/>
              <a:t>12.</a:t>
            </a:r>
            <a:r>
              <a:rPr lang="cs-CZ" sz="1200" dirty="0" smtClean="0"/>
              <a:t>0</a:t>
            </a:r>
            <a:r>
              <a:rPr lang="en-US" sz="1200" dirty="0" smtClean="0"/>
              <a:t>9</a:t>
            </a:r>
            <a:r>
              <a:rPr lang="cs-CZ" sz="1200" dirty="0" smtClean="0"/>
              <a:t>.2011</a:t>
            </a:r>
            <a:r>
              <a:rPr lang="en-US" sz="1200" dirty="0" smtClean="0"/>
              <a:t>]</a:t>
            </a:r>
            <a:endParaRPr kumimoji="0" lang="cs-CZ" sz="1200" b="0" i="0" u="none" strike="noStrike" cap="none" normalizeH="0" baseline="0" dirty="0" smtClean="0">
              <a:ln>
                <a:noFill/>
              </a:ln>
              <a:effectLst/>
              <a:latin typeface="Arial" pitchFamily="34" charset="0"/>
              <a:cs typeface="Arial" pitchFamily="34" charset="0"/>
            </a:endParaRPr>
          </a:p>
          <a:p>
            <a:pPr lvl="0" eaLnBrk="0" hangingPunct="0">
              <a:buFont typeface="Arial" pitchFamily="34" charset="0"/>
              <a:buChar char="•"/>
            </a:pPr>
            <a:r>
              <a:rPr kumimoji="0" lang="cs-CZ" sz="1200" b="0" i="0" u="none" strike="noStrike" cap="none" normalizeH="0" baseline="0" dirty="0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  <a:hlinkClick r:id="rId6"/>
              </a:rPr>
              <a:t>http://www.</a:t>
            </a:r>
            <a:r>
              <a:rPr kumimoji="0" lang="cs-CZ" sz="1200" b="0" i="0" u="none" strike="noStrike" cap="none" normalizeH="0" baseline="0" dirty="0" err="1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  <a:hlinkClick r:id="rId6"/>
              </a:rPr>
              <a:t>wpclipart.com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  <a:hlinkClick r:id="rId6"/>
              </a:rPr>
              <a:t>/</a:t>
            </a:r>
            <a:r>
              <a:rPr kumimoji="0" lang="cs-CZ" sz="1200" b="0" i="0" u="none" strike="noStrike" cap="none" normalizeH="0" baseline="0" dirty="0" err="1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  <a:hlinkClick r:id="rId6"/>
              </a:rPr>
              <a:t>computer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  <a:hlinkClick r:id="rId6"/>
              </a:rPr>
              <a:t>/hardware/</a:t>
            </a:r>
            <a:r>
              <a:rPr kumimoji="0" lang="cs-CZ" sz="1200" b="0" i="0" u="none" strike="noStrike" cap="none" normalizeH="0" baseline="0" dirty="0" err="1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  <a:hlinkClick r:id="rId6"/>
              </a:rPr>
              <a:t>drives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  <a:hlinkClick r:id="rId6"/>
              </a:rPr>
              <a:t>/</a:t>
            </a:r>
            <a:r>
              <a:rPr kumimoji="0" lang="cs-CZ" sz="1200" b="0" i="0" u="none" strike="noStrike" cap="none" normalizeH="0" baseline="0" dirty="0" err="1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  <a:hlinkClick r:id="rId6"/>
              </a:rPr>
              <a:t>hdd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  <a:hlinkClick r:id="rId6"/>
              </a:rPr>
              <a:t>_</a:t>
            </a:r>
            <a:r>
              <a:rPr kumimoji="0" lang="cs-CZ" sz="1200" b="0" i="0" u="none" strike="noStrike" cap="none" normalizeH="0" baseline="0" dirty="0" err="1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  <a:hlinkClick r:id="rId6"/>
              </a:rPr>
              <a:t>inside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  <a:hlinkClick r:id="rId6"/>
              </a:rPr>
              <a:t>_</a:t>
            </a:r>
            <a:r>
              <a:rPr kumimoji="0" lang="cs-CZ" sz="1200" b="0" i="0" u="none" strike="noStrike" cap="none" normalizeH="0" baseline="0" dirty="0" err="1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  <a:hlinkClick r:id="rId6"/>
              </a:rPr>
              <a:t>view.png.html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, </a:t>
            </a:r>
            <a:r>
              <a:rPr lang="en-US" sz="1200" dirty="0" smtClean="0"/>
              <a:t>[</a:t>
            </a:r>
            <a:r>
              <a:rPr lang="cs-CZ" sz="1200" dirty="0" smtClean="0"/>
              <a:t>citováno dne </a:t>
            </a:r>
            <a:r>
              <a:rPr lang="en-US" sz="1200" dirty="0" smtClean="0"/>
              <a:t>12.</a:t>
            </a:r>
            <a:r>
              <a:rPr lang="cs-CZ" sz="1200" dirty="0" smtClean="0"/>
              <a:t>0</a:t>
            </a:r>
            <a:r>
              <a:rPr lang="en-US" sz="1200" dirty="0" smtClean="0"/>
              <a:t>9</a:t>
            </a:r>
            <a:r>
              <a:rPr lang="cs-CZ" sz="1200" dirty="0" smtClean="0"/>
              <a:t>.2011</a:t>
            </a:r>
            <a:r>
              <a:rPr lang="en-US" sz="1200" dirty="0" smtClean="0"/>
              <a:t>]</a:t>
            </a:r>
            <a:endParaRPr kumimoji="0" lang="cs-CZ" sz="1200" b="0" i="0" u="none" strike="noStrike" cap="none" normalizeH="0" baseline="0" dirty="0" smtClean="0">
              <a:ln>
                <a:noFill/>
              </a:ln>
              <a:effectLst/>
              <a:latin typeface="Arial" pitchFamily="34" charset="0"/>
              <a:cs typeface="Arial" pitchFamily="34" charset="0"/>
            </a:endParaRPr>
          </a:p>
          <a:p>
            <a:pPr lvl="0" eaLnBrk="0" hangingPunct="0">
              <a:buFont typeface="Arial" pitchFamily="34" charset="0"/>
              <a:buChar char="•"/>
            </a:pPr>
            <a:r>
              <a:rPr kumimoji="0" lang="cs-CZ" sz="1200" b="0" i="0" u="none" strike="noStrike" cap="none" normalizeH="0" baseline="0" dirty="0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  <a:hlinkClick r:id="rId7"/>
              </a:rPr>
              <a:t>http://www.</a:t>
            </a:r>
            <a:r>
              <a:rPr kumimoji="0" lang="cs-CZ" sz="1200" b="0" i="0" u="none" strike="noStrike" cap="none" normalizeH="0" baseline="0" dirty="0" err="1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  <a:hlinkClick r:id="rId7"/>
              </a:rPr>
              <a:t>wpclipart.com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  <a:hlinkClick r:id="rId7"/>
              </a:rPr>
              <a:t>/</a:t>
            </a:r>
            <a:r>
              <a:rPr kumimoji="0" lang="cs-CZ" sz="1200" b="0" i="0" u="none" strike="noStrike" cap="none" normalizeH="0" baseline="0" dirty="0" err="1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  <a:hlinkClick r:id="rId7"/>
              </a:rPr>
              <a:t>computer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  <a:hlinkClick r:id="rId7"/>
              </a:rPr>
              <a:t>/hardware/</a:t>
            </a:r>
            <a:r>
              <a:rPr kumimoji="0" lang="cs-CZ" sz="1200" b="0" i="0" u="none" strike="noStrike" cap="none" normalizeH="0" baseline="0" dirty="0" err="1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  <a:hlinkClick r:id="rId7"/>
              </a:rPr>
              <a:t>keyboard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  <a:hlinkClick r:id="rId7"/>
              </a:rPr>
              <a:t>/</a:t>
            </a:r>
            <a:r>
              <a:rPr kumimoji="0" lang="cs-CZ" sz="1200" b="0" i="0" u="none" strike="noStrike" cap="none" normalizeH="0" baseline="0" dirty="0" err="1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  <a:hlinkClick r:id="rId7"/>
              </a:rPr>
              <a:t>keyboard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  <a:hlinkClick r:id="rId7"/>
              </a:rPr>
              <a:t>_</a:t>
            </a:r>
            <a:r>
              <a:rPr kumimoji="0" lang="cs-CZ" sz="1200" b="0" i="0" u="none" strike="noStrike" cap="none" normalizeH="0" baseline="0" dirty="0" err="1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  <a:hlinkClick r:id="rId7"/>
              </a:rPr>
              <a:t>black.png.html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, </a:t>
            </a:r>
            <a:r>
              <a:rPr lang="en-US" sz="1200" dirty="0" smtClean="0"/>
              <a:t>[</a:t>
            </a:r>
            <a:r>
              <a:rPr lang="cs-CZ" sz="1200" dirty="0" smtClean="0"/>
              <a:t>citováno dne </a:t>
            </a:r>
            <a:r>
              <a:rPr lang="en-US" sz="1200" dirty="0" smtClean="0"/>
              <a:t>12.</a:t>
            </a:r>
            <a:r>
              <a:rPr lang="cs-CZ" sz="1200" dirty="0" smtClean="0"/>
              <a:t>0</a:t>
            </a:r>
            <a:r>
              <a:rPr lang="en-US" sz="1200" dirty="0" smtClean="0"/>
              <a:t>9</a:t>
            </a:r>
            <a:r>
              <a:rPr lang="cs-CZ" sz="1200" dirty="0" smtClean="0"/>
              <a:t>.2011</a:t>
            </a:r>
            <a:r>
              <a:rPr lang="en-US" sz="1200" dirty="0" smtClean="0"/>
              <a:t>]</a:t>
            </a:r>
            <a:endParaRPr kumimoji="0" lang="cs-CZ" sz="1200" b="0" i="0" u="none" strike="noStrike" cap="none" normalizeH="0" baseline="0" dirty="0" smtClean="0">
              <a:ln>
                <a:noFill/>
              </a:ln>
              <a:effectLst/>
              <a:latin typeface="Arial" pitchFamily="34" charset="0"/>
              <a:cs typeface="Arial" pitchFamily="34" charset="0"/>
            </a:endParaRPr>
          </a:p>
          <a:p>
            <a:pPr lvl="0" eaLnBrk="0" hangingPunct="0">
              <a:buFont typeface="Arial" pitchFamily="34" charset="0"/>
              <a:buChar char="•"/>
            </a:pPr>
            <a:r>
              <a:rPr kumimoji="0" lang="cs-CZ" sz="1200" b="0" i="0" u="none" strike="noStrike" cap="none" normalizeH="0" baseline="0" dirty="0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  <a:hlinkClick r:id="rId8"/>
              </a:rPr>
              <a:t>http://www.</a:t>
            </a:r>
            <a:r>
              <a:rPr kumimoji="0" lang="cs-CZ" sz="1200" b="0" i="0" u="none" strike="noStrike" cap="none" normalizeH="0" baseline="0" dirty="0" err="1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  <a:hlinkClick r:id="rId8"/>
              </a:rPr>
              <a:t>wpclipart.com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  <a:hlinkClick r:id="rId8"/>
              </a:rPr>
              <a:t>/</a:t>
            </a:r>
            <a:r>
              <a:rPr kumimoji="0" lang="cs-CZ" sz="1200" b="0" i="0" u="none" strike="noStrike" cap="none" normalizeH="0" baseline="0" dirty="0" err="1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  <a:hlinkClick r:id="rId8"/>
              </a:rPr>
              <a:t>computer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  <a:hlinkClick r:id="rId8"/>
              </a:rPr>
              <a:t>/hardware/</a:t>
            </a:r>
            <a:r>
              <a:rPr kumimoji="0" lang="cs-CZ" sz="1200" b="0" i="0" u="none" strike="noStrike" cap="none" normalizeH="0" baseline="0" dirty="0" err="1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  <a:hlinkClick r:id="rId8"/>
              </a:rPr>
              <a:t>monitors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  <a:hlinkClick r:id="rId8"/>
              </a:rPr>
              <a:t>/monitor_2.png.html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, </a:t>
            </a:r>
            <a:r>
              <a:rPr lang="en-US" sz="1200" dirty="0" smtClean="0"/>
              <a:t>[</a:t>
            </a:r>
            <a:r>
              <a:rPr lang="cs-CZ" sz="1200" dirty="0" smtClean="0"/>
              <a:t>citováno dne </a:t>
            </a:r>
            <a:r>
              <a:rPr lang="en-US" sz="1200" dirty="0" smtClean="0"/>
              <a:t>12.</a:t>
            </a:r>
            <a:r>
              <a:rPr lang="cs-CZ" sz="1200" dirty="0" smtClean="0"/>
              <a:t>0</a:t>
            </a:r>
            <a:r>
              <a:rPr lang="en-US" sz="1200" dirty="0" smtClean="0"/>
              <a:t>9</a:t>
            </a:r>
            <a:r>
              <a:rPr lang="cs-CZ" sz="1200" dirty="0" smtClean="0"/>
              <a:t>.2011</a:t>
            </a:r>
            <a:r>
              <a:rPr lang="en-US" sz="1200" dirty="0" smtClean="0"/>
              <a:t>]</a:t>
            </a:r>
            <a:endParaRPr kumimoji="0" lang="cs-CZ" sz="1200" b="0" i="0" u="none" strike="noStrike" cap="none" normalizeH="0" baseline="0" dirty="0" smtClean="0">
              <a:ln>
                <a:noFill/>
              </a:ln>
              <a:effectLst/>
              <a:latin typeface="Arial" pitchFamily="34" charset="0"/>
              <a:cs typeface="Arial" pitchFamily="34" charset="0"/>
            </a:endParaRPr>
          </a:p>
          <a:p>
            <a:pPr lvl="0" eaLnBrk="0" hangingPunct="0">
              <a:buFont typeface="Arial" pitchFamily="34" charset="0"/>
              <a:buChar char="•"/>
            </a:pPr>
            <a:r>
              <a:rPr kumimoji="0" lang="cs-CZ" sz="1200" b="0" i="0" u="none" strike="noStrike" cap="none" normalizeH="0" baseline="0" dirty="0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  <a:hlinkClick r:id="rId9"/>
              </a:rPr>
              <a:t>http://office.</a:t>
            </a:r>
            <a:r>
              <a:rPr kumimoji="0" lang="cs-CZ" sz="1200" b="0" i="0" u="none" strike="noStrike" cap="none" normalizeH="0" baseline="0" dirty="0" err="1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  <a:hlinkClick r:id="rId9"/>
              </a:rPr>
              <a:t>microsoft.com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  <a:hlinkClick r:id="rId9"/>
              </a:rPr>
              <a:t>/</a:t>
            </a:r>
            <a:r>
              <a:rPr kumimoji="0" lang="cs-CZ" sz="1200" b="0" i="0" u="none" strike="noStrike" cap="none" normalizeH="0" baseline="0" dirty="0" err="1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  <a:hlinkClick r:id="rId9"/>
              </a:rPr>
              <a:t>cs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  <a:hlinkClick r:id="rId9"/>
              </a:rPr>
              <a:t>-</a:t>
            </a:r>
            <a:r>
              <a:rPr kumimoji="0" lang="cs-CZ" sz="1200" b="0" i="0" u="none" strike="noStrike" cap="none" normalizeH="0" baseline="0" dirty="0" err="1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  <a:hlinkClick r:id="rId9"/>
              </a:rPr>
              <a:t>cz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  <a:hlinkClick r:id="rId9"/>
              </a:rPr>
              <a:t>/</a:t>
            </a:r>
            <a:r>
              <a:rPr kumimoji="0" lang="cs-CZ" sz="1200" b="0" i="0" u="none" strike="noStrike" cap="none" normalizeH="0" baseline="0" dirty="0" err="1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  <a:hlinkClick r:id="rId9"/>
              </a:rPr>
              <a:t>images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  <a:hlinkClick r:id="rId9"/>
              </a:rPr>
              <a:t>/</a:t>
            </a:r>
            <a:r>
              <a:rPr kumimoji="0" lang="cs-CZ" sz="1200" b="0" i="0" u="none" strike="noStrike" cap="none" normalizeH="0" baseline="0" dirty="0" err="1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  <a:hlinkClick r:id="rId9"/>
              </a:rPr>
              <a:t>results.aspx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  <a:hlinkClick r:id="rId9"/>
              </a:rPr>
              <a:t>?</a:t>
            </a:r>
            <a:r>
              <a:rPr kumimoji="0" lang="cs-CZ" sz="1200" b="0" i="0" u="none" strike="noStrike" cap="none" normalizeH="0" baseline="0" dirty="0" err="1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  <a:hlinkClick r:id="rId9"/>
              </a:rPr>
              <a:t>qu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  <a:hlinkClick r:id="rId9"/>
              </a:rPr>
              <a:t>=po%C4%8D%C3%</a:t>
            </a:r>
            <a:r>
              <a:rPr kumimoji="0" lang="cs-CZ" sz="1200" b="0" i="0" u="none" strike="noStrike" cap="none" normalizeH="0" baseline="0" dirty="0" err="1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  <a:hlinkClick r:id="rId9"/>
              </a:rPr>
              <a:t>ADta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  <a:hlinkClick r:id="rId9"/>
              </a:rPr>
              <a:t>%C4%8Dov%C3%A1%20my%C5%A1#</a:t>
            </a:r>
            <a:r>
              <a:rPr kumimoji="0" lang="cs-CZ" sz="1200" b="0" i="0" u="none" strike="noStrike" cap="none" normalizeH="0" baseline="0" dirty="0" err="1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  <a:hlinkClick r:id="rId9"/>
              </a:rPr>
              <a:t>ai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  <a:hlinkClick r:id="rId9"/>
              </a:rPr>
              <a:t>:MC900431568|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, </a:t>
            </a:r>
            <a:r>
              <a:rPr lang="en-US" sz="1200" dirty="0" smtClean="0"/>
              <a:t>[</a:t>
            </a:r>
            <a:r>
              <a:rPr lang="cs-CZ" sz="1200" dirty="0" smtClean="0"/>
              <a:t>citováno dne </a:t>
            </a:r>
            <a:r>
              <a:rPr lang="en-US" sz="1200" dirty="0" smtClean="0"/>
              <a:t>12.</a:t>
            </a:r>
            <a:r>
              <a:rPr lang="cs-CZ" sz="1200" dirty="0" smtClean="0"/>
              <a:t>0</a:t>
            </a:r>
            <a:r>
              <a:rPr lang="en-US" sz="1200" dirty="0" smtClean="0"/>
              <a:t>9</a:t>
            </a:r>
            <a:r>
              <a:rPr lang="cs-CZ" sz="1200" dirty="0" smtClean="0"/>
              <a:t>.2011</a:t>
            </a:r>
            <a:r>
              <a:rPr lang="en-US" sz="1200" dirty="0" smtClean="0"/>
              <a:t>]</a:t>
            </a:r>
            <a:endParaRPr lang="cs-CZ" sz="1200" dirty="0" smtClean="0"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lvl="0" eaLnBrk="0" hangingPunct="0">
              <a:buFont typeface="Arial" pitchFamily="34" charset="0"/>
              <a:buChar char="•"/>
            </a:pPr>
            <a:r>
              <a:rPr kumimoji="0" lang="cs-CZ" sz="1200" b="0" i="0" u="none" strike="noStrike" cap="none" normalizeH="0" baseline="0" dirty="0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  <a:hlinkClick r:id="rId10"/>
              </a:rPr>
              <a:t>http://www.</a:t>
            </a:r>
            <a:r>
              <a:rPr kumimoji="0" lang="cs-CZ" sz="1200" b="0" i="0" u="none" strike="noStrike" cap="none" normalizeH="0" baseline="0" dirty="0" err="1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  <a:hlinkClick r:id="rId10"/>
              </a:rPr>
              <a:t>wpclipart.com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  <a:hlinkClick r:id="rId10"/>
              </a:rPr>
              <a:t>/</a:t>
            </a:r>
            <a:r>
              <a:rPr kumimoji="0" lang="cs-CZ" sz="1200" b="0" i="0" u="none" strike="noStrike" cap="none" normalizeH="0" baseline="0" dirty="0" err="1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  <a:hlinkClick r:id="rId10"/>
              </a:rPr>
              <a:t>computer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  <a:hlinkClick r:id="rId10"/>
              </a:rPr>
              <a:t>/</a:t>
            </a:r>
            <a:r>
              <a:rPr kumimoji="0" lang="cs-CZ" sz="1200" b="0" i="0" u="none" strike="noStrike" cap="none" normalizeH="0" baseline="0" dirty="0" err="1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  <a:hlinkClick r:id="rId10"/>
              </a:rPr>
              <a:t>printer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  <a:hlinkClick r:id="rId10"/>
              </a:rPr>
              <a:t>/</a:t>
            </a:r>
            <a:r>
              <a:rPr kumimoji="0" lang="cs-CZ" sz="1200" b="0" i="0" u="none" strike="noStrike" cap="none" normalizeH="0" baseline="0" dirty="0" err="1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  <a:hlinkClick r:id="rId10"/>
              </a:rPr>
              <a:t>printer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  <a:hlinkClick r:id="rId10"/>
              </a:rPr>
              <a:t>_2/</a:t>
            </a:r>
            <a:r>
              <a:rPr kumimoji="0" lang="cs-CZ" sz="1200" b="0" i="0" u="none" strike="noStrike" cap="none" normalizeH="0" baseline="0" dirty="0" err="1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  <a:hlinkClick r:id="rId10"/>
              </a:rPr>
              <a:t>printer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  <a:hlinkClick r:id="rId10"/>
              </a:rPr>
              <a:t>_2.png.html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, </a:t>
            </a:r>
            <a:r>
              <a:rPr lang="en-US" sz="1200" dirty="0" smtClean="0"/>
              <a:t>[</a:t>
            </a:r>
            <a:r>
              <a:rPr lang="cs-CZ" sz="1200" dirty="0" smtClean="0"/>
              <a:t>citováno dne </a:t>
            </a:r>
            <a:r>
              <a:rPr lang="en-US" sz="1200" dirty="0" smtClean="0"/>
              <a:t>12.</a:t>
            </a:r>
            <a:r>
              <a:rPr lang="cs-CZ" sz="1200" dirty="0" smtClean="0"/>
              <a:t>0</a:t>
            </a:r>
            <a:r>
              <a:rPr lang="en-US" sz="1200" dirty="0" smtClean="0"/>
              <a:t>9</a:t>
            </a:r>
            <a:r>
              <a:rPr lang="cs-CZ" sz="1200" dirty="0" smtClean="0"/>
              <a:t>.2011</a:t>
            </a:r>
            <a:r>
              <a:rPr lang="en-US" sz="1200" dirty="0" smtClean="0"/>
              <a:t>]</a:t>
            </a:r>
            <a:endParaRPr kumimoji="0" lang="cs-CZ" sz="1200" b="0" i="0" u="none" strike="noStrike" cap="none" normalizeH="0" baseline="0" dirty="0" smtClean="0">
              <a:ln>
                <a:noFill/>
              </a:ln>
              <a:effectLst/>
              <a:latin typeface="Arial" pitchFamily="34" charset="0"/>
              <a:cs typeface="Arial" pitchFamily="34" charset="0"/>
            </a:endParaRPr>
          </a:p>
          <a:p>
            <a:pPr lvl="0" eaLnBrk="0" hangingPunct="0">
              <a:buFont typeface="Arial" pitchFamily="34" charset="0"/>
              <a:buChar char="•"/>
            </a:pPr>
            <a:r>
              <a:rPr kumimoji="0" lang="cs-CZ" sz="1200" b="0" i="0" u="none" strike="noStrike" cap="none" normalizeH="0" baseline="0" dirty="0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  <a:hlinkClick r:id="rId11"/>
              </a:rPr>
              <a:t>http://office.</a:t>
            </a:r>
            <a:r>
              <a:rPr kumimoji="0" lang="cs-CZ" sz="1200" b="0" i="0" u="none" strike="noStrike" cap="none" normalizeH="0" baseline="0" dirty="0" err="1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  <a:hlinkClick r:id="rId11"/>
              </a:rPr>
              <a:t>microsoft.com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  <a:hlinkClick r:id="rId11"/>
              </a:rPr>
              <a:t>/</a:t>
            </a:r>
            <a:r>
              <a:rPr kumimoji="0" lang="cs-CZ" sz="1200" b="0" i="0" u="none" strike="noStrike" cap="none" normalizeH="0" baseline="0" dirty="0" err="1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  <a:hlinkClick r:id="rId11"/>
              </a:rPr>
              <a:t>cs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  <a:hlinkClick r:id="rId11"/>
              </a:rPr>
              <a:t>-</a:t>
            </a:r>
            <a:r>
              <a:rPr kumimoji="0" lang="cs-CZ" sz="1200" b="0" i="0" u="none" strike="noStrike" cap="none" normalizeH="0" baseline="0" dirty="0" err="1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  <a:hlinkClick r:id="rId11"/>
              </a:rPr>
              <a:t>cz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  <a:hlinkClick r:id="rId11"/>
              </a:rPr>
              <a:t>/</a:t>
            </a:r>
            <a:r>
              <a:rPr kumimoji="0" lang="cs-CZ" sz="1200" b="0" i="0" u="none" strike="noStrike" cap="none" normalizeH="0" baseline="0" dirty="0" err="1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  <a:hlinkClick r:id="rId11"/>
              </a:rPr>
              <a:t>images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  <a:hlinkClick r:id="rId11"/>
              </a:rPr>
              <a:t>/</a:t>
            </a:r>
            <a:r>
              <a:rPr kumimoji="0" lang="cs-CZ" sz="1200" b="0" i="0" u="none" strike="noStrike" cap="none" normalizeH="0" baseline="0" dirty="0" err="1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  <a:hlinkClick r:id="rId11"/>
              </a:rPr>
              <a:t>results.aspx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  <a:hlinkClick r:id="rId11"/>
              </a:rPr>
              <a:t>?</a:t>
            </a:r>
            <a:r>
              <a:rPr kumimoji="0" lang="cs-CZ" sz="1200" b="0" i="0" u="none" strike="noStrike" cap="none" normalizeH="0" baseline="0" dirty="0" err="1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  <a:hlinkClick r:id="rId11"/>
              </a:rPr>
              <a:t>qu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  <a:hlinkClick r:id="rId11"/>
              </a:rPr>
              <a:t>=reproduktory&amp;ex=1#</a:t>
            </a:r>
            <a:r>
              <a:rPr kumimoji="0" lang="cs-CZ" sz="1200" b="0" i="0" u="none" strike="noStrike" cap="none" normalizeH="0" baseline="0" dirty="0" err="1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  <a:hlinkClick r:id="rId11"/>
              </a:rPr>
              <a:t>ai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  <a:hlinkClick r:id="rId11"/>
              </a:rPr>
              <a:t>:MP900402143|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, </a:t>
            </a:r>
            <a:r>
              <a:rPr lang="en-US" sz="1200" dirty="0" smtClean="0"/>
              <a:t>[</a:t>
            </a:r>
            <a:r>
              <a:rPr lang="cs-CZ" sz="1200" dirty="0" smtClean="0"/>
              <a:t>citováno dne </a:t>
            </a:r>
            <a:r>
              <a:rPr lang="en-US" sz="1200" dirty="0" smtClean="0"/>
              <a:t>12.</a:t>
            </a:r>
            <a:r>
              <a:rPr lang="cs-CZ" sz="1200" dirty="0" smtClean="0"/>
              <a:t>0</a:t>
            </a:r>
            <a:r>
              <a:rPr lang="en-US" sz="1200" dirty="0" smtClean="0"/>
              <a:t>9</a:t>
            </a:r>
            <a:r>
              <a:rPr lang="cs-CZ" sz="1200" dirty="0" smtClean="0"/>
              <a:t>.2011</a:t>
            </a:r>
            <a:r>
              <a:rPr lang="en-US" sz="1200" dirty="0" smtClean="0"/>
              <a:t>]</a:t>
            </a:r>
            <a:endParaRPr kumimoji="0" lang="cs-CZ" sz="1200" b="0" i="0" u="none" strike="noStrike" cap="none" normalizeH="0" baseline="0" dirty="0" smtClean="0">
              <a:ln>
                <a:noFill/>
              </a:ln>
              <a:effectLst/>
              <a:latin typeface="Arial" pitchFamily="34" charset="0"/>
              <a:cs typeface="Arial" pitchFamily="34" charset="0"/>
            </a:endParaRPr>
          </a:p>
          <a:p>
            <a:pPr lvl="0" eaLnBrk="0" hangingPunct="0">
              <a:buFont typeface="Arial" pitchFamily="34" charset="0"/>
              <a:buChar char="•"/>
            </a:pPr>
            <a:r>
              <a:rPr kumimoji="0" lang="cs-CZ" sz="1200" b="0" i="0" u="none" strike="noStrike" cap="none" normalizeH="0" baseline="0" dirty="0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  <a:hlinkClick r:id="rId12"/>
              </a:rPr>
              <a:t>http://office.</a:t>
            </a:r>
            <a:r>
              <a:rPr kumimoji="0" lang="cs-CZ" sz="1200" b="0" i="0" u="none" strike="noStrike" cap="none" normalizeH="0" baseline="0" dirty="0" err="1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  <a:hlinkClick r:id="rId12"/>
              </a:rPr>
              <a:t>microsoft.com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  <a:hlinkClick r:id="rId12"/>
              </a:rPr>
              <a:t>/</a:t>
            </a:r>
            <a:r>
              <a:rPr kumimoji="0" lang="cs-CZ" sz="1200" b="0" i="0" u="none" strike="noStrike" cap="none" normalizeH="0" baseline="0" dirty="0" err="1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  <a:hlinkClick r:id="rId12"/>
              </a:rPr>
              <a:t>cs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  <a:hlinkClick r:id="rId12"/>
              </a:rPr>
              <a:t>-</a:t>
            </a:r>
            <a:r>
              <a:rPr kumimoji="0" lang="cs-CZ" sz="1200" b="0" i="0" u="none" strike="noStrike" cap="none" normalizeH="0" baseline="0" dirty="0" err="1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  <a:hlinkClick r:id="rId12"/>
              </a:rPr>
              <a:t>cz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  <a:hlinkClick r:id="rId12"/>
              </a:rPr>
              <a:t>/</a:t>
            </a:r>
            <a:r>
              <a:rPr kumimoji="0" lang="cs-CZ" sz="1200" b="0" i="0" u="none" strike="noStrike" cap="none" normalizeH="0" baseline="0" dirty="0" err="1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  <a:hlinkClick r:id="rId12"/>
              </a:rPr>
              <a:t>images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  <a:hlinkClick r:id="rId12"/>
              </a:rPr>
              <a:t>/</a:t>
            </a:r>
            <a:r>
              <a:rPr kumimoji="0" lang="cs-CZ" sz="1200" b="0" i="0" u="none" strike="noStrike" cap="none" normalizeH="0" baseline="0" dirty="0" err="1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  <a:hlinkClick r:id="rId12"/>
              </a:rPr>
              <a:t>results.aspx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  <a:hlinkClick r:id="rId12"/>
              </a:rPr>
              <a:t>?</a:t>
            </a:r>
            <a:r>
              <a:rPr kumimoji="0" lang="cs-CZ" sz="1200" b="0" i="0" u="none" strike="noStrike" cap="none" normalizeH="0" baseline="0" dirty="0" err="1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  <a:hlinkClick r:id="rId12"/>
              </a:rPr>
              <a:t>qu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  <a:hlinkClick r:id="rId12"/>
              </a:rPr>
              <a:t>=</a:t>
            </a:r>
            <a:r>
              <a:rPr kumimoji="0" lang="cs-CZ" sz="1200" b="0" i="0" u="none" strike="noStrike" cap="none" normalizeH="0" baseline="0" dirty="0" err="1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  <a:hlinkClick r:id="rId12"/>
              </a:rPr>
              <a:t>webov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  <a:hlinkClick r:id="rId12"/>
              </a:rPr>
              <a:t>%C3%A9%20kamery#</a:t>
            </a:r>
            <a:r>
              <a:rPr kumimoji="0" lang="cs-CZ" sz="1200" b="0" i="0" u="none" strike="noStrike" cap="none" normalizeH="0" baseline="0" dirty="0" err="1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  <a:hlinkClick r:id="rId12"/>
              </a:rPr>
              <a:t>ai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  <a:hlinkClick r:id="rId12"/>
              </a:rPr>
              <a:t>:MC900360556|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, </a:t>
            </a:r>
            <a:r>
              <a:rPr lang="en-US" sz="1200" dirty="0" smtClean="0"/>
              <a:t>[</a:t>
            </a:r>
            <a:r>
              <a:rPr lang="cs-CZ" sz="1200" dirty="0" smtClean="0"/>
              <a:t>citováno dne </a:t>
            </a:r>
            <a:r>
              <a:rPr lang="en-US" sz="1200" dirty="0" smtClean="0"/>
              <a:t>12.</a:t>
            </a:r>
            <a:r>
              <a:rPr lang="cs-CZ" sz="1200" dirty="0" smtClean="0"/>
              <a:t>0</a:t>
            </a:r>
            <a:r>
              <a:rPr lang="en-US" sz="1200" dirty="0" smtClean="0"/>
              <a:t>9</a:t>
            </a:r>
            <a:r>
              <a:rPr lang="cs-CZ" sz="1200" dirty="0" smtClean="0"/>
              <a:t>.2011</a:t>
            </a:r>
            <a:r>
              <a:rPr lang="en-US" sz="1200" dirty="0" smtClean="0"/>
              <a:t>]</a:t>
            </a:r>
            <a:endParaRPr kumimoji="0" lang="cs-CZ" sz="1200" b="0" i="0" u="none" strike="noStrike" cap="none" normalizeH="0" baseline="0" dirty="0" smtClean="0">
              <a:ln>
                <a:noFill/>
              </a:ln>
              <a:effectLst/>
              <a:latin typeface="Arial" pitchFamily="34" charset="0"/>
              <a:cs typeface="Arial" pitchFamily="34" charset="0"/>
            </a:endParaRPr>
          </a:p>
          <a:p>
            <a:pPr lvl="0" eaLnBrk="0" hangingPunct="0">
              <a:buFont typeface="Arial" pitchFamily="34" charset="0"/>
              <a:buChar char="•"/>
            </a:pPr>
            <a:r>
              <a:rPr kumimoji="0" lang="cs-CZ" sz="1200" b="0" i="0" u="none" strike="noStrike" cap="none" normalizeH="0" baseline="0" dirty="0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  <a:hlinkClick r:id="rId13"/>
              </a:rPr>
              <a:t>http://www.</a:t>
            </a:r>
            <a:r>
              <a:rPr kumimoji="0" lang="cs-CZ" sz="1200" b="0" i="0" u="none" strike="noStrike" cap="none" normalizeH="0" baseline="0" dirty="0" err="1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  <a:hlinkClick r:id="rId13"/>
              </a:rPr>
              <a:t>wpclipart.com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  <a:hlinkClick r:id="rId13"/>
              </a:rPr>
              <a:t>/</a:t>
            </a:r>
            <a:r>
              <a:rPr kumimoji="0" lang="cs-CZ" sz="1200" b="0" i="0" u="none" strike="noStrike" cap="none" normalizeH="0" baseline="0" dirty="0" err="1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  <a:hlinkClick r:id="rId13"/>
              </a:rPr>
              <a:t>computer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  <a:hlinkClick r:id="rId13"/>
              </a:rPr>
              <a:t>/hardware/</a:t>
            </a:r>
            <a:r>
              <a:rPr kumimoji="0" lang="cs-CZ" sz="1200" b="0" i="0" u="none" strike="noStrike" cap="none" normalizeH="0" baseline="0" dirty="0" err="1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  <a:hlinkClick r:id="rId13"/>
              </a:rPr>
              <a:t>power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  <a:hlinkClick r:id="rId13"/>
              </a:rPr>
              <a:t>_</a:t>
            </a:r>
            <a:r>
              <a:rPr kumimoji="0" lang="cs-CZ" sz="1200" b="0" i="0" u="none" strike="noStrike" cap="none" normalizeH="0" baseline="0" dirty="0" err="1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  <a:hlinkClick r:id="rId13"/>
              </a:rPr>
              <a:t>supply.png.html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, </a:t>
            </a:r>
            <a:r>
              <a:rPr lang="en-US" sz="1200" dirty="0" smtClean="0"/>
              <a:t>[</a:t>
            </a:r>
            <a:r>
              <a:rPr lang="cs-CZ" sz="1200" dirty="0" smtClean="0"/>
              <a:t>citováno dne </a:t>
            </a:r>
            <a:r>
              <a:rPr lang="en-US" sz="1200" dirty="0" smtClean="0"/>
              <a:t>12.</a:t>
            </a:r>
            <a:r>
              <a:rPr lang="cs-CZ" sz="1200" dirty="0" smtClean="0"/>
              <a:t>0</a:t>
            </a:r>
            <a:r>
              <a:rPr lang="en-US" sz="1200" dirty="0" smtClean="0"/>
              <a:t>9</a:t>
            </a:r>
            <a:r>
              <a:rPr lang="cs-CZ" sz="1200" dirty="0" smtClean="0"/>
              <a:t>.2011</a:t>
            </a:r>
            <a:r>
              <a:rPr lang="en-US" sz="1200" dirty="0" smtClean="0"/>
              <a:t>]</a:t>
            </a:r>
            <a:endParaRPr kumimoji="0" lang="cs-CZ" sz="1200" b="0" i="0" u="none" strike="noStrike" cap="none" normalizeH="0" baseline="0" dirty="0" smtClean="0">
              <a:ln>
                <a:noFill/>
              </a:ln>
              <a:effectLst/>
              <a:latin typeface="Arial" pitchFamily="34" charset="0"/>
              <a:cs typeface="Arial" pitchFamily="34" charset="0"/>
            </a:endParaRPr>
          </a:p>
          <a:p>
            <a:pPr lvl="0" eaLnBrk="0" hangingPunct="0">
              <a:buFont typeface="Arial" pitchFamily="34" charset="0"/>
              <a:buChar char="•"/>
            </a:pPr>
            <a:r>
              <a:rPr kumimoji="0" lang="cs-CZ" sz="1200" b="0" i="0" u="none" strike="noStrike" cap="none" normalizeH="0" baseline="0" dirty="0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  <a:hlinkClick r:id="rId14"/>
              </a:rPr>
              <a:t>http://www.</a:t>
            </a:r>
            <a:r>
              <a:rPr kumimoji="0" lang="cs-CZ" sz="1200" b="0" i="0" u="none" strike="noStrike" cap="none" normalizeH="0" baseline="0" dirty="0" err="1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  <a:hlinkClick r:id="rId14"/>
              </a:rPr>
              <a:t>wpclipart.com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  <a:hlinkClick r:id="rId14"/>
              </a:rPr>
              <a:t>/</a:t>
            </a:r>
            <a:r>
              <a:rPr kumimoji="0" lang="cs-CZ" sz="1200" b="0" i="0" u="none" strike="noStrike" cap="none" normalizeH="0" baseline="0" dirty="0" err="1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  <a:hlinkClick r:id="rId14"/>
              </a:rPr>
              <a:t>computer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  <a:hlinkClick r:id="rId14"/>
              </a:rPr>
              <a:t>/hardware/</a:t>
            </a:r>
            <a:r>
              <a:rPr kumimoji="0" lang="cs-CZ" sz="1200" b="0" i="0" u="none" strike="noStrike" cap="none" normalizeH="0" baseline="0" dirty="0" err="1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  <a:hlinkClick r:id="rId14"/>
              </a:rPr>
              <a:t>soundcard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  <a:hlinkClick r:id="rId14"/>
              </a:rPr>
              <a:t>_1.png.html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, </a:t>
            </a:r>
            <a:r>
              <a:rPr lang="en-US" sz="1200" dirty="0" smtClean="0"/>
              <a:t>[</a:t>
            </a:r>
            <a:r>
              <a:rPr lang="cs-CZ" sz="1200" dirty="0" smtClean="0"/>
              <a:t>citováno dne </a:t>
            </a:r>
            <a:r>
              <a:rPr lang="en-US" sz="1200" dirty="0" smtClean="0"/>
              <a:t>12.</a:t>
            </a:r>
            <a:r>
              <a:rPr lang="cs-CZ" sz="1200" dirty="0" smtClean="0"/>
              <a:t>0</a:t>
            </a:r>
            <a:r>
              <a:rPr lang="en-US" sz="1200" dirty="0" smtClean="0"/>
              <a:t>9</a:t>
            </a:r>
            <a:r>
              <a:rPr lang="cs-CZ" sz="1200" dirty="0" smtClean="0"/>
              <a:t>.2011</a:t>
            </a:r>
            <a:r>
              <a:rPr lang="en-US" sz="1200" dirty="0" smtClean="0"/>
              <a:t>]</a:t>
            </a:r>
            <a:endParaRPr kumimoji="0" lang="cs-CZ" sz="1200" b="0" i="0" u="none" strike="noStrike" cap="none" normalizeH="0" baseline="0" dirty="0" smtClean="0">
              <a:ln>
                <a:noFill/>
              </a:ln>
              <a:effectLst/>
              <a:latin typeface="Arial" pitchFamily="34" charset="0"/>
              <a:cs typeface="Arial" pitchFamily="34" charset="0"/>
            </a:endParaRPr>
          </a:p>
          <a:p>
            <a:pPr lvl="0" eaLnBrk="0" hangingPunct="0">
              <a:buFont typeface="Arial" pitchFamily="34" charset="0"/>
              <a:buChar char="•"/>
            </a:pPr>
            <a:r>
              <a:rPr kumimoji="0" lang="cs-CZ" sz="1200" b="0" i="0" u="none" strike="noStrike" cap="none" normalizeH="0" baseline="0" dirty="0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  <a:hlinkClick r:id="rId15"/>
              </a:rPr>
              <a:t>http://office.</a:t>
            </a:r>
            <a:r>
              <a:rPr kumimoji="0" lang="cs-CZ" sz="1200" b="0" i="0" u="none" strike="noStrike" cap="none" normalizeH="0" baseline="0" dirty="0" err="1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  <a:hlinkClick r:id="rId15"/>
              </a:rPr>
              <a:t>microsoft.com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  <a:hlinkClick r:id="rId15"/>
              </a:rPr>
              <a:t>/</a:t>
            </a:r>
            <a:r>
              <a:rPr kumimoji="0" lang="cs-CZ" sz="1200" b="0" i="0" u="none" strike="noStrike" cap="none" normalizeH="0" baseline="0" dirty="0" err="1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  <a:hlinkClick r:id="rId15"/>
              </a:rPr>
              <a:t>cs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  <a:hlinkClick r:id="rId15"/>
              </a:rPr>
              <a:t>-</a:t>
            </a:r>
            <a:r>
              <a:rPr kumimoji="0" lang="cs-CZ" sz="1200" b="0" i="0" u="none" strike="noStrike" cap="none" normalizeH="0" baseline="0" dirty="0" err="1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  <a:hlinkClick r:id="rId15"/>
              </a:rPr>
              <a:t>cz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  <a:hlinkClick r:id="rId15"/>
              </a:rPr>
              <a:t>/</a:t>
            </a:r>
            <a:r>
              <a:rPr kumimoji="0" lang="cs-CZ" sz="1200" b="0" i="0" u="none" strike="noStrike" cap="none" normalizeH="0" baseline="0" dirty="0" err="1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  <a:hlinkClick r:id="rId15"/>
              </a:rPr>
              <a:t>images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  <a:hlinkClick r:id="rId15"/>
              </a:rPr>
              <a:t>/</a:t>
            </a:r>
            <a:r>
              <a:rPr kumimoji="0" lang="cs-CZ" sz="1200" b="0" i="0" u="none" strike="noStrike" cap="none" normalizeH="0" baseline="0" dirty="0" err="1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  <a:hlinkClick r:id="rId15"/>
              </a:rPr>
              <a:t>results.aspx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  <a:hlinkClick r:id="rId15"/>
              </a:rPr>
              <a:t>?</a:t>
            </a:r>
            <a:r>
              <a:rPr kumimoji="0" lang="cs-CZ" sz="1200" b="0" i="0" u="none" strike="noStrike" cap="none" normalizeH="0" baseline="0" dirty="0" err="1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  <a:hlinkClick r:id="rId15"/>
              </a:rPr>
              <a:t>qu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  <a:hlinkClick r:id="rId15"/>
              </a:rPr>
              <a:t>=sluch%C3%A1tka#</a:t>
            </a:r>
            <a:r>
              <a:rPr kumimoji="0" lang="cs-CZ" sz="1200" b="0" i="0" u="none" strike="noStrike" cap="none" normalizeH="0" baseline="0" dirty="0" err="1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  <a:hlinkClick r:id="rId15"/>
              </a:rPr>
              <a:t>ai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  <a:hlinkClick r:id="rId15"/>
              </a:rPr>
              <a:t>:MC900432650|</a:t>
            </a:r>
            <a:r>
              <a:rPr kumimoji="0" lang="cs-CZ" sz="1200" b="0" i="0" u="none" strike="noStrike" cap="none" normalizeH="0" baseline="0" dirty="0" err="1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  <a:hlinkClick r:id="rId15"/>
              </a:rPr>
              <a:t>mt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  <a:hlinkClick r:id="rId15"/>
              </a:rPr>
              <a:t>:1|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, </a:t>
            </a:r>
            <a:r>
              <a:rPr lang="en-US" sz="1200" dirty="0" smtClean="0"/>
              <a:t>[</a:t>
            </a:r>
            <a:r>
              <a:rPr lang="cs-CZ" sz="1200" dirty="0" smtClean="0"/>
              <a:t>citováno dne </a:t>
            </a:r>
            <a:r>
              <a:rPr lang="en-US" sz="1200" dirty="0" smtClean="0"/>
              <a:t>12.</a:t>
            </a:r>
            <a:r>
              <a:rPr lang="cs-CZ" sz="1200" dirty="0" smtClean="0"/>
              <a:t>0</a:t>
            </a:r>
            <a:r>
              <a:rPr lang="en-US" sz="1200" dirty="0" smtClean="0"/>
              <a:t>9</a:t>
            </a:r>
            <a:r>
              <a:rPr lang="cs-CZ" sz="1200" dirty="0" smtClean="0"/>
              <a:t>.2011</a:t>
            </a:r>
            <a:r>
              <a:rPr lang="en-US" sz="1200" dirty="0" smtClean="0"/>
              <a:t>]</a:t>
            </a:r>
            <a:endParaRPr kumimoji="0" lang="cs-CZ" sz="1200" b="0" i="0" u="none" strike="noStrike" cap="none" normalizeH="0" baseline="0" dirty="0" smtClean="0">
              <a:ln>
                <a:noFill/>
              </a:ln>
              <a:effectLst/>
              <a:latin typeface="Arial" pitchFamily="34" charset="0"/>
              <a:cs typeface="Arial" pitchFamily="34" charset="0"/>
            </a:endParaRPr>
          </a:p>
          <a:p>
            <a:pPr lvl="0" eaLnBrk="0" hangingPunct="0">
              <a:buFont typeface="Arial" pitchFamily="34" charset="0"/>
              <a:buChar char="•"/>
            </a:pPr>
            <a:r>
              <a:rPr kumimoji="0" lang="cs-CZ" sz="1200" b="0" i="0" u="none" strike="noStrike" cap="none" normalizeH="0" baseline="0" dirty="0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  <a:hlinkClick r:id="rId16"/>
              </a:rPr>
              <a:t>http://office.</a:t>
            </a:r>
            <a:r>
              <a:rPr kumimoji="0" lang="cs-CZ" sz="1200" b="0" i="0" u="none" strike="noStrike" cap="none" normalizeH="0" baseline="0" dirty="0" err="1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  <a:hlinkClick r:id="rId16"/>
              </a:rPr>
              <a:t>microsoft.com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  <a:hlinkClick r:id="rId16"/>
              </a:rPr>
              <a:t>/</a:t>
            </a:r>
            <a:r>
              <a:rPr kumimoji="0" lang="cs-CZ" sz="1200" b="0" i="0" u="none" strike="noStrike" cap="none" normalizeH="0" baseline="0" dirty="0" err="1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  <a:hlinkClick r:id="rId16"/>
              </a:rPr>
              <a:t>cs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  <a:hlinkClick r:id="rId16"/>
              </a:rPr>
              <a:t>-</a:t>
            </a:r>
            <a:r>
              <a:rPr kumimoji="0" lang="cs-CZ" sz="1200" b="0" i="0" u="none" strike="noStrike" cap="none" normalizeH="0" baseline="0" dirty="0" err="1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  <a:hlinkClick r:id="rId16"/>
              </a:rPr>
              <a:t>cz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  <a:hlinkClick r:id="rId16"/>
              </a:rPr>
              <a:t>/</a:t>
            </a:r>
            <a:r>
              <a:rPr kumimoji="0" lang="cs-CZ" sz="1200" b="0" i="0" u="none" strike="noStrike" cap="none" normalizeH="0" baseline="0" dirty="0" err="1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  <a:hlinkClick r:id="rId16"/>
              </a:rPr>
              <a:t>images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  <a:hlinkClick r:id="rId16"/>
              </a:rPr>
              <a:t>/</a:t>
            </a:r>
            <a:r>
              <a:rPr kumimoji="0" lang="cs-CZ" sz="1200" b="0" i="0" u="none" strike="noStrike" cap="none" normalizeH="0" baseline="0" dirty="0" err="1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  <a:hlinkClick r:id="rId16"/>
              </a:rPr>
              <a:t>results.aspx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  <a:hlinkClick r:id="rId16"/>
              </a:rPr>
              <a:t>?</a:t>
            </a:r>
            <a:r>
              <a:rPr kumimoji="0" lang="cs-CZ" sz="1200" b="0" i="0" u="none" strike="noStrike" cap="none" normalizeH="0" baseline="0" dirty="0" err="1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  <a:hlinkClick r:id="rId16"/>
              </a:rPr>
              <a:t>qu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  <a:hlinkClick r:id="rId16"/>
              </a:rPr>
              <a:t>=mikrofon&amp;</a:t>
            </a:r>
            <a:r>
              <a:rPr kumimoji="0" lang="cs-CZ" sz="1200" b="0" i="0" u="none" strike="noStrike" cap="none" normalizeH="0" baseline="0" dirty="0" err="1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  <a:hlinkClick r:id="rId16"/>
              </a:rPr>
              <a:t>ctt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  <a:hlinkClick r:id="rId16"/>
              </a:rPr>
              <a:t>=1#</a:t>
            </a:r>
            <a:r>
              <a:rPr kumimoji="0" lang="cs-CZ" sz="1200" b="0" i="0" u="none" strike="noStrike" cap="none" normalizeH="0" baseline="0" dirty="0" err="1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  <a:hlinkClick r:id="rId16"/>
              </a:rPr>
              <a:t>ai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  <a:hlinkClick r:id="rId16"/>
              </a:rPr>
              <a:t>:MC900440388|</a:t>
            </a:r>
            <a:r>
              <a:rPr kumimoji="0" lang="cs-CZ" sz="1200" b="0" i="0" u="none" strike="noStrike" cap="none" normalizeH="0" baseline="0" dirty="0" err="1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  <a:hlinkClick r:id="rId16"/>
              </a:rPr>
              <a:t>mt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  <a:hlinkClick r:id="rId16"/>
              </a:rPr>
              <a:t>:1|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, </a:t>
            </a:r>
            <a:r>
              <a:rPr lang="en-US" sz="1200" dirty="0" smtClean="0"/>
              <a:t>[</a:t>
            </a:r>
            <a:r>
              <a:rPr lang="cs-CZ" sz="1200" dirty="0" smtClean="0"/>
              <a:t>citováno dne </a:t>
            </a:r>
            <a:r>
              <a:rPr lang="en-US" sz="1200" dirty="0" smtClean="0"/>
              <a:t>12.</a:t>
            </a:r>
            <a:r>
              <a:rPr lang="cs-CZ" sz="1200" dirty="0" smtClean="0"/>
              <a:t>0</a:t>
            </a:r>
            <a:r>
              <a:rPr lang="en-US" sz="1200" dirty="0" smtClean="0"/>
              <a:t>9</a:t>
            </a:r>
            <a:r>
              <a:rPr lang="cs-CZ" sz="1200" dirty="0" smtClean="0"/>
              <a:t>.2011</a:t>
            </a:r>
            <a:r>
              <a:rPr lang="en-US" sz="1200" dirty="0" smtClean="0"/>
              <a:t>]</a:t>
            </a:r>
            <a:endParaRPr kumimoji="0" lang="cs-CZ" sz="1200" b="0" i="0" u="none" strike="noStrike" cap="none" normalizeH="0" baseline="0" dirty="0" smtClean="0">
              <a:ln>
                <a:noFill/>
              </a:ln>
              <a:effectLst/>
              <a:latin typeface="Arial" pitchFamily="34" charset="0"/>
              <a:cs typeface="Arial" pitchFamily="34" charset="0"/>
            </a:endParaRPr>
          </a:p>
          <a:p>
            <a:pPr lvl="0" eaLnBrk="0" hangingPunct="0">
              <a:buFont typeface="Arial" pitchFamily="34" charset="0"/>
              <a:buChar char="•"/>
            </a:pPr>
            <a:r>
              <a:rPr kumimoji="0" lang="cs-CZ" sz="1200" b="0" i="0" u="none" strike="noStrike" cap="none" normalizeH="0" baseline="0" dirty="0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  <a:hlinkClick r:id="rId17"/>
              </a:rPr>
              <a:t>http://www.</a:t>
            </a:r>
            <a:r>
              <a:rPr kumimoji="0" lang="cs-CZ" sz="1200" b="0" i="0" u="none" strike="noStrike" cap="none" normalizeH="0" baseline="0" dirty="0" err="1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  <a:hlinkClick r:id="rId17"/>
              </a:rPr>
              <a:t>wpclipart.com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  <a:hlinkClick r:id="rId17"/>
              </a:rPr>
              <a:t>/</a:t>
            </a:r>
            <a:r>
              <a:rPr kumimoji="0" lang="cs-CZ" sz="1200" b="0" i="0" u="none" strike="noStrike" cap="none" normalizeH="0" baseline="0" dirty="0" err="1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  <a:hlinkClick r:id="rId17"/>
              </a:rPr>
              <a:t>computer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  <a:hlinkClick r:id="rId17"/>
              </a:rPr>
              <a:t>/hardware/motherboard/mobo1.png.html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, </a:t>
            </a:r>
            <a:r>
              <a:rPr lang="en-US" sz="1200" dirty="0" smtClean="0"/>
              <a:t>[</a:t>
            </a:r>
            <a:r>
              <a:rPr lang="cs-CZ" sz="1200" dirty="0" smtClean="0"/>
              <a:t>citováno dne </a:t>
            </a:r>
            <a:r>
              <a:rPr lang="en-US" sz="1200" dirty="0" smtClean="0"/>
              <a:t>12.</a:t>
            </a:r>
            <a:r>
              <a:rPr lang="cs-CZ" sz="1200" dirty="0" smtClean="0"/>
              <a:t>0</a:t>
            </a:r>
            <a:r>
              <a:rPr lang="en-US" sz="1200" dirty="0" smtClean="0"/>
              <a:t>9</a:t>
            </a:r>
            <a:r>
              <a:rPr lang="cs-CZ" sz="1200" dirty="0" smtClean="0"/>
              <a:t>.2011</a:t>
            </a:r>
            <a:r>
              <a:rPr lang="en-US" sz="1200" dirty="0" smtClean="0"/>
              <a:t>]</a:t>
            </a:r>
            <a:endParaRPr kumimoji="0" lang="cs-CZ" sz="1200" b="0" i="0" u="none" strike="noStrike" cap="none" normalizeH="0" baseline="0" dirty="0" smtClean="0">
              <a:ln>
                <a:noFill/>
              </a:ln>
              <a:effectLst/>
              <a:latin typeface="Arial" pitchFamily="34" charset="0"/>
              <a:cs typeface="Arial" pitchFamily="34" charset="0"/>
            </a:endParaRPr>
          </a:p>
          <a:p>
            <a:pPr lvl="0" eaLnBrk="0" hangingPunct="0">
              <a:buFont typeface="Arial" pitchFamily="34" charset="0"/>
              <a:buChar char="•"/>
            </a:pPr>
            <a:r>
              <a:rPr kumimoji="0" lang="cs-CZ" sz="1200" b="0" i="0" u="none" strike="noStrike" cap="none" normalizeH="0" baseline="0" dirty="0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  <a:hlinkClick r:id="rId18"/>
              </a:rPr>
              <a:t>http://www.</a:t>
            </a:r>
            <a:r>
              <a:rPr kumimoji="0" lang="cs-CZ" sz="1200" b="0" i="0" u="none" strike="noStrike" cap="none" normalizeH="0" baseline="0" dirty="0" err="1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  <a:hlinkClick r:id="rId18"/>
              </a:rPr>
              <a:t>wpclipart.com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  <a:hlinkClick r:id="rId18"/>
              </a:rPr>
              <a:t>/</a:t>
            </a:r>
            <a:r>
              <a:rPr kumimoji="0" lang="cs-CZ" sz="1200" b="0" i="0" u="none" strike="noStrike" cap="none" normalizeH="0" baseline="0" dirty="0" err="1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  <a:hlinkClick r:id="rId18"/>
              </a:rPr>
              <a:t>computer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  <a:hlinkClick r:id="rId18"/>
              </a:rPr>
              <a:t>/hardware/video_</a:t>
            </a:r>
            <a:r>
              <a:rPr kumimoji="0" lang="cs-CZ" sz="1200" b="0" i="0" u="none" strike="noStrike" cap="none" normalizeH="0" baseline="0" dirty="0" err="1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  <a:hlinkClick r:id="rId18"/>
              </a:rPr>
              <a:t>card.png.html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, </a:t>
            </a:r>
            <a:r>
              <a:rPr lang="en-US" sz="1200" dirty="0" smtClean="0"/>
              <a:t>[</a:t>
            </a:r>
            <a:r>
              <a:rPr lang="cs-CZ" sz="1200" dirty="0" smtClean="0"/>
              <a:t>citováno dne </a:t>
            </a:r>
            <a:r>
              <a:rPr lang="en-US" sz="1200" dirty="0" smtClean="0"/>
              <a:t>12.</a:t>
            </a:r>
            <a:r>
              <a:rPr lang="cs-CZ" sz="1200" dirty="0" smtClean="0"/>
              <a:t>0</a:t>
            </a:r>
            <a:r>
              <a:rPr lang="en-US" sz="1200" dirty="0" smtClean="0"/>
              <a:t>9</a:t>
            </a:r>
            <a:r>
              <a:rPr lang="cs-CZ" sz="1200" dirty="0" smtClean="0"/>
              <a:t>.2011</a:t>
            </a:r>
            <a:r>
              <a:rPr lang="en-US" sz="1200" dirty="0" smtClean="0"/>
              <a:t>]</a:t>
            </a:r>
            <a:endParaRPr kumimoji="0" lang="cs-CZ" sz="1200" b="0" i="0" u="none" strike="noStrike" cap="none" normalizeH="0" baseline="0" dirty="0" smtClean="0">
              <a:ln>
                <a:noFill/>
              </a:ln>
              <a:effectLst/>
              <a:latin typeface="Arial" pitchFamily="34" charset="0"/>
              <a:cs typeface="Arial" pitchFamily="34" charset="0"/>
            </a:endParaRPr>
          </a:p>
          <a:p>
            <a:pPr lvl="0" eaLnBrk="0" hangingPunct="0">
              <a:buFont typeface="Arial" pitchFamily="34" charset="0"/>
              <a:buChar char="•"/>
            </a:pPr>
            <a:r>
              <a:rPr kumimoji="0" lang="cs-CZ" sz="1200" b="0" i="0" u="none" strike="noStrike" cap="none" normalizeH="0" baseline="0" dirty="0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  <a:hlinkClick r:id="rId19"/>
              </a:rPr>
              <a:t>http://www.</a:t>
            </a:r>
            <a:r>
              <a:rPr kumimoji="0" lang="cs-CZ" sz="1200" b="0" i="0" u="none" strike="noStrike" cap="none" normalizeH="0" baseline="0" dirty="0" err="1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  <a:hlinkClick r:id="rId19"/>
              </a:rPr>
              <a:t>wpclipart.com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  <a:hlinkClick r:id="rId19"/>
              </a:rPr>
              <a:t>/</a:t>
            </a:r>
            <a:r>
              <a:rPr kumimoji="0" lang="cs-CZ" sz="1200" b="0" i="0" u="none" strike="noStrike" cap="none" normalizeH="0" baseline="0" dirty="0" err="1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  <a:hlinkClick r:id="rId19"/>
              </a:rPr>
              <a:t>computer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  <a:hlinkClick r:id="rId19"/>
              </a:rPr>
              <a:t>/hardware/</a:t>
            </a:r>
            <a:r>
              <a:rPr kumimoji="0" lang="cs-CZ" sz="1200" b="0" i="0" u="none" strike="noStrike" cap="none" normalizeH="0" baseline="0" dirty="0" err="1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  <a:hlinkClick r:id="rId19"/>
              </a:rPr>
              <a:t>drives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  <a:hlinkClick r:id="rId19"/>
              </a:rPr>
              <a:t>/</a:t>
            </a:r>
            <a:r>
              <a:rPr kumimoji="0" lang="cs-CZ" sz="1200" b="0" i="0" u="none" strike="noStrike" cap="none" normalizeH="0" baseline="0" dirty="0" err="1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  <a:hlinkClick r:id="rId19"/>
              </a:rPr>
              <a:t>dvd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  <a:hlinkClick r:id="rId19"/>
              </a:rPr>
              <a:t>_drive.</a:t>
            </a:r>
            <a:r>
              <a:rPr kumimoji="0" lang="cs-CZ" sz="1200" b="0" i="0" u="none" strike="noStrike" cap="none" normalizeH="0" baseline="0" dirty="0" err="1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  <a:hlinkClick r:id="rId19"/>
              </a:rPr>
              <a:t>png.html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, </a:t>
            </a:r>
            <a:r>
              <a:rPr lang="en-US" sz="1200" dirty="0" smtClean="0"/>
              <a:t>[</a:t>
            </a:r>
            <a:r>
              <a:rPr lang="cs-CZ" sz="1200" dirty="0" smtClean="0"/>
              <a:t>citováno dne </a:t>
            </a:r>
            <a:r>
              <a:rPr lang="en-US" sz="1200" dirty="0" smtClean="0"/>
              <a:t>12.</a:t>
            </a:r>
            <a:r>
              <a:rPr lang="cs-CZ" sz="1200" dirty="0" smtClean="0"/>
              <a:t>0</a:t>
            </a:r>
            <a:r>
              <a:rPr lang="en-US" sz="1200" dirty="0" smtClean="0"/>
              <a:t>9</a:t>
            </a:r>
            <a:r>
              <a:rPr lang="cs-CZ" sz="1200" dirty="0" smtClean="0"/>
              <a:t>.2011</a:t>
            </a:r>
            <a:r>
              <a:rPr lang="en-US" sz="1200" dirty="0" smtClean="0"/>
              <a:t>]</a:t>
            </a:r>
            <a:endParaRPr kumimoji="0" lang="cs-CZ" sz="1200" b="0" i="0" u="none" strike="noStrike" cap="none" normalizeH="0" baseline="0" dirty="0" smtClean="0">
              <a:ln>
                <a:noFill/>
              </a:ln>
              <a:effectLst/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lvl="0" eaLnBrk="0" hangingPunct="0">
              <a:buFont typeface="Arial" pitchFamily="34" charset="0"/>
              <a:buChar char="•"/>
            </a:pPr>
            <a:r>
              <a:rPr lang="cs-CZ" sz="1200" dirty="0" err="1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smajlík</a:t>
            </a:r>
            <a:r>
              <a:rPr lang="cs-CZ" sz="1200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 – Jitka </a:t>
            </a:r>
            <a:r>
              <a:rPr lang="cs-CZ" sz="1200" dirty="0" err="1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Nacházelová</a:t>
            </a:r>
            <a:r>
              <a:rPr lang="cs-CZ" sz="1200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, </a:t>
            </a:r>
            <a:r>
              <a:rPr lang="cs-CZ" sz="1200" dirty="0" err="1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DiS</a:t>
            </a:r>
            <a:r>
              <a:rPr lang="cs-CZ" sz="1200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.,</a:t>
            </a:r>
            <a:r>
              <a:rPr lang="en-US" sz="1200" dirty="0" smtClean="0"/>
              <a:t> [</a:t>
            </a:r>
            <a:r>
              <a:rPr lang="cs-CZ" sz="1200" dirty="0" smtClean="0"/>
              <a:t>citováno dne </a:t>
            </a:r>
            <a:r>
              <a:rPr lang="en-US" sz="1200" dirty="0" smtClean="0"/>
              <a:t>12.</a:t>
            </a:r>
            <a:r>
              <a:rPr lang="cs-CZ" sz="1200" dirty="0" smtClean="0"/>
              <a:t>0</a:t>
            </a:r>
            <a:r>
              <a:rPr lang="en-US" sz="1200" dirty="0" smtClean="0"/>
              <a:t>9</a:t>
            </a:r>
            <a:r>
              <a:rPr lang="cs-CZ" sz="1200" dirty="0" smtClean="0"/>
              <a:t>.2011</a:t>
            </a:r>
            <a:r>
              <a:rPr lang="en-US" sz="1200" dirty="0" smtClean="0"/>
              <a:t>]</a:t>
            </a:r>
            <a:endParaRPr kumimoji="0" lang="cs-CZ" sz="1200" b="0" i="0" u="none" strike="noStrike" cap="none" normalizeH="0" baseline="0" dirty="0" smtClean="0">
              <a:ln>
                <a:noFill/>
              </a:ln>
              <a:effectLst/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</a:pPr>
            <a:endParaRPr kumimoji="0" lang="cs-CZ" sz="1200" b="0" i="0" u="none" strike="noStrike" cap="none" normalizeH="0" baseline="0" dirty="0" smtClean="0">
              <a:ln>
                <a:noFill/>
              </a:ln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200" b="0" i="0" u="none" strike="noStrike" cap="none" normalizeH="0" baseline="0" dirty="0" smtClean="0">
              <a:ln>
                <a:noFill/>
              </a:ln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501</TotalTime>
  <Words>463</Words>
  <Application>Microsoft Office PowerPoint</Application>
  <PresentationFormat>Předvádění na obrazovce (4:3)</PresentationFormat>
  <Paragraphs>83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Výchozí návrh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</vt:vector>
  </TitlesOfParts>
  <Company>.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.</dc:creator>
  <cp:lastModifiedBy>Jitka</cp:lastModifiedBy>
  <cp:revision>17</cp:revision>
  <dcterms:created xsi:type="dcterms:W3CDTF">2011-08-30T19:54:42Z</dcterms:created>
  <dcterms:modified xsi:type="dcterms:W3CDTF">2012-03-03T20:34:25Z</dcterms:modified>
</cp:coreProperties>
</file>