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3840" r:id="rId2"/>
    <p:sldMasterId id="2147483876" r:id="rId3"/>
    <p:sldMasterId id="2147483888" r:id="rId4"/>
    <p:sldMasterId id="2147483900" r:id="rId5"/>
    <p:sldMasterId id="2147483912" r:id="rId6"/>
    <p:sldMasterId id="2147483924" r:id="rId7"/>
    <p:sldMasterId id="2147483936" r:id="rId8"/>
    <p:sldMasterId id="2147483948" r:id="rId9"/>
  </p:sldMasterIdLst>
  <p:notesMasterIdLst>
    <p:notesMasterId r:id="rId31"/>
  </p:notesMasterIdLst>
  <p:sldIdLst>
    <p:sldId id="281" r:id="rId10"/>
    <p:sldId id="282" r:id="rId11"/>
    <p:sldId id="270" r:id="rId12"/>
    <p:sldId id="260" r:id="rId13"/>
    <p:sldId id="263" r:id="rId14"/>
    <p:sldId id="271" r:id="rId15"/>
    <p:sldId id="261" r:id="rId16"/>
    <p:sldId id="262" r:id="rId17"/>
    <p:sldId id="264" r:id="rId18"/>
    <p:sldId id="265" r:id="rId19"/>
    <p:sldId id="266" r:id="rId20"/>
    <p:sldId id="267" r:id="rId21"/>
    <p:sldId id="268" r:id="rId22"/>
    <p:sldId id="274" r:id="rId23"/>
    <p:sldId id="275" r:id="rId24"/>
    <p:sldId id="269" r:id="rId25"/>
    <p:sldId id="272" r:id="rId26"/>
    <p:sldId id="273" r:id="rId27"/>
    <p:sldId id="277" r:id="rId28"/>
    <p:sldId id="279" r:id="rId29"/>
    <p:sldId id="280" r:id="rId3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A85A0"/>
    <a:srgbClr val="00FF00"/>
    <a:srgbClr val="0077D0"/>
    <a:srgbClr val="004D86"/>
    <a:srgbClr val="0067B4"/>
    <a:srgbClr val="0062AC"/>
    <a:srgbClr val="65ADC7"/>
    <a:srgbClr val="00518E"/>
    <a:srgbClr val="306E84"/>
    <a:srgbClr val="0094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00" autoAdjust="0"/>
    <p:restoredTop sz="93783" autoAdjust="0"/>
  </p:normalViewPr>
  <p:slideViewPr>
    <p:cSldViewPr>
      <p:cViewPr>
        <p:scale>
          <a:sx n="70" d="100"/>
          <a:sy n="70" d="100"/>
        </p:scale>
        <p:origin x="-151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97A4491-A9F4-4921-B4ED-1DD7CFF3FFA9}" type="presOf" srcId="{100B6B2E-82E6-4C11-B19B-F2DB3A0EA64F}" destId="{DBA8199F-D892-4A8E-A352-2B7844050E09}" srcOrd="1" destOrd="0" presId="urn:microsoft.com/office/officeart/2005/8/layout/target3"/>
    <dgm:cxn modelId="{A1025321-5079-4BA6-911D-375C5F2140DD}" type="presOf" srcId="{914700B9-77B5-440A-A438-DE98B6D4894D}" destId="{E73F1C26-6DCD-4001-88B9-355E01E2BCE7}" srcOrd="0" destOrd="0" presId="urn:microsoft.com/office/officeart/2005/8/layout/target3"/>
    <dgm:cxn modelId="{A3F2E2EF-6713-45ED-8B75-A79AA3CF4BE3}" type="presOf" srcId="{130831A4-0540-4EC5-8F5A-93030E89D2D9}" destId="{F69CC921-512E-49F4-824C-A648EC5F27A5}" srcOrd="0" destOrd="0" presId="urn:microsoft.com/office/officeart/2005/8/layout/target3"/>
    <dgm:cxn modelId="{0AF11114-4E8F-4E7E-BAC3-5CA332DDFCB2}" type="presOf" srcId="{1D8420EA-BFA0-403B-80F5-647FA396CC45}" destId="{8467D0EB-87A2-4285-8ACA-0398EFBF29BC}" srcOrd="1" destOrd="0" presId="urn:microsoft.com/office/officeart/2005/8/layout/target3"/>
    <dgm:cxn modelId="{0904D0B7-641C-4AB0-999B-F21D49175A9F}" type="presOf" srcId="{914700B9-77B5-440A-A438-DE98B6D4894D}" destId="{BD9AF279-D483-48F2-BBBD-45F8E8923512}" srcOrd="1" destOrd="0" presId="urn:microsoft.com/office/officeart/2005/8/layout/target3"/>
    <dgm:cxn modelId="{C2221912-5C48-4EB1-B0FB-7C798AE763D5}" type="presOf" srcId="{27FE2D31-D344-4B63-A89A-A89AB0D9F3E3}" destId="{FE47432B-CA46-450C-8D8F-66C300A95B52}" srcOrd="0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3E287DAF-A593-493C-A147-7972B57A3C31}" type="presOf" srcId="{130831A4-0540-4EC5-8F5A-93030E89D2D9}" destId="{8E23E229-92FC-49D1-B5FE-0303176B8A4E}" srcOrd="1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688BA8AD-F2BB-42C5-846D-92D5C370E2E5}" type="presOf" srcId="{1D8420EA-BFA0-403B-80F5-647FA396CC45}" destId="{F7B3C0B7-F0F7-4F49-B02C-3630F8C5FAE5}" srcOrd="0" destOrd="0" presId="urn:microsoft.com/office/officeart/2005/8/layout/target3"/>
    <dgm:cxn modelId="{0E27E6F2-F5F8-406F-8802-AE644BB92F92}" type="presOf" srcId="{100B6B2E-82E6-4C11-B19B-F2DB3A0EA64F}" destId="{645AA564-2E9E-4954-AD87-AE01782CEC59}" srcOrd="0" destOrd="0" presId="urn:microsoft.com/office/officeart/2005/8/layout/target3"/>
    <dgm:cxn modelId="{7090FEAD-9B29-4959-99B7-D9A5FB1E574B}" type="presParOf" srcId="{FE47432B-CA46-450C-8D8F-66C300A95B52}" destId="{B522209E-30D0-49D6-A340-2D383A11C668}" srcOrd="0" destOrd="0" presId="urn:microsoft.com/office/officeart/2005/8/layout/target3"/>
    <dgm:cxn modelId="{8D59116F-63CD-40E5-98DD-EE885A08D94C}" type="presParOf" srcId="{FE47432B-CA46-450C-8D8F-66C300A95B52}" destId="{ED5A8377-51D5-4DC5-B0E7-680166966720}" srcOrd="1" destOrd="0" presId="urn:microsoft.com/office/officeart/2005/8/layout/target3"/>
    <dgm:cxn modelId="{1AD067E0-805F-438F-902C-8CA8028FFF51}" type="presParOf" srcId="{FE47432B-CA46-450C-8D8F-66C300A95B52}" destId="{F69CC921-512E-49F4-824C-A648EC5F27A5}" srcOrd="2" destOrd="0" presId="urn:microsoft.com/office/officeart/2005/8/layout/target3"/>
    <dgm:cxn modelId="{54216825-1965-4B3E-9C5D-A530DB6C0FCE}" type="presParOf" srcId="{FE47432B-CA46-450C-8D8F-66C300A95B52}" destId="{61C9CE18-EDA6-4EDF-BA1C-09779D38FBBF}" srcOrd="3" destOrd="0" presId="urn:microsoft.com/office/officeart/2005/8/layout/target3"/>
    <dgm:cxn modelId="{2487DEDF-8536-4FBC-9494-8281BE8F63DB}" type="presParOf" srcId="{FE47432B-CA46-450C-8D8F-66C300A95B52}" destId="{D60DEAAB-7AFE-435A-ACF6-18851E4B0426}" srcOrd="4" destOrd="0" presId="urn:microsoft.com/office/officeart/2005/8/layout/target3"/>
    <dgm:cxn modelId="{004B7C65-5C20-4F87-B2A5-44CD4B92DE62}" type="presParOf" srcId="{FE47432B-CA46-450C-8D8F-66C300A95B52}" destId="{F7B3C0B7-F0F7-4F49-B02C-3630F8C5FAE5}" srcOrd="5" destOrd="0" presId="urn:microsoft.com/office/officeart/2005/8/layout/target3"/>
    <dgm:cxn modelId="{62874C01-66A0-4EAC-A57E-C227DC01F4D2}" type="presParOf" srcId="{FE47432B-CA46-450C-8D8F-66C300A95B52}" destId="{C9DA9446-E2D3-4F6A-8960-3CADFBF870B8}" srcOrd="6" destOrd="0" presId="urn:microsoft.com/office/officeart/2005/8/layout/target3"/>
    <dgm:cxn modelId="{1DE4E57C-852B-447E-84A7-1E5218869EB0}" type="presParOf" srcId="{FE47432B-CA46-450C-8D8F-66C300A95B52}" destId="{9726EC6F-D322-4CD3-B489-1BE3DF7CE70B}" srcOrd="7" destOrd="0" presId="urn:microsoft.com/office/officeart/2005/8/layout/target3"/>
    <dgm:cxn modelId="{3DD2C2A0-8A7F-4B1D-AEDA-EB7EB11F2457}" type="presParOf" srcId="{FE47432B-CA46-450C-8D8F-66C300A95B52}" destId="{645AA564-2E9E-4954-AD87-AE01782CEC59}" srcOrd="8" destOrd="0" presId="urn:microsoft.com/office/officeart/2005/8/layout/target3"/>
    <dgm:cxn modelId="{27AFEB1A-350C-43F4-91BB-AA9EC6492269}" type="presParOf" srcId="{FE47432B-CA46-450C-8D8F-66C300A95B52}" destId="{8538CAC4-6A86-42B8-B5AF-2FF155DB9D02}" srcOrd="9" destOrd="0" presId="urn:microsoft.com/office/officeart/2005/8/layout/target3"/>
    <dgm:cxn modelId="{630C4CE3-2ED7-4E34-9719-AFE838FF8F53}" type="presParOf" srcId="{FE47432B-CA46-450C-8D8F-66C300A95B52}" destId="{26FD6024-A07F-46D0-8BC0-B5E595C5673D}" srcOrd="10" destOrd="0" presId="urn:microsoft.com/office/officeart/2005/8/layout/target3"/>
    <dgm:cxn modelId="{8B7D1B7A-E590-4A05-9E53-DE4CBAB8631D}" type="presParOf" srcId="{FE47432B-CA46-450C-8D8F-66C300A95B52}" destId="{E73F1C26-6DCD-4001-88B9-355E01E2BCE7}" srcOrd="11" destOrd="0" presId="urn:microsoft.com/office/officeart/2005/8/layout/target3"/>
    <dgm:cxn modelId="{52EA3284-C1D3-4ADE-9447-30CDA5548776}" type="presParOf" srcId="{FE47432B-CA46-450C-8D8F-66C300A95B52}" destId="{8E23E229-92FC-49D1-B5FE-0303176B8A4E}" srcOrd="12" destOrd="0" presId="urn:microsoft.com/office/officeart/2005/8/layout/target3"/>
    <dgm:cxn modelId="{6CFA3440-55AB-4B10-ACC5-C7A80BA8DC40}" type="presParOf" srcId="{FE47432B-CA46-450C-8D8F-66C300A95B52}" destId="{8467D0EB-87A2-4285-8ACA-0398EFBF29BC}" srcOrd="13" destOrd="0" presId="urn:microsoft.com/office/officeart/2005/8/layout/target3"/>
    <dgm:cxn modelId="{C7518E50-40C3-4B36-9D46-1A35FF020BDB}" type="presParOf" srcId="{FE47432B-CA46-450C-8D8F-66C300A95B52}" destId="{DBA8199F-D892-4A8E-A352-2B7844050E09}" srcOrd="14" destOrd="0" presId="urn:microsoft.com/office/officeart/2005/8/layout/target3"/>
    <dgm:cxn modelId="{1804F598-D01D-4A35-977C-B22C05D33859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3595294-D567-4E6C-9C68-FC9B344C81A1}" type="doc">
      <dgm:prSet loTypeId="urn:microsoft.com/office/officeart/2005/8/layout/radial4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17E05C9B-FADD-4530-BAC4-C3CBC9CF6303}">
      <dgm:prSet phldrT="[Text]"/>
      <dgm:spPr>
        <a:ln>
          <a:solidFill>
            <a:srgbClr val="00FFCC"/>
          </a:solidFill>
        </a:ln>
      </dgm:spPr>
      <dgm:t>
        <a:bodyPr/>
        <a:lstStyle/>
        <a:p>
          <a:r>
            <a: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Prehistorie</a:t>
          </a:r>
          <a:endParaRPr lang="cs-CZ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8F5B047-10FE-4BF6-B6FC-432964735C68}" type="parTrans" cxnId="{26E7326B-143B-43EF-BE1F-6A99F95433A1}">
      <dgm:prSet/>
      <dgm:spPr>
        <a:ln>
          <a:solidFill>
            <a:srgbClr val="00FFCC"/>
          </a:solidFill>
        </a:ln>
      </dgm:spPr>
      <dgm:t>
        <a:bodyPr/>
        <a:lstStyle/>
        <a:p>
          <a:endParaRPr lang="cs-CZ"/>
        </a:p>
      </dgm:t>
    </dgm:pt>
    <dgm:pt modelId="{A311D078-991C-48B1-9923-AB4EFCD7847C}" type="sibTrans" cxnId="{26E7326B-143B-43EF-BE1F-6A99F95433A1}">
      <dgm:prSet/>
      <dgm:spPr/>
      <dgm:t>
        <a:bodyPr/>
        <a:lstStyle/>
        <a:p>
          <a:endParaRPr lang="cs-CZ"/>
        </a:p>
      </dgm:t>
    </dgm:pt>
    <dgm:pt modelId="{B7E07043-472C-426C-818C-5AAF8EDC5118}">
      <dgm:prSet phldrT="[Text]" custT="1"/>
      <dgm:spPr>
        <a:solidFill>
          <a:schemeClr val="accent1">
            <a:lumMod val="75000"/>
          </a:schemeClr>
        </a:solidFill>
        <a:ln>
          <a:solidFill>
            <a:srgbClr val="00FFCC"/>
          </a:solidFill>
        </a:ln>
      </dgm:spPr>
      <dgm:t>
        <a:bodyPr/>
        <a:lstStyle/>
        <a:p>
          <a:r>
            <a:rPr lang="cs-CZ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Starověk</a:t>
          </a:r>
          <a:endParaRPr lang="cs-CZ" sz="2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BB665A6-A1DE-4B71-AAF7-C6E3DFC20B6D}" type="parTrans" cxnId="{11516A64-E0A5-44CB-8CBF-9D6BED78A2F8}">
      <dgm:prSet/>
      <dgm:spPr>
        <a:ln>
          <a:solidFill>
            <a:srgbClr val="00FFCC"/>
          </a:solidFill>
        </a:ln>
      </dgm:spPr>
      <dgm:t>
        <a:bodyPr/>
        <a:lstStyle/>
        <a:p>
          <a:endParaRPr lang="cs-CZ"/>
        </a:p>
      </dgm:t>
    </dgm:pt>
    <dgm:pt modelId="{79170303-D648-4257-8CFC-0BAEFF35A531}" type="sibTrans" cxnId="{11516A64-E0A5-44CB-8CBF-9D6BED78A2F8}">
      <dgm:prSet/>
      <dgm:spPr/>
      <dgm:t>
        <a:bodyPr/>
        <a:lstStyle/>
        <a:p>
          <a:endParaRPr lang="cs-CZ"/>
        </a:p>
      </dgm:t>
    </dgm:pt>
    <dgm:pt modelId="{E6066411-DE69-4324-B518-25F4CDA611D8}">
      <dgm:prSet phldrT="[Text]" custT="1"/>
      <dgm:spPr>
        <a:ln>
          <a:solidFill>
            <a:srgbClr val="00FFCC"/>
          </a:solidFill>
        </a:ln>
      </dgm:spPr>
      <dgm:t>
        <a:bodyPr/>
        <a:lstStyle/>
        <a:p>
          <a:r>
            <a:rPr lang="cs-CZ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Výpočetní pomůcky</a:t>
          </a:r>
          <a:endParaRPr lang="cs-CZ" sz="2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2700265-04C4-43D9-B367-D569FFFBA1E8}" type="parTrans" cxnId="{67EEBBBA-4F08-4677-A5DA-054993514DD3}">
      <dgm:prSet/>
      <dgm:spPr>
        <a:ln>
          <a:solidFill>
            <a:srgbClr val="00FFCC"/>
          </a:solidFill>
        </a:ln>
      </dgm:spPr>
      <dgm:t>
        <a:bodyPr/>
        <a:lstStyle/>
        <a:p>
          <a:endParaRPr lang="cs-CZ"/>
        </a:p>
      </dgm:t>
    </dgm:pt>
    <dgm:pt modelId="{90F85E13-0781-483E-BE67-491EFDABBC13}" type="sibTrans" cxnId="{67EEBBBA-4F08-4677-A5DA-054993514DD3}">
      <dgm:prSet/>
      <dgm:spPr/>
      <dgm:t>
        <a:bodyPr/>
        <a:lstStyle/>
        <a:p>
          <a:endParaRPr lang="cs-CZ"/>
        </a:p>
      </dgm:t>
    </dgm:pt>
    <dgm:pt modelId="{8417B956-019B-448E-BA98-8A4DB65EC2A2}">
      <dgm:prSet phldrT="[Text]"/>
      <dgm:spPr/>
      <dgm:t>
        <a:bodyPr/>
        <a:lstStyle/>
        <a:p>
          <a:endParaRPr lang="cs-CZ" dirty="0"/>
        </a:p>
      </dgm:t>
    </dgm:pt>
    <dgm:pt modelId="{D2279159-6166-45D6-A014-3A408D479726}" type="parTrans" cxnId="{AAFB5B34-57CC-4CB1-8724-EB2470EAB5B1}">
      <dgm:prSet/>
      <dgm:spPr/>
      <dgm:t>
        <a:bodyPr/>
        <a:lstStyle/>
        <a:p>
          <a:endParaRPr lang="cs-CZ"/>
        </a:p>
      </dgm:t>
    </dgm:pt>
    <dgm:pt modelId="{1973AB7D-D687-4A07-A376-7C34DAD3167C}" type="sibTrans" cxnId="{AAFB5B34-57CC-4CB1-8724-EB2470EAB5B1}">
      <dgm:prSet/>
      <dgm:spPr/>
      <dgm:t>
        <a:bodyPr/>
        <a:lstStyle/>
        <a:p>
          <a:endParaRPr lang="cs-CZ"/>
        </a:p>
      </dgm:t>
    </dgm:pt>
    <dgm:pt modelId="{D88FA476-D6BE-4663-BBF4-170E618268CA}">
      <dgm:prSet phldrT="[Text]"/>
      <dgm:spPr/>
      <dgm:t>
        <a:bodyPr/>
        <a:lstStyle/>
        <a:p>
          <a:endParaRPr lang="cs-CZ" dirty="0"/>
        </a:p>
      </dgm:t>
    </dgm:pt>
    <dgm:pt modelId="{BA2493EB-1896-4EDF-A6C3-CFE763D186B5}" type="parTrans" cxnId="{1B0DC5E5-AFD3-4DCC-9FAA-2A5694C9A95E}">
      <dgm:prSet/>
      <dgm:spPr/>
      <dgm:t>
        <a:bodyPr/>
        <a:lstStyle/>
        <a:p>
          <a:endParaRPr lang="cs-CZ"/>
        </a:p>
      </dgm:t>
    </dgm:pt>
    <dgm:pt modelId="{BC85FBA3-9C4D-4200-AF2A-01B5B01B79AB}" type="sibTrans" cxnId="{1B0DC5E5-AFD3-4DCC-9FAA-2A5694C9A95E}">
      <dgm:prSet/>
      <dgm:spPr/>
      <dgm:t>
        <a:bodyPr/>
        <a:lstStyle/>
        <a:p>
          <a:endParaRPr lang="cs-CZ"/>
        </a:p>
      </dgm:t>
    </dgm:pt>
    <dgm:pt modelId="{EB602273-AEE0-42B5-B179-B021CF534C7E}">
      <dgm:prSet phldrT="[Text]" custT="1"/>
      <dgm:spPr>
        <a:ln>
          <a:solidFill>
            <a:srgbClr val="00FFCC"/>
          </a:solidFill>
        </a:ln>
      </dgm:spPr>
      <dgm:t>
        <a:bodyPr/>
        <a:lstStyle/>
        <a:p>
          <a:r>
            <a:rPr lang="cs-CZ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Mechanické stroje</a:t>
          </a:r>
          <a:endParaRPr lang="cs-CZ" sz="2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CAAD0E4-6EFE-40B0-83B9-0CF4FC815AFD}" type="parTrans" cxnId="{A3A59693-6383-4FF0-A52A-DEAED127D002}">
      <dgm:prSet/>
      <dgm:spPr>
        <a:ln w="19050">
          <a:solidFill>
            <a:srgbClr val="00FFCC"/>
          </a:solidFill>
        </a:ln>
        <a:effectLst/>
      </dgm:spPr>
      <dgm:t>
        <a:bodyPr/>
        <a:lstStyle/>
        <a:p>
          <a:endParaRPr lang="cs-CZ"/>
        </a:p>
      </dgm:t>
    </dgm:pt>
    <dgm:pt modelId="{28F64DFC-FDC8-45F7-9D98-311801316F29}" type="sibTrans" cxnId="{A3A59693-6383-4FF0-A52A-DEAED127D002}">
      <dgm:prSet/>
      <dgm:spPr/>
      <dgm:t>
        <a:bodyPr/>
        <a:lstStyle/>
        <a:p>
          <a:endParaRPr lang="cs-CZ"/>
        </a:p>
      </dgm:t>
    </dgm:pt>
    <dgm:pt modelId="{16D05D8F-12A3-43D2-94A5-60D9F50D2361}">
      <dgm:prSet phldrT="[Text]"/>
      <dgm:spPr/>
      <dgm:t>
        <a:bodyPr/>
        <a:lstStyle/>
        <a:p>
          <a:endParaRPr lang="cs-CZ"/>
        </a:p>
      </dgm:t>
    </dgm:pt>
    <dgm:pt modelId="{B5582287-FB88-42FB-A00C-A5404E826022}" type="parTrans" cxnId="{7EDC3E1B-98B6-4063-9239-01DCE3F68901}">
      <dgm:prSet/>
      <dgm:spPr/>
      <dgm:t>
        <a:bodyPr/>
        <a:lstStyle/>
        <a:p>
          <a:endParaRPr lang="cs-CZ"/>
        </a:p>
      </dgm:t>
    </dgm:pt>
    <dgm:pt modelId="{7021301A-A389-425B-88F6-775DA0547A90}" type="sibTrans" cxnId="{7EDC3E1B-98B6-4063-9239-01DCE3F68901}">
      <dgm:prSet/>
      <dgm:spPr/>
      <dgm:t>
        <a:bodyPr/>
        <a:lstStyle/>
        <a:p>
          <a:endParaRPr lang="cs-CZ"/>
        </a:p>
      </dgm:t>
    </dgm:pt>
    <dgm:pt modelId="{E3A853A2-9C5B-486E-A0CB-2ACB519165CE}">
      <dgm:prSet phldrT="[Text]"/>
      <dgm:spPr/>
      <dgm:t>
        <a:bodyPr/>
        <a:lstStyle/>
        <a:p>
          <a:endParaRPr lang="cs-CZ"/>
        </a:p>
      </dgm:t>
    </dgm:pt>
    <dgm:pt modelId="{0F58C30E-5DD0-44D1-A389-38725BD09DA4}" type="parTrans" cxnId="{E115A709-3BBB-4562-AE1F-89428ACF5300}">
      <dgm:prSet/>
      <dgm:spPr/>
      <dgm:t>
        <a:bodyPr/>
        <a:lstStyle/>
        <a:p>
          <a:endParaRPr lang="cs-CZ"/>
        </a:p>
      </dgm:t>
    </dgm:pt>
    <dgm:pt modelId="{A690C54A-EFFC-4738-A585-709F4B728CA6}" type="sibTrans" cxnId="{E115A709-3BBB-4562-AE1F-89428ACF5300}">
      <dgm:prSet/>
      <dgm:spPr/>
      <dgm:t>
        <a:bodyPr/>
        <a:lstStyle/>
        <a:p>
          <a:endParaRPr lang="cs-CZ"/>
        </a:p>
      </dgm:t>
    </dgm:pt>
    <dgm:pt modelId="{3C596F7F-4785-4EAD-8291-3C5C3F0F7580}">
      <dgm:prSet phldrT="[Text]"/>
      <dgm:spPr/>
      <dgm:t>
        <a:bodyPr/>
        <a:lstStyle/>
        <a:p>
          <a:endParaRPr lang="cs-CZ"/>
        </a:p>
      </dgm:t>
    </dgm:pt>
    <dgm:pt modelId="{BDF3D362-9F77-4473-9FC5-D67AE318F6F5}" type="parTrans" cxnId="{EB4EDF2B-9D03-4769-A8E0-91205E06690B}">
      <dgm:prSet/>
      <dgm:spPr/>
      <dgm:t>
        <a:bodyPr/>
        <a:lstStyle/>
        <a:p>
          <a:endParaRPr lang="cs-CZ"/>
        </a:p>
      </dgm:t>
    </dgm:pt>
    <dgm:pt modelId="{12931D0F-19BE-4C58-BE8D-351DD14D649C}" type="sibTrans" cxnId="{EB4EDF2B-9D03-4769-A8E0-91205E06690B}">
      <dgm:prSet/>
      <dgm:spPr/>
      <dgm:t>
        <a:bodyPr/>
        <a:lstStyle/>
        <a:p>
          <a:endParaRPr lang="cs-CZ"/>
        </a:p>
      </dgm:t>
    </dgm:pt>
    <dgm:pt modelId="{8B948B3C-7506-4172-97DF-A5CCCC5BDEBC}">
      <dgm:prSet phldrT="[Text]" custScaleY="65680" custLinFactNeighborX="-504" custLinFactNeighborY="-4081"/>
      <dgm:spPr/>
      <dgm:t>
        <a:bodyPr/>
        <a:lstStyle/>
        <a:p>
          <a:endParaRPr lang="cs-CZ"/>
        </a:p>
      </dgm:t>
    </dgm:pt>
    <dgm:pt modelId="{BA1A4E41-DA0F-4B8D-9887-049E03EFA1B9}" type="parTrans" cxnId="{008CA4C1-AC77-4056-8518-6EE6061D2FB2}">
      <dgm:prSet/>
      <dgm:spPr/>
      <dgm:t>
        <a:bodyPr/>
        <a:lstStyle/>
        <a:p>
          <a:endParaRPr lang="cs-CZ"/>
        </a:p>
      </dgm:t>
    </dgm:pt>
    <dgm:pt modelId="{61ED55CD-4433-4C4B-9478-C44E7E8A435C}" type="sibTrans" cxnId="{008CA4C1-AC77-4056-8518-6EE6061D2FB2}">
      <dgm:prSet/>
      <dgm:spPr/>
      <dgm:t>
        <a:bodyPr/>
        <a:lstStyle/>
        <a:p>
          <a:endParaRPr lang="cs-CZ"/>
        </a:p>
      </dgm:t>
    </dgm:pt>
    <dgm:pt modelId="{75C5933F-723F-4FB8-AB4A-31DC9280784E}">
      <dgm:prSet phldrT="[Text]" custScaleY="65680" custLinFactNeighborX="-2447" custLinFactNeighborY="-9858"/>
      <dgm:spPr/>
      <dgm:t>
        <a:bodyPr/>
        <a:lstStyle/>
        <a:p>
          <a:endParaRPr lang="cs-CZ"/>
        </a:p>
      </dgm:t>
    </dgm:pt>
    <dgm:pt modelId="{32115D1B-91AB-40B7-A0E3-073B19532A72}" type="parTrans" cxnId="{06214A7F-BC81-45AB-9A0D-870D1CFADE0C}">
      <dgm:prSet/>
      <dgm:spPr/>
      <dgm:t>
        <a:bodyPr/>
        <a:lstStyle/>
        <a:p>
          <a:endParaRPr lang="cs-CZ"/>
        </a:p>
      </dgm:t>
    </dgm:pt>
    <dgm:pt modelId="{233E2E01-3A0C-4395-A1A9-03171ABAFF3E}" type="sibTrans" cxnId="{06214A7F-BC81-45AB-9A0D-870D1CFADE0C}">
      <dgm:prSet/>
      <dgm:spPr/>
      <dgm:t>
        <a:bodyPr/>
        <a:lstStyle/>
        <a:p>
          <a:endParaRPr lang="cs-CZ"/>
        </a:p>
      </dgm:t>
    </dgm:pt>
    <dgm:pt modelId="{73E080A4-B70E-4665-BD09-6AA94B6CE628}">
      <dgm:prSet phldrT="[Text]" custScaleY="65680" custLinFactNeighborX="-2447" custLinFactNeighborY="-9858"/>
      <dgm:spPr/>
      <dgm:t>
        <a:bodyPr/>
        <a:lstStyle/>
        <a:p>
          <a:endParaRPr lang="cs-CZ"/>
        </a:p>
      </dgm:t>
    </dgm:pt>
    <dgm:pt modelId="{A971F7BE-BFA9-49B1-A306-FCAD05C8E429}" type="parTrans" cxnId="{B3A36CA6-9856-4AAC-BE54-432C1380E306}">
      <dgm:prSet/>
      <dgm:spPr/>
      <dgm:t>
        <a:bodyPr/>
        <a:lstStyle/>
        <a:p>
          <a:endParaRPr lang="cs-CZ"/>
        </a:p>
      </dgm:t>
    </dgm:pt>
    <dgm:pt modelId="{9C90AA8F-ECC1-4E45-AE35-1C33DD0905F7}" type="sibTrans" cxnId="{B3A36CA6-9856-4AAC-BE54-432C1380E306}">
      <dgm:prSet/>
      <dgm:spPr/>
      <dgm:t>
        <a:bodyPr/>
        <a:lstStyle/>
        <a:p>
          <a:endParaRPr lang="cs-CZ"/>
        </a:p>
      </dgm:t>
    </dgm:pt>
    <dgm:pt modelId="{FD5EBF5A-1016-420A-A416-5BBEC4ED83B3}">
      <dgm:prSet phldrT="[Text]" custScaleY="65680" custLinFactNeighborX="-2447" custLinFactNeighborY="-12826"/>
      <dgm:spPr/>
      <dgm:t>
        <a:bodyPr/>
        <a:lstStyle/>
        <a:p>
          <a:endParaRPr lang="cs-CZ"/>
        </a:p>
      </dgm:t>
    </dgm:pt>
    <dgm:pt modelId="{327B9918-AE79-43D6-8607-A87D7D216DE6}" type="parTrans" cxnId="{C8DDB6D1-58E5-40B3-BB2C-77C827C92FDE}">
      <dgm:prSet/>
      <dgm:spPr/>
      <dgm:t>
        <a:bodyPr/>
        <a:lstStyle/>
        <a:p>
          <a:endParaRPr lang="cs-CZ"/>
        </a:p>
      </dgm:t>
    </dgm:pt>
    <dgm:pt modelId="{6972B201-D029-4CA5-8365-EA2AC809CF1F}" type="sibTrans" cxnId="{C8DDB6D1-58E5-40B3-BB2C-77C827C92FDE}">
      <dgm:prSet/>
      <dgm:spPr/>
      <dgm:t>
        <a:bodyPr/>
        <a:lstStyle/>
        <a:p>
          <a:endParaRPr lang="cs-CZ"/>
        </a:p>
      </dgm:t>
    </dgm:pt>
    <dgm:pt modelId="{6406001E-1178-4B67-AAAE-F94713445856}">
      <dgm:prSet phldrT="[Text]" custScaleY="65680" custLinFactNeighborX="-2447" custLinFactNeighborY="-12826"/>
      <dgm:spPr/>
      <dgm:t>
        <a:bodyPr/>
        <a:lstStyle/>
        <a:p>
          <a:endParaRPr lang="cs-CZ" dirty="0"/>
        </a:p>
      </dgm:t>
    </dgm:pt>
    <dgm:pt modelId="{B509B741-382A-4883-BDF1-2C35F4356283}" type="parTrans" cxnId="{494AA747-6A7A-4D27-B7AB-52D6028E734F}">
      <dgm:prSet/>
      <dgm:spPr/>
      <dgm:t>
        <a:bodyPr/>
        <a:lstStyle/>
        <a:p>
          <a:endParaRPr lang="cs-CZ"/>
        </a:p>
      </dgm:t>
    </dgm:pt>
    <dgm:pt modelId="{4443A1B5-B15F-486B-804B-59E29A7FC740}" type="sibTrans" cxnId="{494AA747-6A7A-4D27-B7AB-52D6028E734F}">
      <dgm:prSet/>
      <dgm:spPr/>
      <dgm:t>
        <a:bodyPr/>
        <a:lstStyle/>
        <a:p>
          <a:endParaRPr lang="cs-CZ"/>
        </a:p>
      </dgm:t>
    </dgm:pt>
    <dgm:pt modelId="{DA7FF1DE-5F0C-47D4-812A-29CEF4C299E9}">
      <dgm:prSet phldrT="[Text]" custT="1"/>
      <dgm:spPr>
        <a:ln w="28575">
          <a:solidFill>
            <a:srgbClr val="00FFCC"/>
          </a:solidFill>
        </a:ln>
        <a:effectLst>
          <a:glow rad="1016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r>
            <a:rPr lang="cs-CZ" sz="2400" b="1" dirty="0" smtClean="0">
              <a:ln>
                <a:solidFill>
                  <a:srgbClr val="00FFCC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Předchůdci počítačů</a:t>
          </a:r>
          <a:endParaRPr lang="cs-CZ" sz="2400" b="1" dirty="0">
            <a:ln>
              <a:solidFill>
                <a:srgbClr val="00FFCC"/>
              </a:solidFill>
            </a:ln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083FE97F-8AB1-4EE4-A712-9AB703A97357}" type="sibTrans" cxnId="{5CEF3B7B-4F04-444E-845B-3C724CBB24F7}">
      <dgm:prSet/>
      <dgm:spPr/>
      <dgm:t>
        <a:bodyPr/>
        <a:lstStyle/>
        <a:p>
          <a:endParaRPr lang="cs-CZ"/>
        </a:p>
      </dgm:t>
    </dgm:pt>
    <dgm:pt modelId="{C8A34E81-3508-44FB-A86F-1C5F1158B413}" type="parTrans" cxnId="{5CEF3B7B-4F04-444E-845B-3C724CBB24F7}">
      <dgm:prSet/>
      <dgm:spPr/>
      <dgm:t>
        <a:bodyPr/>
        <a:lstStyle/>
        <a:p>
          <a:endParaRPr lang="cs-CZ"/>
        </a:p>
      </dgm:t>
    </dgm:pt>
    <dgm:pt modelId="{F647646B-EE6A-44B0-AAA1-98C0E5B969B5}">
      <dgm:prSet phldrT="[Text]" custT="1"/>
      <dgm:spPr>
        <a:solidFill>
          <a:srgbClr val="FFFF00"/>
        </a:solidFill>
        <a:ln>
          <a:solidFill>
            <a:schemeClr val="tx2">
              <a:lumMod val="75000"/>
            </a:schemeClr>
          </a:solidFill>
        </a:ln>
        <a:effectLst>
          <a:glow rad="101600">
            <a:schemeClr val="accent6">
              <a:satMod val="175000"/>
              <a:alpha val="40000"/>
            </a:schemeClr>
          </a:glow>
        </a:effectLst>
      </dgm:spPr>
      <dgm:t>
        <a:bodyPr/>
        <a:lstStyle/>
        <a:p>
          <a:r>
            <a:rPr lang="cs-CZ" sz="22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Programovatelné stroje</a:t>
          </a:r>
          <a:endParaRPr lang="cs-CZ" sz="2200" b="1" dirty="0">
            <a:solidFill>
              <a:schemeClr val="tx2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FC9695D-3FCB-45F9-81C8-FAA875A2B9BD}" type="parTrans" cxnId="{373BC100-8CF2-4B7F-A3FB-0A70215FEBD7}">
      <dgm:prSet/>
      <dgm:spPr>
        <a:ln w="19050">
          <a:solidFill>
            <a:srgbClr val="00FFCC"/>
          </a:solidFill>
        </a:ln>
      </dgm:spPr>
      <dgm:t>
        <a:bodyPr/>
        <a:lstStyle/>
        <a:p>
          <a:endParaRPr lang="cs-CZ"/>
        </a:p>
      </dgm:t>
    </dgm:pt>
    <dgm:pt modelId="{E4C97F97-7315-4640-A0C3-6652CB7E117C}" type="sibTrans" cxnId="{373BC100-8CF2-4B7F-A3FB-0A70215FEBD7}">
      <dgm:prSet/>
      <dgm:spPr/>
      <dgm:t>
        <a:bodyPr/>
        <a:lstStyle/>
        <a:p>
          <a:endParaRPr lang="cs-CZ"/>
        </a:p>
      </dgm:t>
    </dgm:pt>
    <dgm:pt modelId="{2C01001B-8719-4817-93F7-E77AE1F4FBC7}" type="pres">
      <dgm:prSet presAssocID="{A3595294-D567-4E6C-9C68-FC9B344C81A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44E6E69-B299-4FE0-872B-2099DF7ECF68}" type="pres">
      <dgm:prSet presAssocID="{DA7FF1DE-5F0C-47D4-812A-29CEF4C299E9}" presName="centerShape" presStyleLbl="node0" presStyleIdx="0" presStyleCnt="1" custScaleX="184202" custScaleY="91192" custLinFactNeighborX="-8107" custLinFactNeighborY="-16613"/>
      <dgm:spPr/>
      <dgm:t>
        <a:bodyPr/>
        <a:lstStyle/>
        <a:p>
          <a:endParaRPr lang="cs-CZ"/>
        </a:p>
      </dgm:t>
    </dgm:pt>
    <dgm:pt modelId="{0D68891E-48C2-44A9-AEF6-9F493F39B9B8}" type="pres">
      <dgm:prSet presAssocID="{D8F5B047-10FE-4BF6-B6FC-432964735C68}" presName="parTrans" presStyleLbl="bgSibTrans2D1" presStyleIdx="0" presStyleCnt="5"/>
      <dgm:spPr/>
      <dgm:t>
        <a:bodyPr/>
        <a:lstStyle/>
        <a:p>
          <a:endParaRPr lang="cs-CZ"/>
        </a:p>
      </dgm:t>
    </dgm:pt>
    <dgm:pt modelId="{EE891040-0340-4902-B0E7-E8E9D2BF65D4}" type="pres">
      <dgm:prSet presAssocID="{17E05C9B-FADD-4530-BAC4-C3CBC9CF6303}" presName="node" presStyleLbl="node1" presStyleIdx="0" presStyleCnt="5" custScaleX="124944" custScaleY="84744" custRadScaleRad="162890" custRadScaleInc="1343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940E5DD-E03E-4F54-BC2E-AB60E227430D}" type="pres">
      <dgm:prSet presAssocID="{3BB665A6-A1DE-4B71-AAF7-C6E3DFC20B6D}" presName="parTrans" presStyleLbl="bgSibTrans2D1" presStyleIdx="1" presStyleCnt="5"/>
      <dgm:spPr/>
      <dgm:t>
        <a:bodyPr/>
        <a:lstStyle/>
        <a:p>
          <a:endParaRPr lang="cs-CZ"/>
        </a:p>
      </dgm:t>
    </dgm:pt>
    <dgm:pt modelId="{291C3D11-8549-444F-904E-3068EC62DAFF}" type="pres">
      <dgm:prSet presAssocID="{B7E07043-472C-426C-818C-5AAF8EDC5118}" presName="node" presStyleLbl="node1" presStyleIdx="1" presStyleCnt="5" custScaleX="130956" custScaleY="82016" custRadScaleRad="147042" custRadScaleInc="-4389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9056FA2-3819-47E3-94AD-3A3485CB2AA2}" type="pres">
      <dgm:prSet presAssocID="{42700265-04C4-43D9-B367-D569FFFBA1E8}" presName="parTrans" presStyleLbl="bgSibTrans2D1" presStyleIdx="2" presStyleCnt="5" custAng="21551226" custLinFactNeighborX="3220" custLinFactNeighborY="3161"/>
      <dgm:spPr/>
      <dgm:t>
        <a:bodyPr/>
        <a:lstStyle/>
        <a:p>
          <a:endParaRPr lang="cs-CZ"/>
        </a:p>
      </dgm:t>
    </dgm:pt>
    <dgm:pt modelId="{3058C0FA-F916-4C18-A9C3-B44E7239C036}" type="pres">
      <dgm:prSet presAssocID="{E6066411-DE69-4324-B518-25F4CDA611D8}" presName="node" presStyleLbl="node1" presStyleIdx="2" presStyleCnt="5" custScaleX="139639" custScaleY="87274" custRadScaleRad="103574" custRadScaleInc="-2355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3C9498A-D334-4255-B24B-1F2224803868}" type="pres">
      <dgm:prSet presAssocID="{EFC9695D-3FCB-45F9-81C8-FAA875A2B9BD}" presName="parTrans" presStyleLbl="bgSibTrans2D1" presStyleIdx="3" presStyleCnt="5" custScaleX="105266"/>
      <dgm:spPr/>
      <dgm:t>
        <a:bodyPr/>
        <a:lstStyle/>
        <a:p>
          <a:endParaRPr lang="cs-CZ"/>
        </a:p>
      </dgm:t>
    </dgm:pt>
    <dgm:pt modelId="{C0194160-843F-4B95-A574-B79A3545F91A}" type="pres">
      <dgm:prSet presAssocID="{F647646B-EE6A-44B0-AAA1-98C0E5B969B5}" presName="node" presStyleLbl="node1" presStyleIdx="3" presStyleCnt="5" custScaleX="196763" custScaleY="87274" custRadScaleRad="133039" custRadScaleInc="10775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0EE117A-7440-4C34-9D79-EDC40BB2D02B}" type="pres">
      <dgm:prSet presAssocID="{CCAAD0E4-6EFE-40B0-83B9-0CF4FC815AFD}" presName="parTrans" presStyleLbl="bgSibTrans2D1" presStyleIdx="4" presStyleCnt="5" custScaleX="98873" custLinFactNeighborX="-873" custLinFactNeighborY="-1147"/>
      <dgm:spPr/>
      <dgm:t>
        <a:bodyPr/>
        <a:lstStyle/>
        <a:p>
          <a:endParaRPr lang="cs-CZ"/>
        </a:p>
      </dgm:t>
    </dgm:pt>
    <dgm:pt modelId="{543371C1-0393-4610-8B5C-BFBB6710E40A}" type="pres">
      <dgm:prSet presAssocID="{EB602273-AEE0-42B5-B179-B021CF534C7E}" presName="node" presStyleLbl="node1" presStyleIdx="4" presStyleCnt="5" custScaleX="139639" custScaleY="87274" custRadScaleRad="130203" custRadScaleInc="-10514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6D1D00C-4FEC-47CF-BF74-573169569572}" type="presOf" srcId="{3BB665A6-A1DE-4B71-AAF7-C6E3DFC20B6D}" destId="{C940E5DD-E03E-4F54-BC2E-AB60E227430D}" srcOrd="0" destOrd="0" presId="urn:microsoft.com/office/officeart/2005/8/layout/radial4"/>
    <dgm:cxn modelId="{F506B0BB-A7F8-41BC-A5AF-54BE83F400D3}" type="presOf" srcId="{A3595294-D567-4E6C-9C68-FC9B344C81A1}" destId="{2C01001B-8719-4817-93F7-E77AE1F4FBC7}" srcOrd="0" destOrd="0" presId="urn:microsoft.com/office/officeart/2005/8/layout/radial4"/>
    <dgm:cxn modelId="{872F5070-D362-419C-8B11-517738D62A14}" type="presOf" srcId="{CCAAD0E4-6EFE-40B0-83B9-0CF4FC815AFD}" destId="{90EE117A-7440-4C34-9D79-EDC40BB2D02B}" srcOrd="0" destOrd="0" presId="urn:microsoft.com/office/officeart/2005/8/layout/radial4"/>
    <dgm:cxn modelId="{054C3D7A-1E70-48C3-87D6-EC311F05C9DA}" type="presOf" srcId="{EFC9695D-3FCB-45F9-81C8-FAA875A2B9BD}" destId="{63C9498A-D334-4255-B24B-1F2224803868}" srcOrd="0" destOrd="0" presId="urn:microsoft.com/office/officeart/2005/8/layout/radial4"/>
    <dgm:cxn modelId="{EB4EDF2B-9D03-4769-A8E0-91205E06690B}" srcId="{A3595294-D567-4E6C-9C68-FC9B344C81A1}" destId="{3C596F7F-4785-4EAD-8291-3C5C3F0F7580}" srcOrd="5" destOrd="0" parTransId="{BDF3D362-9F77-4473-9FC5-D67AE318F6F5}" sibTransId="{12931D0F-19BE-4C58-BE8D-351DD14D649C}"/>
    <dgm:cxn modelId="{494AA747-6A7A-4D27-B7AB-52D6028E734F}" srcId="{A3595294-D567-4E6C-9C68-FC9B344C81A1}" destId="{6406001E-1178-4B67-AAAE-F94713445856}" srcOrd="10" destOrd="0" parTransId="{B509B741-382A-4883-BDF1-2C35F4356283}" sibTransId="{4443A1B5-B15F-486B-804B-59E29A7FC740}"/>
    <dgm:cxn modelId="{5CEF3B7B-4F04-444E-845B-3C724CBB24F7}" srcId="{A3595294-D567-4E6C-9C68-FC9B344C81A1}" destId="{DA7FF1DE-5F0C-47D4-812A-29CEF4C299E9}" srcOrd="0" destOrd="0" parTransId="{C8A34E81-3508-44FB-A86F-1C5F1158B413}" sibTransId="{083FE97F-8AB1-4EE4-A712-9AB703A97357}"/>
    <dgm:cxn modelId="{373BC100-8CF2-4B7F-A3FB-0A70215FEBD7}" srcId="{DA7FF1DE-5F0C-47D4-812A-29CEF4C299E9}" destId="{F647646B-EE6A-44B0-AAA1-98C0E5B969B5}" srcOrd="3" destOrd="0" parTransId="{EFC9695D-3FCB-45F9-81C8-FAA875A2B9BD}" sibTransId="{E4C97F97-7315-4640-A0C3-6652CB7E117C}"/>
    <dgm:cxn modelId="{5EF48AED-6F3C-47C5-8E56-B38B27CC2022}" type="presOf" srcId="{DA7FF1DE-5F0C-47D4-812A-29CEF4C299E9}" destId="{B44E6E69-B299-4FE0-872B-2099DF7ECF68}" srcOrd="0" destOrd="0" presId="urn:microsoft.com/office/officeart/2005/8/layout/radial4"/>
    <dgm:cxn modelId="{1B0DC5E5-AFD3-4DCC-9FAA-2A5694C9A95E}" srcId="{A3595294-D567-4E6C-9C68-FC9B344C81A1}" destId="{D88FA476-D6BE-4663-BBF4-170E618268CA}" srcOrd="2" destOrd="0" parTransId="{BA2493EB-1896-4EDF-A6C3-CFE763D186B5}" sibTransId="{BC85FBA3-9C4D-4200-AF2A-01B5B01B79AB}"/>
    <dgm:cxn modelId="{06214A7F-BC81-45AB-9A0D-870D1CFADE0C}" srcId="{A3595294-D567-4E6C-9C68-FC9B344C81A1}" destId="{75C5933F-723F-4FB8-AB4A-31DC9280784E}" srcOrd="7" destOrd="0" parTransId="{32115D1B-91AB-40B7-A0E3-073B19532A72}" sibTransId="{233E2E01-3A0C-4395-A1A9-03171ABAFF3E}"/>
    <dgm:cxn modelId="{A3A59693-6383-4FF0-A52A-DEAED127D002}" srcId="{DA7FF1DE-5F0C-47D4-812A-29CEF4C299E9}" destId="{EB602273-AEE0-42B5-B179-B021CF534C7E}" srcOrd="4" destOrd="0" parTransId="{CCAAD0E4-6EFE-40B0-83B9-0CF4FC815AFD}" sibTransId="{28F64DFC-FDC8-45F7-9D98-311801316F29}"/>
    <dgm:cxn modelId="{337B3B39-8EF6-4B2D-908D-D3C535876C78}" type="presOf" srcId="{D8F5B047-10FE-4BF6-B6FC-432964735C68}" destId="{0D68891E-48C2-44A9-AEF6-9F493F39B9B8}" srcOrd="0" destOrd="0" presId="urn:microsoft.com/office/officeart/2005/8/layout/radial4"/>
    <dgm:cxn modelId="{E115A709-3BBB-4562-AE1F-89428ACF5300}" srcId="{A3595294-D567-4E6C-9C68-FC9B344C81A1}" destId="{E3A853A2-9C5B-486E-A0CB-2ACB519165CE}" srcOrd="4" destOrd="0" parTransId="{0F58C30E-5DD0-44D1-A389-38725BD09DA4}" sibTransId="{A690C54A-EFFC-4738-A585-709F4B728CA6}"/>
    <dgm:cxn modelId="{9816C931-513C-4ED2-90A3-68C3847CD6A9}" type="presOf" srcId="{F647646B-EE6A-44B0-AAA1-98C0E5B969B5}" destId="{C0194160-843F-4B95-A574-B79A3545F91A}" srcOrd="0" destOrd="0" presId="urn:microsoft.com/office/officeart/2005/8/layout/radial4"/>
    <dgm:cxn modelId="{26E7326B-143B-43EF-BE1F-6A99F95433A1}" srcId="{DA7FF1DE-5F0C-47D4-812A-29CEF4C299E9}" destId="{17E05C9B-FADD-4530-BAC4-C3CBC9CF6303}" srcOrd="0" destOrd="0" parTransId="{D8F5B047-10FE-4BF6-B6FC-432964735C68}" sibTransId="{A311D078-991C-48B1-9923-AB4EFCD7847C}"/>
    <dgm:cxn modelId="{67EEBBBA-4F08-4677-A5DA-054993514DD3}" srcId="{DA7FF1DE-5F0C-47D4-812A-29CEF4C299E9}" destId="{E6066411-DE69-4324-B518-25F4CDA611D8}" srcOrd="2" destOrd="0" parTransId="{42700265-04C4-43D9-B367-D569FFFBA1E8}" sibTransId="{90F85E13-0781-483E-BE67-491EFDABBC13}"/>
    <dgm:cxn modelId="{926BF45F-1D4E-4325-B673-9E3BCD2B0F8C}" type="presOf" srcId="{17E05C9B-FADD-4530-BAC4-C3CBC9CF6303}" destId="{EE891040-0340-4902-B0E7-E8E9D2BF65D4}" srcOrd="0" destOrd="0" presId="urn:microsoft.com/office/officeart/2005/8/layout/radial4"/>
    <dgm:cxn modelId="{B3A36CA6-9856-4AAC-BE54-432C1380E306}" srcId="{A3595294-D567-4E6C-9C68-FC9B344C81A1}" destId="{73E080A4-B70E-4665-BD09-6AA94B6CE628}" srcOrd="8" destOrd="0" parTransId="{A971F7BE-BFA9-49B1-A306-FCAD05C8E429}" sibTransId="{9C90AA8F-ECC1-4E45-AE35-1C33DD0905F7}"/>
    <dgm:cxn modelId="{AAFB5B34-57CC-4CB1-8724-EB2470EAB5B1}" srcId="{A3595294-D567-4E6C-9C68-FC9B344C81A1}" destId="{8417B956-019B-448E-BA98-8A4DB65EC2A2}" srcOrd="1" destOrd="0" parTransId="{D2279159-6166-45D6-A014-3A408D479726}" sibTransId="{1973AB7D-D687-4A07-A376-7C34DAD3167C}"/>
    <dgm:cxn modelId="{87B28BF6-3D8A-4E98-9597-0FCE1E85D791}" type="presOf" srcId="{E6066411-DE69-4324-B518-25F4CDA611D8}" destId="{3058C0FA-F916-4C18-A9C3-B44E7239C036}" srcOrd="0" destOrd="0" presId="urn:microsoft.com/office/officeart/2005/8/layout/radial4"/>
    <dgm:cxn modelId="{C8DDB6D1-58E5-40B3-BB2C-77C827C92FDE}" srcId="{A3595294-D567-4E6C-9C68-FC9B344C81A1}" destId="{FD5EBF5A-1016-420A-A416-5BBEC4ED83B3}" srcOrd="9" destOrd="0" parTransId="{327B9918-AE79-43D6-8607-A87D7D216DE6}" sibTransId="{6972B201-D029-4CA5-8365-EA2AC809CF1F}"/>
    <dgm:cxn modelId="{11516A64-E0A5-44CB-8CBF-9D6BED78A2F8}" srcId="{DA7FF1DE-5F0C-47D4-812A-29CEF4C299E9}" destId="{B7E07043-472C-426C-818C-5AAF8EDC5118}" srcOrd="1" destOrd="0" parTransId="{3BB665A6-A1DE-4B71-AAF7-C6E3DFC20B6D}" sibTransId="{79170303-D648-4257-8CFC-0BAEFF35A531}"/>
    <dgm:cxn modelId="{E024AB2D-238E-458C-A47F-75FBEC8C24FC}" type="presOf" srcId="{EB602273-AEE0-42B5-B179-B021CF534C7E}" destId="{543371C1-0393-4610-8B5C-BFBB6710E40A}" srcOrd="0" destOrd="0" presId="urn:microsoft.com/office/officeart/2005/8/layout/radial4"/>
    <dgm:cxn modelId="{7EDC3E1B-98B6-4063-9239-01DCE3F68901}" srcId="{A3595294-D567-4E6C-9C68-FC9B344C81A1}" destId="{16D05D8F-12A3-43D2-94A5-60D9F50D2361}" srcOrd="3" destOrd="0" parTransId="{B5582287-FB88-42FB-A00C-A5404E826022}" sibTransId="{7021301A-A389-425B-88F6-775DA0547A90}"/>
    <dgm:cxn modelId="{37F3F24A-1267-419A-9FEE-5E558D26D472}" type="presOf" srcId="{42700265-04C4-43D9-B367-D569FFFBA1E8}" destId="{19056FA2-3819-47E3-94AD-3A3485CB2AA2}" srcOrd="0" destOrd="0" presId="urn:microsoft.com/office/officeart/2005/8/layout/radial4"/>
    <dgm:cxn modelId="{008CA4C1-AC77-4056-8518-6EE6061D2FB2}" srcId="{A3595294-D567-4E6C-9C68-FC9B344C81A1}" destId="{8B948B3C-7506-4172-97DF-A5CCCC5BDEBC}" srcOrd="6" destOrd="0" parTransId="{BA1A4E41-DA0F-4B8D-9887-049E03EFA1B9}" sibTransId="{61ED55CD-4433-4C4B-9478-C44E7E8A435C}"/>
    <dgm:cxn modelId="{DC89C5B6-3920-4377-BF54-61F03038F8C0}" type="presOf" srcId="{B7E07043-472C-426C-818C-5AAF8EDC5118}" destId="{291C3D11-8549-444F-904E-3068EC62DAFF}" srcOrd="0" destOrd="0" presId="urn:microsoft.com/office/officeart/2005/8/layout/radial4"/>
    <dgm:cxn modelId="{A4AA696A-A062-4779-812B-CD85C160B235}" type="presParOf" srcId="{2C01001B-8719-4817-93F7-E77AE1F4FBC7}" destId="{B44E6E69-B299-4FE0-872B-2099DF7ECF68}" srcOrd="0" destOrd="0" presId="urn:microsoft.com/office/officeart/2005/8/layout/radial4"/>
    <dgm:cxn modelId="{BDBEA0C5-25BC-4665-87A9-1F136D34DD1A}" type="presParOf" srcId="{2C01001B-8719-4817-93F7-E77AE1F4FBC7}" destId="{0D68891E-48C2-44A9-AEF6-9F493F39B9B8}" srcOrd="1" destOrd="0" presId="urn:microsoft.com/office/officeart/2005/8/layout/radial4"/>
    <dgm:cxn modelId="{D2D626E7-FC8C-4E0C-AC96-9EA4549908BE}" type="presParOf" srcId="{2C01001B-8719-4817-93F7-E77AE1F4FBC7}" destId="{EE891040-0340-4902-B0E7-E8E9D2BF65D4}" srcOrd="2" destOrd="0" presId="urn:microsoft.com/office/officeart/2005/8/layout/radial4"/>
    <dgm:cxn modelId="{C5330856-0931-4798-AA9B-113C27C998C8}" type="presParOf" srcId="{2C01001B-8719-4817-93F7-E77AE1F4FBC7}" destId="{C940E5DD-E03E-4F54-BC2E-AB60E227430D}" srcOrd="3" destOrd="0" presId="urn:microsoft.com/office/officeart/2005/8/layout/radial4"/>
    <dgm:cxn modelId="{1B8C6425-71F8-4F97-9387-3E4FACDFB4EF}" type="presParOf" srcId="{2C01001B-8719-4817-93F7-E77AE1F4FBC7}" destId="{291C3D11-8549-444F-904E-3068EC62DAFF}" srcOrd="4" destOrd="0" presId="urn:microsoft.com/office/officeart/2005/8/layout/radial4"/>
    <dgm:cxn modelId="{A145C432-8948-49B6-A894-CA1CAF8BA426}" type="presParOf" srcId="{2C01001B-8719-4817-93F7-E77AE1F4FBC7}" destId="{19056FA2-3819-47E3-94AD-3A3485CB2AA2}" srcOrd="5" destOrd="0" presId="urn:microsoft.com/office/officeart/2005/8/layout/radial4"/>
    <dgm:cxn modelId="{30DE2617-A98E-43A4-86B8-73F1CEFBD6FD}" type="presParOf" srcId="{2C01001B-8719-4817-93F7-E77AE1F4FBC7}" destId="{3058C0FA-F916-4C18-A9C3-B44E7239C036}" srcOrd="6" destOrd="0" presId="urn:microsoft.com/office/officeart/2005/8/layout/radial4"/>
    <dgm:cxn modelId="{C8DAD60E-DE97-4705-A108-B1634E30EF2A}" type="presParOf" srcId="{2C01001B-8719-4817-93F7-E77AE1F4FBC7}" destId="{63C9498A-D334-4255-B24B-1F2224803868}" srcOrd="7" destOrd="0" presId="urn:microsoft.com/office/officeart/2005/8/layout/radial4"/>
    <dgm:cxn modelId="{6A2BF893-8FA0-4702-B285-D1255C4E441F}" type="presParOf" srcId="{2C01001B-8719-4817-93F7-E77AE1F4FBC7}" destId="{C0194160-843F-4B95-A574-B79A3545F91A}" srcOrd="8" destOrd="0" presId="urn:microsoft.com/office/officeart/2005/8/layout/radial4"/>
    <dgm:cxn modelId="{FA469843-C77D-4BED-B695-9BF54F456BF3}" type="presParOf" srcId="{2C01001B-8719-4817-93F7-E77AE1F4FBC7}" destId="{90EE117A-7440-4C34-9D79-EDC40BB2D02B}" srcOrd="9" destOrd="0" presId="urn:microsoft.com/office/officeart/2005/8/layout/radial4"/>
    <dgm:cxn modelId="{9369EB7F-B8B3-4089-B0EC-97B3FF68C1FD}" type="presParOf" srcId="{2C01001B-8719-4817-93F7-E77AE1F4FBC7}" destId="{543371C1-0393-4610-8B5C-BFBB6710E40A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4E6E69-B299-4FE0-872B-2099DF7ECF68}">
      <dsp:nvSpPr>
        <dsp:cNvPr id="0" name=""/>
        <dsp:cNvSpPr/>
      </dsp:nvSpPr>
      <dsp:spPr>
        <a:xfrm>
          <a:off x="1994171" y="1080120"/>
          <a:ext cx="2199482" cy="108888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00FFCC"/>
          </a:solidFill>
          <a:prstDash val="solid"/>
        </a:ln>
        <a:effectLst>
          <a:glow rad="101600">
            <a:schemeClr val="accent1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ln>
                <a:solidFill>
                  <a:srgbClr val="00FFCC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Předchůdci počítačů</a:t>
          </a:r>
          <a:endParaRPr lang="cs-CZ" sz="2400" b="1" kern="1200" dirty="0">
            <a:ln>
              <a:solidFill>
                <a:srgbClr val="00FFCC"/>
              </a:solidFill>
            </a:ln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>
        <a:off x="2316278" y="1239584"/>
        <a:ext cx="1555268" cy="769959"/>
      </dsp:txXfrm>
    </dsp:sp>
    <dsp:sp modelId="{0D68891E-48C2-44A9-AEF6-9F493F39B9B8}">
      <dsp:nvSpPr>
        <dsp:cNvPr id="0" name=""/>
        <dsp:cNvSpPr/>
      </dsp:nvSpPr>
      <dsp:spPr>
        <a:xfrm rot="10309855">
          <a:off x="702218" y="1706672"/>
          <a:ext cx="1268802" cy="340307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solidFill>
            <a:srgbClr val="00FFCC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891040-0340-4902-B0E7-E8E9D2BF65D4}">
      <dsp:nvSpPr>
        <dsp:cNvPr id="0" name=""/>
        <dsp:cNvSpPr/>
      </dsp:nvSpPr>
      <dsp:spPr>
        <a:xfrm>
          <a:off x="0" y="1582451"/>
          <a:ext cx="1417311" cy="76903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FFC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Prehistorie</a:t>
          </a:r>
          <a:endParaRPr lang="cs-CZ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2524" y="1604975"/>
        <a:ext cx="1372263" cy="723991"/>
      </dsp:txXfrm>
    </dsp:sp>
    <dsp:sp modelId="{C940E5DD-E03E-4F54-BC2E-AB60E227430D}">
      <dsp:nvSpPr>
        <dsp:cNvPr id="0" name=""/>
        <dsp:cNvSpPr/>
      </dsp:nvSpPr>
      <dsp:spPr>
        <a:xfrm rot="11937046">
          <a:off x="1095269" y="951022"/>
          <a:ext cx="1065214" cy="340307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2858606"/>
            <a:satOff val="621"/>
            <a:lumOff val="-882"/>
            <a:alphaOff val="0"/>
          </a:schemeClr>
        </a:solidFill>
        <a:ln>
          <a:solidFill>
            <a:srgbClr val="00FFCC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1C3D11-8549-444F-904E-3068EC62DAFF}">
      <dsp:nvSpPr>
        <dsp:cNvPr id="0" name=""/>
        <dsp:cNvSpPr/>
      </dsp:nvSpPr>
      <dsp:spPr>
        <a:xfrm>
          <a:off x="381383" y="576067"/>
          <a:ext cx="1485508" cy="744283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 w="25400" cap="flat" cmpd="sng" algn="ctr">
          <a:solidFill>
            <a:srgbClr val="00FFC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Starověk</a:t>
          </a:r>
          <a:endParaRPr lang="cs-CZ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03182" y="597866"/>
        <a:ext cx="1441910" cy="700685"/>
      </dsp:txXfrm>
    </dsp:sp>
    <dsp:sp modelId="{19056FA2-3819-47E3-94AD-3A3485CB2AA2}">
      <dsp:nvSpPr>
        <dsp:cNvPr id="0" name=""/>
        <dsp:cNvSpPr/>
      </dsp:nvSpPr>
      <dsp:spPr>
        <a:xfrm rot="16197955">
          <a:off x="2809328" y="566614"/>
          <a:ext cx="634456" cy="340307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5717212"/>
            <a:satOff val="1242"/>
            <a:lumOff val="-1765"/>
            <a:alphaOff val="0"/>
          </a:schemeClr>
        </a:solidFill>
        <a:ln>
          <a:solidFill>
            <a:srgbClr val="00FFCC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58C0FA-F916-4C18-A9C3-B44E7239C036}">
      <dsp:nvSpPr>
        <dsp:cNvPr id="0" name=""/>
        <dsp:cNvSpPr/>
      </dsp:nvSpPr>
      <dsp:spPr>
        <a:xfrm>
          <a:off x="2318437" y="12812"/>
          <a:ext cx="1584004" cy="791998"/>
        </a:xfrm>
        <a:prstGeom prst="roundRect">
          <a:avLst>
            <a:gd name="adj" fmla="val 10000"/>
          </a:avLst>
        </a:prstGeom>
        <a:solidFill>
          <a:schemeClr val="accent3">
            <a:hueOff val="5717212"/>
            <a:satOff val="1242"/>
            <a:lumOff val="-1765"/>
            <a:alphaOff val="0"/>
          </a:schemeClr>
        </a:solidFill>
        <a:ln w="25400" cap="flat" cmpd="sng" algn="ctr">
          <a:solidFill>
            <a:srgbClr val="00FFC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Výpočetní pomůcky</a:t>
          </a:r>
          <a:endParaRPr lang="cs-CZ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341634" y="36009"/>
        <a:ext cx="1537610" cy="745604"/>
      </dsp:txXfrm>
    </dsp:sp>
    <dsp:sp modelId="{63C9498A-D334-4255-B24B-1F2224803868}">
      <dsp:nvSpPr>
        <dsp:cNvPr id="0" name=""/>
        <dsp:cNvSpPr/>
      </dsp:nvSpPr>
      <dsp:spPr>
        <a:xfrm rot="433898">
          <a:off x="4199525" y="1692838"/>
          <a:ext cx="1546800" cy="340307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8575818"/>
            <a:satOff val="1863"/>
            <a:lumOff val="-2647"/>
            <a:alphaOff val="0"/>
          </a:schemeClr>
        </a:solidFill>
        <a:ln w="19050">
          <a:solidFill>
            <a:srgbClr val="00FFCC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194160-843F-4B95-A574-B79A3545F91A}">
      <dsp:nvSpPr>
        <dsp:cNvPr id="0" name=""/>
        <dsp:cNvSpPr/>
      </dsp:nvSpPr>
      <dsp:spPr>
        <a:xfrm>
          <a:off x="4585794" y="1559479"/>
          <a:ext cx="2231994" cy="791998"/>
        </a:xfrm>
        <a:prstGeom prst="roundRect">
          <a:avLst>
            <a:gd name="adj" fmla="val 10000"/>
          </a:avLst>
        </a:prstGeom>
        <a:solidFill>
          <a:srgbClr val="FFFF00"/>
        </a:solidFill>
        <a:ln w="25400" cap="flat" cmpd="sng" algn="ctr">
          <a:solidFill>
            <a:schemeClr val="tx2">
              <a:lumMod val="75000"/>
            </a:schemeClr>
          </a:solidFill>
          <a:prstDash val="solid"/>
        </a:ln>
        <a:effectLst>
          <a:glow rad="101600">
            <a:schemeClr val="accent6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Programovatelné stroje</a:t>
          </a:r>
          <a:endParaRPr lang="cs-CZ" sz="2200" b="1" kern="1200" dirty="0">
            <a:solidFill>
              <a:schemeClr val="tx2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608991" y="1582676"/>
        <a:ext cx="2185600" cy="745604"/>
      </dsp:txXfrm>
    </dsp:sp>
    <dsp:sp modelId="{90EE117A-7440-4C34-9D79-EDC40BB2D02B}">
      <dsp:nvSpPr>
        <dsp:cNvPr id="0" name=""/>
        <dsp:cNvSpPr/>
      </dsp:nvSpPr>
      <dsp:spPr>
        <a:xfrm rot="20315352">
          <a:off x="3976680" y="858369"/>
          <a:ext cx="1232928" cy="340307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11434424"/>
            <a:satOff val="2484"/>
            <a:lumOff val="-3530"/>
            <a:alphaOff val="0"/>
          </a:schemeClr>
        </a:solidFill>
        <a:ln w="19050">
          <a:solidFill>
            <a:srgbClr val="00FFCC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3371C1-0393-4610-8B5C-BFBB6710E40A}">
      <dsp:nvSpPr>
        <dsp:cNvPr id="0" name=""/>
        <dsp:cNvSpPr/>
      </dsp:nvSpPr>
      <dsp:spPr>
        <a:xfrm>
          <a:off x="4392490" y="408820"/>
          <a:ext cx="1584004" cy="791998"/>
        </a:xfrm>
        <a:prstGeom prst="roundRect">
          <a:avLst>
            <a:gd name="adj" fmla="val 10000"/>
          </a:avLst>
        </a:prstGeom>
        <a:solidFill>
          <a:schemeClr val="accent3">
            <a:hueOff val="11434424"/>
            <a:satOff val="2484"/>
            <a:lumOff val="-3530"/>
            <a:alphaOff val="0"/>
          </a:schemeClr>
        </a:solidFill>
        <a:ln w="25400" cap="flat" cmpd="sng" algn="ctr">
          <a:solidFill>
            <a:srgbClr val="00FFC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Mechanické stroje</a:t>
          </a:r>
          <a:endParaRPr lang="cs-CZ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415687" y="432017"/>
        <a:ext cx="1537610" cy="7456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EF8C8A-362B-46C3-A721-663B4B47C92F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3288AD-3B59-47D4-9D21-D24F0FDB86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82671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3288AD-3B59-47D4-9D21-D24F0FDB8656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1370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3288AD-3B59-47D4-9D21-D24F0FDB8656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8083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3288AD-3B59-47D4-9D21-D24F0FDB8656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95641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0332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8655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6653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5123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7213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9861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0404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994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29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9822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8018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1217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1667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163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01418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033775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60079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54125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279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6950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67723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6918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637848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0938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74926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47209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103555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01478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43757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47365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59785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76622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7856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67856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83427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41603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87473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67766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168028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34669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16668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17629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45779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379736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65651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13425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63223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72549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242515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92726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24563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30248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49546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1221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31594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4696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092033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175705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02190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77812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16547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5057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682513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23699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1053413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33832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244275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957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732301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282483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06522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811097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547850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09557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838656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530051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076719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59948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28736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54353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88149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53414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032589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2547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9198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953113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078248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46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99000">
              <a:srgbClr val="7005D4"/>
            </a:gs>
            <a:gs pos="100000">
              <a:srgbClr val="8C3D9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00584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5998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799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795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6161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032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818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965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9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6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/index.php?title=Herman_Hollerith&amp;oldid=552764103" TargetMode="External"/><Relationship Id="rId3" Type="http://schemas.openxmlformats.org/officeDocument/2006/relationships/hyperlink" Target="http://www.petrn.wz.cz/historie.htm" TargetMode="External"/><Relationship Id="rId7" Type="http://schemas.openxmlformats.org/officeDocument/2006/relationships/hyperlink" Target="http://en.wikipedia.org/w/index.php?title=Tabulating_machine&amp;oldid=551171329" TargetMode="External"/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84.xml"/><Relationship Id="rId6" Type="http://schemas.openxmlformats.org/officeDocument/2006/relationships/hyperlink" Target="http://en.wikipedia.org/w/index.php?title=Punched_card&amp;oldid=552605469" TargetMode="External"/><Relationship Id="rId5" Type="http://schemas.openxmlformats.org/officeDocument/2006/relationships/hyperlink" Target="http://en.wikipedia.org/w/index.php?title=Joseph_Marie_Jacquard&amp;oldid=547308463" TargetMode="External"/><Relationship Id="rId4" Type="http://schemas.openxmlformats.org/officeDocument/2006/relationships/hyperlink" Target="http://cs.wikipedia.org/w/index.php?title=Joseph_Marie_Jacquard&amp;oldid=10097355" TargetMode="External"/><Relationship Id="rId9" Type="http://schemas.openxmlformats.org/officeDocument/2006/relationships/hyperlink" Target="http://cs.wikipedia.org/w/index.php?title=Herman_Hollerith&amp;oldid=9921177" TargetMode="Externa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/index.php?title=Analytical_Engine&amp;oldid=551319316" TargetMode="External"/><Relationship Id="rId3" Type="http://schemas.openxmlformats.org/officeDocument/2006/relationships/hyperlink" Target="http://en.wikipedia.org/w/index.php?title=Charles_Babbage&amp;oldid=554440444" TargetMode="External"/><Relationship Id="rId7" Type="http://schemas.openxmlformats.org/officeDocument/2006/relationships/hyperlink" Target="http://www.computerhistory.org/babbage/" TargetMode="External"/><Relationship Id="rId2" Type="http://schemas.openxmlformats.org/officeDocument/2006/relationships/hyperlink" Target="http://en.wikipedia.org/w/index.php?title=IBM&amp;oldid=553710261" TargetMode="External"/><Relationship Id="rId1" Type="http://schemas.openxmlformats.org/officeDocument/2006/relationships/slideLayout" Target="../slideLayouts/slideLayout84.xml"/><Relationship Id="rId6" Type="http://schemas.openxmlformats.org/officeDocument/2006/relationships/hyperlink" Target="http://extrahardware.cnews.cz/historie-pocitacu-i-pocitacovy-pravek,online" TargetMode="External"/><Relationship Id="rId5" Type="http://schemas.openxmlformats.org/officeDocument/2006/relationships/hyperlink" Target="http://www.petrn.wz.cz/historie.htm" TargetMode="External"/><Relationship Id="rId4" Type="http://schemas.openxmlformats.org/officeDocument/2006/relationships/hyperlink" Target="http://en.wikipedia.org/w/index.php?title=Difference_engine&amp;oldid=55219114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12771860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67505"/>
              </p:ext>
            </p:extLst>
          </p:nvPr>
        </p:nvGraphicFramePr>
        <p:xfrm>
          <a:off x="1691680" y="2852936"/>
          <a:ext cx="7056784" cy="223073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VY_32_INOVACE_05_S10-I-6-9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říjen </a:t>
                      </a:r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Zdeňka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Špinlerová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Informační a komunikační technologie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Informační a komunikační technologie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Informatika pro 6. – 9.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Historie PC – Programovatelné stroje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9399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5885244"/>
              </p:ext>
            </p:extLst>
          </p:nvPr>
        </p:nvGraphicFramePr>
        <p:xfrm>
          <a:off x="539552" y="3573016"/>
          <a:ext cx="8280920" cy="2422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Počítač s připojením k internetu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aktivní výklad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učiva s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využitím interaktivní tabule a vyhledávání informací na internetu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vyhledávají informace na internetu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7313868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Materiál slouží k </a:t>
                      </a:r>
                      <a:r>
                        <a:rPr lang="cs-CZ" sz="14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seznámení</a:t>
                      </a:r>
                      <a:r>
                        <a:rPr lang="cs-CZ" sz="14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s 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  <a:effectLst/>
                        </a:rPr>
                        <a:t>orientačním</a:t>
                      </a:r>
                      <a:r>
                        <a:rPr lang="cs-CZ" sz="14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r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  <a:effectLst/>
                        </a:rPr>
                        <a:t>ozdělením základního přehledu dějin od primitivních počítacích pomůcek až po počítače nedávné minulosti. </a:t>
                      </a:r>
                    </a:p>
                    <a:p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</a:t>
                      </a:r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pozná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předchůdce dnešních počítačů z období označovaného jako Programovatelné stroje – </a:t>
                      </a:r>
                      <a:b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období 19. století, pozná významné osobnosti tohoto období.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731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18E"/>
            </a:gs>
            <a:gs pos="10000">
              <a:srgbClr val="50B1D3"/>
            </a:gs>
            <a:gs pos="20000">
              <a:srgbClr val="0067B4"/>
            </a:gs>
            <a:gs pos="40000">
              <a:srgbClr val="0094C8"/>
            </a:gs>
            <a:gs pos="65000">
              <a:srgbClr val="0067B4"/>
            </a:gs>
            <a:gs pos="85000">
              <a:srgbClr val="00B0F0"/>
            </a:gs>
            <a:gs pos="100000">
              <a:srgbClr val="306E8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7091" y="1052736"/>
            <a:ext cx="3368373" cy="2750837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3803572"/>
            <a:ext cx="8712968" cy="2361731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INFORMATIKA</a:t>
            </a:r>
            <a:br>
              <a:rPr lang="cs-CZ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</a:br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pro základní školu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1743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220412" y="4454988"/>
            <a:ext cx="478760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Schéma zobrazuje  orientační rozdělení základního přehledu dějin od primitivních počítacích pomůcek až po počítače nedávné minulosti.</a:t>
            </a:r>
          </a:p>
        </p:txBody>
      </p: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909616677"/>
              </p:ext>
            </p:extLst>
          </p:nvPr>
        </p:nvGraphicFramePr>
        <p:xfrm>
          <a:off x="2195736" y="836712"/>
          <a:ext cx="6840760" cy="2808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35" name="Skupina 34"/>
          <p:cNvGrpSpPr/>
          <p:nvPr/>
        </p:nvGrpSpPr>
        <p:grpSpPr>
          <a:xfrm>
            <a:off x="20751" y="5923896"/>
            <a:ext cx="1836000" cy="756000"/>
            <a:chOff x="1990981" y="1210743"/>
            <a:chExt cx="1879837" cy="900980"/>
          </a:xfrm>
          <a:effectLst>
            <a:glow rad="101600">
              <a:schemeClr val="accent6">
                <a:satMod val="175000"/>
                <a:alpha val="40000"/>
              </a:schemeClr>
            </a:glow>
          </a:effectLst>
        </p:grpSpPr>
        <p:sp>
          <p:nvSpPr>
            <p:cNvPr id="36" name="Ovál 35"/>
            <p:cNvSpPr/>
            <p:nvPr/>
          </p:nvSpPr>
          <p:spPr>
            <a:xfrm>
              <a:off x="1990981" y="1210743"/>
              <a:ext cx="1879837" cy="900980"/>
            </a:xfrm>
            <a:prstGeom prst="ellipse">
              <a:avLst/>
            </a:prstGeom>
            <a:ln>
              <a:solidFill>
                <a:srgbClr val="FF99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Ovál 4"/>
            <p:cNvSpPr/>
            <p:nvPr/>
          </p:nvSpPr>
          <p:spPr>
            <a:xfrm>
              <a:off x="2266275" y="1342687"/>
              <a:ext cx="1290084" cy="686461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0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Čtvrtá generace</a:t>
              </a:r>
              <a:endPara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8" name="Skupina 37"/>
          <p:cNvGrpSpPr/>
          <p:nvPr/>
        </p:nvGrpSpPr>
        <p:grpSpPr>
          <a:xfrm>
            <a:off x="938751" y="5188607"/>
            <a:ext cx="1836000" cy="756000"/>
            <a:chOff x="1990981" y="1210743"/>
            <a:chExt cx="1879837" cy="900980"/>
          </a:xfrm>
          <a:effectLst>
            <a:glow rad="101600">
              <a:schemeClr val="accent6">
                <a:satMod val="175000"/>
                <a:alpha val="40000"/>
              </a:schemeClr>
            </a:glow>
          </a:effectLst>
        </p:grpSpPr>
        <p:sp>
          <p:nvSpPr>
            <p:cNvPr id="39" name="Ovál 38"/>
            <p:cNvSpPr/>
            <p:nvPr/>
          </p:nvSpPr>
          <p:spPr>
            <a:xfrm>
              <a:off x="1990981" y="1210743"/>
              <a:ext cx="1879837" cy="900980"/>
            </a:xfrm>
            <a:prstGeom prst="ellipse">
              <a:avLst/>
            </a:prstGeom>
            <a:ln>
              <a:solidFill>
                <a:srgbClr val="FF99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0" name="Ovál 4"/>
            <p:cNvSpPr/>
            <p:nvPr/>
          </p:nvSpPr>
          <p:spPr>
            <a:xfrm>
              <a:off x="2266276" y="1342685"/>
              <a:ext cx="1290084" cy="686461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0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Třetí generace</a:t>
              </a:r>
              <a:endPara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1" name="Skupina 40"/>
          <p:cNvGrpSpPr/>
          <p:nvPr/>
        </p:nvGrpSpPr>
        <p:grpSpPr>
          <a:xfrm>
            <a:off x="1993357" y="4496180"/>
            <a:ext cx="1836000" cy="756000"/>
            <a:chOff x="1990981" y="1210743"/>
            <a:chExt cx="1879837" cy="900980"/>
          </a:xfrm>
          <a:effectLst>
            <a:glow rad="101600">
              <a:schemeClr val="accent6">
                <a:satMod val="175000"/>
                <a:alpha val="40000"/>
              </a:schemeClr>
            </a:glow>
          </a:effectLst>
        </p:grpSpPr>
        <p:sp>
          <p:nvSpPr>
            <p:cNvPr id="42" name="Ovál 41"/>
            <p:cNvSpPr/>
            <p:nvPr/>
          </p:nvSpPr>
          <p:spPr>
            <a:xfrm>
              <a:off x="1990981" y="1210743"/>
              <a:ext cx="1879837" cy="900980"/>
            </a:xfrm>
            <a:prstGeom prst="ellipse">
              <a:avLst/>
            </a:prstGeom>
            <a:ln>
              <a:solidFill>
                <a:srgbClr val="FF99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Ovál 4"/>
            <p:cNvSpPr/>
            <p:nvPr/>
          </p:nvSpPr>
          <p:spPr>
            <a:xfrm>
              <a:off x="2266277" y="1342687"/>
              <a:ext cx="1290084" cy="686461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0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Druhá generace</a:t>
              </a:r>
              <a:endPara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4" name="Skupina 43"/>
          <p:cNvGrpSpPr/>
          <p:nvPr/>
        </p:nvGrpSpPr>
        <p:grpSpPr>
          <a:xfrm>
            <a:off x="3144524" y="3809824"/>
            <a:ext cx="1836000" cy="756000"/>
            <a:chOff x="2017098" y="1134852"/>
            <a:chExt cx="1879837" cy="900980"/>
          </a:xfrm>
          <a:effectLst>
            <a:glow rad="101600">
              <a:schemeClr val="accent6">
                <a:satMod val="175000"/>
                <a:alpha val="40000"/>
              </a:schemeClr>
            </a:glow>
          </a:effectLst>
        </p:grpSpPr>
        <p:sp>
          <p:nvSpPr>
            <p:cNvPr id="45" name="Ovál 44"/>
            <p:cNvSpPr/>
            <p:nvPr/>
          </p:nvSpPr>
          <p:spPr>
            <a:xfrm>
              <a:off x="2017098" y="1134852"/>
              <a:ext cx="1879837" cy="900980"/>
            </a:xfrm>
            <a:prstGeom prst="ellipse">
              <a:avLst/>
            </a:prstGeom>
            <a:ln>
              <a:solidFill>
                <a:srgbClr val="FF99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Ovál 4"/>
            <p:cNvSpPr/>
            <p:nvPr/>
          </p:nvSpPr>
          <p:spPr>
            <a:xfrm>
              <a:off x="2266277" y="1217280"/>
              <a:ext cx="1260000" cy="686461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0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První generace</a:t>
              </a:r>
              <a:endPara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7" name="Skupina 46"/>
          <p:cNvGrpSpPr/>
          <p:nvPr/>
        </p:nvGrpSpPr>
        <p:grpSpPr>
          <a:xfrm>
            <a:off x="4252282" y="3122988"/>
            <a:ext cx="1836000" cy="756000"/>
            <a:chOff x="1990981" y="1210743"/>
            <a:chExt cx="1879837" cy="900980"/>
          </a:xfrm>
          <a:effectLst>
            <a:glow rad="101600">
              <a:schemeClr val="accent6">
                <a:satMod val="175000"/>
                <a:alpha val="40000"/>
              </a:schemeClr>
            </a:glow>
          </a:effectLst>
        </p:grpSpPr>
        <p:sp>
          <p:nvSpPr>
            <p:cNvPr id="48" name="Ovál 47"/>
            <p:cNvSpPr/>
            <p:nvPr/>
          </p:nvSpPr>
          <p:spPr>
            <a:xfrm>
              <a:off x="1990981" y="1210743"/>
              <a:ext cx="1879837" cy="900980"/>
            </a:xfrm>
            <a:prstGeom prst="ellipse">
              <a:avLst/>
            </a:prstGeom>
            <a:ln>
              <a:solidFill>
                <a:srgbClr val="FF99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Ovál 4"/>
            <p:cNvSpPr/>
            <p:nvPr/>
          </p:nvSpPr>
          <p:spPr>
            <a:xfrm>
              <a:off x="2266276" y="1342687"/>
              <a:ext cx="1290084" cy="686461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000" b="1" dirty="0" smtClean="0">
                  <a:ln w="10160">
                    <a:noFill/>
                    <a:prstDash val="solid"/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Nultá generace</a:t>
              </a:r>
              <a:endParaRPr lang="cs-CZ" sz="2000" b="1" dirty="0">
                <a:ln w="10160">
                  <a:noFill/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0" name="Nadpis 1"/>
          <p:cNvSpPr txBox="1">
            <a:spLocks/>
          </p:cNvSpPr>
          <p:nvPr/>
        </p:nvSpPr>
        <p:spPr>
          <a:xfrm>
            <a:off x="2898967" y="0"/>
            <a:ext cx="6116216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Základní rozdělení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9520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267744" y="2060848"/>
            <a:ext cx="6876256" cy="1152128"/>
          </a:xfrm>
        </p:spPr>
        <p:txBody>
          <a:bodyPr>
            <a:normAutofit fontScale="92500" lnSpcReduction="10000"/>
          </a:bodyPr>
          <a:lstStyle/>
          <a:p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Řešením tajenky 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vynálezce programovatelného </a:t>
            </a:r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stroje.</a:t>
            </a:r>
          </a:p>
          <a:p>
            <a:r>
              <a:rPr lang="cs-CZ" sz="24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V křížovce hledejte výrobce jednotlivých součástí počítačů.</a:t>
            </a:r>
          </a:p>
        </p:txBody>
      </p:sp>
      <p:sp>
        <p:nvSpPr>
          <p:cNvPr id="6" name="Obdélník 5"/>
          <p:cNvSpPr/>
          <p:nvPr/>
        </p:nvSpPr>
        <p:spPr>
          <a:xfrm>
            <a:off x="2843808" y="260648"/>
            <a:ext cx="6133759" cy="1584176"/>
          </a:xfrm>
          <a:prstGeom prst="rect">
            <a:avLst/>
          </a:prstGeom>
          <a:ln>
            <a:noFill/>
          </a:ln>
          <a:effectLst>
            <a:softEdge rad="6350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Historie počítačů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8081867"/>
              </p:ext>
            </p:extLst>
          </p:nvPr>
        </p:nvGraphicFramePr>
        <p:xfrm>
          <a:off x="107506" y="3501008"/>
          <a:ext cx="8870061" cy="3200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27679"/>
                <a:gridCol w="493598"/>
                <a:gridCol w="493598"/>
                <a:gridCol w="493598"/>
                <a:gridCol w="493598"/>
                <a:gridCol w="493598"/>
                <a:gridCol w="493598"/>
                <a:gridCol w="493598"/>
                <a:gridCol w="493598"/>
                <a:gridCol w="493598"/>
              </a:tblGrid>
              <a:tr h="4320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WEBKAMERY</a:t>
                      </a:r>
                      <a:endParaRPr lang="cs-CZ" sz="24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endParaRPr lang="cs-CZ" sz="22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POČÍTAČOVÉ SKŘÍNĚ</a:t>
                      </a:r>
                      <a:endParaRPr lang="cs-CZ" sz="24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POČÍTAČOVÉ MYŠI</a:t>
                      </a:r>
                      <a:endParaRPr lang="cs-CZ" sz="24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ZVUKOVÉ KARTY</a:t>
                      </a:r>
                      <a:endParaRPr lang="cs-CZ" sz="24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Y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ZDROJE</a:t>
                      </a:r>
                      <a:endParaRPr lang="cs-CZ" sz="24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POČÍTAČOVÝCH KLÁVESNIC</a:t>
                      </a:r>
                      <a:endParaRPr lang="cs-CZ" sz="24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ZÁKLADNÍ DESKY</a:t>
                      </a:r>
                      <a:endParaRPr lang="cs-CZ" sz="24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855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267744" y="2060848"/>
            <a:ext cx="6876256" cy="1152128"/>
          </a:xfrm>
        </p:spPr>
        <p:txBody>
          <a:bodyPr>
            <a:normAutofit fontScale="92500" lnSpcReduction="10000"/>
          </a:bodyPr>
          <a:lstStyle/>
          <a:p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Řešením tajenky 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vynálezce programovatelného </a:t>
            </a:r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stroje.</a:t>
            </a:r>
          </a:p>
          <a:p>
            <a:r>
              <a:rPr lang="cs-CZ" sz="24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V křížovce hledejte výrobce jednotlivých součástí počítačů.</a:t>
            </a:r>
          </a:p>
        </p:txBody>
      </p:sp>
      <p:sp>
        <p:nvSpPr>
          <p:cNvPr id="6" name="Obdélník 5"/>
          <p:cNvSpPr/>
          <p:nvPr/>
        </p:nvSpPr>
        <p:spPr>
          <a:xfrm>
            <a:off x="2843808" y="260648"/>
            <a:ext cx="6133759" cy="1584176"/>
          </a:xfrm>
          <a:prstGeom prst="rect">
            <a:avLst/>
          </a:prstGeom>
          <a:ln>
            <a:noFill/>
          </a:ln>
          <a:effectLst>
            <a:softEdge rad="6350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Historie počítačů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879743"/>
              </p:ext>
            </p:extLst>
          </p:nvPr>
        </p:nvGraphicFramePr>
        <p:xfrm>
          <a:off x="107506" y="3501008"/>
          <a:ext cx="8870061" cy="3200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27679"/>
                <a:gridCol w="493598"/>
                <a:gridCol w="493598"/>
                <a:gridCol w="493598"/>
                <a:gridCol w="493598"/>
                <a:gridCol w="493598"/>
                <a:gridCol w="493598"/>
                <a:gridCol w="493598"/>
                <a:gridCol w="493598"/>
                <a:gridCol w="493598"/>
              </a:tblGrid>
              <a:tr h="4320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WEBKAMERY</a:t>
                      </a:r>
                      <a:endParaRPr lang="cs-CZ" sz="24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endParaRPr lang="cs-CZ" sz="22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endParaRPr lang="cs-CZ" sz="22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B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POČÍTAČOVÉ SKŘÍNĚ</a:t>
                      </a:r>
                      <a:endParaRPr lang="cs-CZ" sz="24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A</a:t>
                      </a:r>
                      <a:endParaRPr lang="cs-CZ" sz="22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POČÍTAČOVÉ MYŠI</a:t>
                      </a:r>
                      <a:endParaRPr lang="cs-CZ" sz="24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B</a:t>
                      </a:r>
                      <a:endParaRPr lang="cs-CZ" sz="22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ZVUKOVÉ KARTY</a:t>
                      </a:r>
                      <a:endParaRPr lang="cs-CZ" sz="24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Y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b</a:t>
                      </a:r>
                      <a:endParaRPr lang="cs-CZ" sz="22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ZDROJE</a:t>
                      </a:r>
                      <a:endParaRPr lang="cs-CZ" sz="24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A</a:t>
                      </a:r>
                      <a:endParaRPr lang="cs-CZ" sz="22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POČÍTAČOVÝCH KLÁVESNIC</a:t>
                      </a:r>
                      <a:endParaRPr lang="cs-CZ" sz="24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G</a:t>
                      </a:r>
                      <a:endParaRPr lang="cs-CZ" sz="22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ZÁKLADNÍ DESKY</a:t>
                      </a:r>
                      <a:endParaRPr lang="cs-CZ" sz="24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E</a:t>
                      </a:r>
                      <a:endParaRPr lang="cs-CZ" sz="22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2579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25" y="260648"/>
            <a:ext cx="2649066" cy="343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láček 1"/>
          <p:cNvSpPr/>
          <p:nvPr/>
        </p:nvSpPr>
        <p:spPr>
          <a:xfrm>
            <a:off x="323528" y="980728"/>
            <a:ext cx="5609812" cy="2716546"/>
          </a:xfrm>
          <a:prstGeom prst="cloudCallout">
            <a:avLst>
              <a:gd name="adj1" fmla="val 68944"/>
              <a:gd name="adj2" fmla="val -21359"/>
            </a:avLst>
          </a:prstGeom>
          <a:gradFill flip="none" rotWithShape="1">
            <a:gsLst>
              <a:gs pos="0">
                <a:srgbClr val="0070C0"/>
              </a:gs>
              <a:gs pos="50000">
                <a:srgbClr val="37A9FF"/>
              </a:gs>
              <a:gs pos="100000">
                <a:srgbClr val="71C2FF"/>
              </a:gs>
            </a:gsLst>
            <a:lin ang="2700000" scaled="1"/>
            <a:tileRect/>
          </a:gra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KAPITOLA  5</a:t>
            </a:r>
            <a:endParaRPr lang="cs-CZ" sz="4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539552" y="4365104"/>
            <a:ext cx="8136904" cy="2160240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PROGRAMOVATELNÉ STROJE</a:t>
            </a:r>
            <a:endParaRPr lang="cs-CZ" sz="4800" b="1" dirty="0">
              <a:solidFill>
                <a:srgbClr val="4C5A6A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3394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80000" y="144000"/>
            <a:ext cx="6116216" cy="1332000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PROGRAMOVATELNÉ STROJE</a:t>
            </a:r>
            <a:endParaRPr lang="cs-CZ" sz="42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2" y="2841516"/>
            <a:ext cx="5400600" cy="401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francouzský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vynálezce </a:t>
            </a:r>
            <a:endParaRPr lang="cs-CZ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Roku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1801 vymyslel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tkalcovský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stav, kde bylo možné změnit výsledný vzorek látky výměnou děrného štítku. </a:t>
            </a:r>
            <a:endParaRPr lang="cs-CZ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Pouhá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změna štítků tak způsobila to, co by jinak bylo možné udělat jen přestavbou stroje. </a:t>
            </a:r>
            <a:endParaRPr lang="cs-CZ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Tato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technologie o něco později umožnila návrhy prvních programovatelných strojů. </a:t>
            </a:r>
            <a:endParaRPr lang="cs-CZ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01772" y="1738556"/>
            <a:ext cx="62491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Joseph Marie </a:t>
            </a:r>
            <a:r>
              <a:rPr lang="cs-CZ" sz="32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Jacquard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 descr="Soubor:Joseph Marie Jacquar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6873" y="2636912"/>
            <a:ext cx="3215807" cy="3540338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260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80000" y="144000"/>
            <a:ext cx="6116216" cy="1332000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PROGRAMOVATELNÉ STROJE</a:t>
            </a:r>
            <a:endParaRPr lang="cs-CZ" sz="42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770018" y="1561643"/>
            <a:ext cx="62491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Joseph Marie </a:t>
            </a:r>
            <a:r>
              <a:rPr lang="cs-CZ" sz="32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Jacquard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50" name="Picture 2" descr="File:Jacquard.loom.full.view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233" y="2323330"/>
            <a:ext cx="3303576" cy="441803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664579" y="2153849"/>
            <a:ext cx="3211464" cy="110799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Jacquardův</a:t>
            </a:r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tkalcovský stav </a:t>
            </a:r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Muzeu </a:t>
            </a:r>
            <a:r>
              <a:rPr lang="cs-CZ" sz="2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vědy a průmyslu </a:t>
            </a:r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cs-CZ" sz="2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Manchesteru, Anglie</a:t>
            </a:r>
          </a:p>
        </p:txBody>
      </p:sp>
      <p:pic>
        <p:nvPicPr>
          <p:cNvPr id="2054" name="Picture 6" descr="http://upload.wikimedia.org/wikipedia/commons/thumb/0/09/Jacquard.loom.cards.jpg/220px-Jacquard.loom.card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08" y="3356992"/>
            <a:ext cx="2473869" cy="330598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780959" y="5216431"/>
            <a:ext cx="2520280" cy="1446550"/>
          </a:xfrm>
          <a:prstGeom prst="rect">
            <a:avLst/>
          </a:prstGeom>
          <a:solidFill>
            <a:schemeClr val="accent1">
              <a:lumMod val="75000"/>
            </a:schemeClr>
          </a:solidFill>
          <a:ln w="28575">
            <a:solidFill>
              <a:schemeClr val="accent6">
                <a:lumMod val="40000"/>
                <a:lumOff val="6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Děrné štítky používané </a:t>
            </a:r>
            <a:b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tkalcovském </a:t>
            </a:r>
            <a:r>
              <a:rPr lang="cs-CZ" sz="2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stav  </a:t>
            </a:r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J. M.  </a:t>
            </a:r>
            <a:r>
              <a:rPr lang="cs-CZ" sz="2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Jacquarda</a:t>
            </a:r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2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Šipka doleva a nahoru 6"/>
          <p:cNvSpPr/>
          <p:nvPr/>
        </p:nvSpPr>
        <p:spPr>
          <a:xfrm>
            <a:off x="2621377" y="4532347"/>
            <a:ext cx="1863049" cy="684083"/>
          </a:xfrm>
          <a:prstGeom prst="leftUpArrow">
            <a:avLst/>
          </a:prstGeom>
          <a:solidFill>
            <a:schemeClr val="accent6">
              <a:lumMod val="50000"/>
            </a:schemeClr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>
              <a:rot lat="900000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5598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80000" y="144000"/>
            <a:ext cx="6116216" cy="1332000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PROGRAMOVATELNÉ STROJE</a:t>
            </a:r>
            <a:endParaRPr lang="cs-CZ" sz="42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1878" y="3068960"/>
            <a:ext cx="5734485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400" dirty="0">
                <a:solidFill>
                  <a:schemeClr val="bg1"/>
                </a:solidFill>
              </a:rPr>
              <a:t>Důlní </a:t>
            </a:r>
            <a:r>
              <a:rPr lang="cs-CZ" sz="2400" dirty="0" smtClean="0">
                <a:solidFill>
                  <a:schemeClr val="bg1"/>
                </a:solidFill>
              </a:rPr>
              <a:t>inženýr, </a:t>
            </a:r>
            <a:r>
              <a:rPr lang="cs-CZ" sz="2400" dirty="0">
                <a:solidFill>
                  <a:schemeClr val="bg1"/>
                </a:solidFill>
              </a:rPr>
              <a:t>syn německého vystěhovalce z </a:t>
            </a:r>
            <a:r>
              <a:rPr lang="cs-CZ" sz="2400" dirty="0" err="1" smtClean="0">
                <a:solidFill>
                  <a:schemeClr val="bg1"/>
                </a:solidFill>
              </a:rPr>
              <a:t>Pfalze</a:t>
            </a:r>
            <a:r>
              <a:rPr lang="cs-CZ" sz="2400" dirty="0" smtClean="0">
                <a:solidFill>
                  <a:schemeClr val="bg1"/>
                </a:solidFill>
              </a:rPr>
              <a:t>.</a:t>
            </a:r>
          </a:p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Vyvinul </a:t>
            </a:r>
            <a:r>
              <a:rPr lang="cs-CZ" sz="2400" dirty="0">
                <a:solidFill>
                  <a:schemeClr val="bg1"/>
                </a:solidFill>
              </a:rPr>
              <a:t>v USA elektromagnetický třídící a počítací stroj pro vyhodnocování děrných štítků</a:t>
            </a:r>
            <a:r>
              <a:rPr lang="cs-CZ" sz="2400" dirty="0" smtClean="0">
                <a:solidFill>
                  <a:schemeClr val="bg1"/>
                </a:solidFill>
              </a:rPr>
              <a:t>.</a:t>
            </a:r>
          </a:p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Rozšířil </a:t>
            </a:r>
            <a:r>
              <a:rPr lang="cs-CZ" sz="2400" dirty="0">
                <a:solidFill>
                  <a:schemeClr val="bg1"/>
                </a:solidFill>
              </a:rPr>
              <a:t>pole působnosti děrného štítku i do oblasti paměti, jejíž záznam je možno číst pomocí stroje.</a:t>
            </a:r>
            <a:endParaRPr lang="cs-CZ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01770" y="1738555"/>
            <a:ext cx="62491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Hermann </a:t>
            </a:r>
            <a:r>
              <a:rPr lang="cs-CZ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Hollerith</a:t>
            </a:r>
            <a:endParaRPr lang="cs-CZ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 descr="Hollerit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492896"/>
            <a:ext cx="2808312" cy="404652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1967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80000" y="144000"/>
            <a:ext cx="6116216" cy="1332000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PROGRAMOVATELNÉ STROJE</a:t>
            </a:r>
            <a:endParaRPr lang="cs-CZ" sz="42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75855" y="2241350"/>
            <a:ext cx="395923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cs-CZ" sz="2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Hollerith</a:t>
            </a:r>
            <a:r>
              <a:rPr lang="cs-CZ" sz="2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využíval děrné štítky jako nosiče dat, která potřeboval zpracovat. 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275855" y="1628800"/>
            <a:ext cx="40577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Hermann </a:t>
            </a:r>
            <a:r>
              <a:rPr lang="cs-CZ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Hollerith</a:t>
            </a:r>
            <a:endParaRPr lang="cs-CZ" sz="3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50" name="Picture 2" descr="http://upload.wikimedia.org/wikipedia/commons/thumb/4/4e/HollerithMachine.CHM.jpg/220px-HollerithMachine.CH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789040"/>
            <a:ext cx="4272214" cy="285461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ile:Hollerith punched card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650367" y="1939407"/>
            <a:ext cx="3183049" cy="180421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0" y="3201290"/>
            <a:ext cx="4283968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200" dirty="0">
                <a:solidFill>
                  <a:schemeClr val="bg1"/>
                </a:solidFill>
              </a:rPr>
              <a:t>Tento způsob komunikace </a:t>
            </a:r>
            <a:r>
              <a:rPr lang="cs-CZ" sz="2200" dirty="0" smtClean="0">
                <a:solidFill>
                  <a:schemeClr val="bg1"/>
                </a:solidFill>
              </a:rPr>
              <a:t/>
            </a:r>
            <a:br>
              <a:rPr lang="cs-CZ" sz="2200" dirty="0" smtClean="0">
                <a:solidFill>
                  <a:schemeClr val="bg1"/>
                </a:solidFill>
              </a:rPr>
            </a:br>
            <a:r>
              <a:rPr lang="cs-CZ" sz="2200" dirty="0" smtClean="0">
                <a:solidFill>
                  <a:schemeClr val="bg1"/>
                </a:solidFill>
              </a:rPr>
              <a:t>s </a:t>
            </a:r>
            <a:r>
              <a:rPr lang="cs-CZ" sz="2200" dirty="0">
                <a:solidFill>
                  <a:schemeClr val="bg1"/>
                </a:solidFill>
              </a:rPr>
              <a:t>počítačem použil v roce 1889 </a:t>
            </a:r>
            <a:r>
              <a:rPr lang="cs-CZ" sz="2200" dirty="0" smtClean="0">
                <a:solidFill>
                  <a:schemeClr val="bg1"/>
                </a:solidFill>
              </a:rPr>
              <a:t/>
            </a:r>
            <a:br>
              <a:rPr lang="cs-CZ" sz="2200" dirty="0" smtClean="0">
                <a:solidFill>
                  <a:schemeClr val="bg1"/>
                </a:solidFill>
              </a:rPr>
            </a:br>
            <a:r>
              <a:rPr lang="cs-CZ" sz="2200" dirty="0" smtClean="0">
                <a:solidFill>
                  <a:schemeClr val="bg1"/>
                </a:solidFill>
              </a:rPr>
              <a:t>v </a:t>
            </a:r>
            <a:r>
              <a:rPr lang="cs-CZ" sz="2200" dirty="0">
                <a:solidFill>
                  <a:schemeClr val="bg1"/>
                </a:solidFill>
              </a:rPr>
              <a:t>souvislosti s pravidelných sčítáním lidu ve Spojených státech. </a:t>
            </a:r>
          </a:p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200" dirty="0">
                <a:solidFill>
                  <a:schemeClr val="bg1"/>
                </a:solidFill>
              </a:rPr>
              <a:t>Zpracování výsledků předchozího sčítání lidu, které proběhlo </a:t>
            </a:r>
            <a:r>
              <a:rPr lang="cs-CZ" sz="2200" dirty="0" smtClean="0">
                <a:solidFill>
                  <a:schemeClr val="bg1"/>
                </a:solidFill>
              </a:rPr>
              <a:t/>
            </a:r>
            <a:br>
              <a:rPr lang="cs-CZ" sz="2200" dirty="0" smtClean="0">
                <a:solidFill>
                  <a:schemeClr val="bg1"/>
                </a:solidFill>
              </a:rPr>
            </a:br>
            <a:r>
              <a:rPr lang="cs-CZ" sz="2200" dirty="0" smtClean="0">
                <a:solidFill>
                  <a:schemeClr val="bg1"/>
                </a:solidFill>
              </a:rPr>
              <a:t>v </a:t>
            </a:r>
            <a:r>
              <a:rPr lang="cs-CZ" sz="2200" dirty="0">
                <a:solidFill>
                  <a:schemeClr val="bg1"/>
                </a:solidFill>
              </a:rPr>
              <a:t>roce 1880, zabralo totiž </a:t>
            </a:r>
            <a:r>
              <a:rPr lang="cs-CZ" sz="2200" dirty="0" smtClean="0">
                <a:solidFill>
                  <a:schemeClr val="bg1"/>
                </a:solidFill>
              </a:rPr>
              <a:t>7 let.</a:t>
            </a:r>
          </a:p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 </a:t>
            </a:r>
            <a:r>
              <a:rPr lang="cs-CZ" sz="2200" dirty="0" err="1" smtClean="0">
                <a:solidFill>
                  <a:schemeClr val="bg1"/>
                </a:solidFill>
              </a:rPr>
              <a:t>Holerith</a:t>
            </a:r>
            <a:r>
              <a:rPr lang="cs-CZ" sz="2200" dirty="0" smtClean="0">
                <a:solidFill>
                  <a:schemeClr val="bg1"/>
                </a:solidFill>
              </a:rPr>
              <a:t> díky svému stroji dokončil sčítání lidu do 1 roku.</a:t>
            </a:r>
            <a:endParaRPr lang="cs-CZ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494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80000" y="144000"/>
            <a:ext cx="6116216" cy="1332000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PROGRAMOVATELNÉ STROJE</a:t>
            </a:r>
            <a:endParaRPr lang="cs-CZ" sz="42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2708920"/>
            <a:ext cx="5325349" cy="401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400" dirty="0">
                <a:solidFill>
                  <a:schemeClr val="bg1"/>
                </a:solidFill>
              </a:rPr>
              <a:t>Jeho firma se později stala základem slavné počítačové společnosti IBM </a:t>
            </a:r>
            <a:endParaRPr lang="cs-CZ" sz="2400" dirty="0" smtClean="0">
              <a:solidFill>
                <a:schemeClr val="bg1"/>
              </a:solidFill>
            </a:endParaRPr>
          </a:p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tento </a:t>
            </a:r>
            <a:r>
              <a:rPr lang="cs-CZ" sz="2400" dirty="0">
                <a:solidFill>
                  <a:schemeClr val="bg1"/>
                </a:solidFill>
              </a:rPr>
              <a:t>charakter zpracování dat se udržel dalších 100 let. </a:t>
            </a:r>
            <a:endParaRPr lang="cs-CZ" sz="2400" dirty="0" smtClean="0">
              <a:solidFill>
                <a:schemeClr val="bg1"/>
              </a:solidFill>
            </a:endParaRPr>
          </a:p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Pro </a:t>
            </a:r>
            <a:r>
              <a:rPr lang="cs-CZ" sz="2400" dirty="0">
                <a:solidFill>
                  <a:schemeClr val="bg1"/>
                </a:solidFill>
              </a:rPr>
              <a:t>analýzu a další zpracování dat na děrných štítcích byly vyvíjeny specializované stroje – děrovače, tabelátory a třídiče.</a:t>
            </a:r>
          </a:p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400" dirty="0">
                <a:solidFill>
                  <a:schemeClr val="bg1"/>
                </a:solidFill>
              </a:rPr>
              <a:t>Dodnes existují počítače, které technologii děrných štítků používají. </a:t>
            </a:r>
          </a:p>
        </p:txBody>
      </p:sp>
      <p:pic>
        <p:nvPicPr>
          <p:cNvPr id="3076" name="Picture 4" descr="File:Original IBM 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5349" y="1761004"/>
            <a:ext cx="3830884" cy="3671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692619" y="5595098"/>
            <a:ext cx="3096344" cy="1107996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cs-CZ" sz="2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Logo společnosti IBM, které používala až </a:t>
            </a:r>
            <a:br>
              <a:rPr lang="cs-CZ" sz="2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roku 1946</a:t>
            </a:r>
            <a:endParaRPr lang="cs-CZ" sz="2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915817" y="1631702"/>
            <a:ext cx="30243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Hermann </a:t>
            </a:r>
            <a:r>
              <a:rPr lang="cs-CZ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Hollerith</a:t>
            </a:r>
            <a:endParaRPr lang="cs-CZ" sz="3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1965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80000" y="144000"/>
            <a:ext cx="6116216" cy="1332000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PROGRAMOVATELNÉ STROJE</a:t>
            </a:r>
            <a:endParaRPr lang="cs-CZ" sz="42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2" y="2996952"/>
            <a:ext cx="5616623" cy="2308324"/>
          </a:xfrm>
          <a:prstGeom prst="rect">
            <a:avLst/>
          </a:prstGeom>
          <a:solidFill>
            <a:srgbClr val="0077D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Mechanickým kalkulačkám chybělo k dokonalosti už jen jedno: nedaly se naprogramovat</a:t>
            </a:r>
            <a:r>
              <a:rPr lang="cs-CZ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r>
              <a:rPr lang="cs-CZ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dokázal překonat </a:t>
            </a:r>
            <a:r>
              <a:rPr lang="cs-CZ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angličan</a:t>
            </a:r>
            <a:r>
              <a:rPr lang="cs-CZ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Charles </a:t>
            </a:r>
            <a:r>
              <a:rPr lang="cs-CZ" sz="24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Babbage</a:t>
            </a:r>
            <a:r>
              <a:rPr lang="cs-CZ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jehož stroj bývá označován za přímého předchůdce moderních počítačů. </a:t>
            </a:r>
            <a:endParaRPr lang="cs-CZ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719293" y="1626768"/>
            <a:ext cx="33123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Charles </a:t>
            </a:r>
            <a:r>
              <a:rPr lang="cs-CZ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Babbage</a:t>
            </a:r>
            <a:endParaRPr lang="cs-CZ" sz="3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1791 - 1871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30" name="Picture 6" descr="http://upload.wikimedia.org/wikipedia/commons/thumb/d/d2/Charles_Babbage_1860.jpg/220px-Charles_Babbage_18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2790" y="1634917"/>
            <a:ext cx="2968966" cy="35222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38731" y="5445224"/>
            <a:ext cx="86537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Charles </a:t>
            </a:r>
            <a:r>
              <a:rPr lang="cs-CZ" sz="2400" dirty="0" err="1">
                <a:solidFill>
                  <a:schemeClr val="bg1"/>
                </a:solidFill>
              </a:rPr>
              <a:t>Babbage</a:t>
            </a:r>
            <a:r>
              <a:rPr lang="cs-CZ" sz="2400" dirty="0">
                <a:solidFill>
                  <a:schemeClr val="bg1"/>
                </a:solidFill>
              </a:rPr>
              <a:t>, profesor matematiky v Oxfordu, prováděl spoustu výpočtů pro Královskou astronomickou </a:t>
            </a:r>
            <a:r>
              <a:rPr lang="cs-CZ" sz="2400" dirty="0" smtClean="0">
                <a:solidFill>
                  <a:schemeClr val="bg1"/>
                </a:solidFill>
              </a:rPr>
              <a:t>společnost.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Babbage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stal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významným  průkopníkem v oblasti počítačů. </a:t>
            </a:r>
            <a:endParaRPr lang="cs-CZ" sz="2400" dirty="0" smtClean="0">
              <a:solidFill>
                <a:schemeClr val="bg1"/>
              </a:solidFill>
            </a:endParaRPr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93734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80000" y="144000"/>
            <a:ext cx="6116216" cy="1332000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PROGRAMOVATELNÉ STROJE</a:t>
            </a:r>
            <a:endParaRPr lang="cs-CZ" sz="42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404905" y="2125958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Charles </a:t>
            </a:r>
            <a:r>
              <a:rPr lang="cs-CZ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Babbage</a:t>
            </a:r>
            <a:endParaRPr lang="cs-CZ" sz="3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84029" y="2935032"/>
            <a:ext cx="434456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První </a:t>
            </a:r>
            <a:r>
              <a:rPr lang="cs-CZ" sz="2400" dirty="0" err="1">
                <a:solidFill>
                  <a:schemeClr val="bg1"/>
                </a:solidFill>
              </a:rPr>
              <a:t>Babbagův</a:t>
            </a:r>
            <a:r>
              <a:rPr lang="cs-CZ" sz="2400" dirty="0">
                <a:solidFill>
                  <a:schemeClr val="bg1"/>
                </a:solidFill>
              </a:rPr>
              <a:t> stroj pouze propojoval mechanické </a:t>
            </a:r>
            <a:r>
              <a:rPr lang="cs-CZ" sz="2400" dirty="0" smtClean="0">
                <a:solidFill>
                  <a:schemeClr val="bg1"/>
                </a:solidFill>
              </a:rPr>
              <a:t>kalkulačky </a:t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s </a:t>
            </a:r>
            <a:r>
              <a:rPr lang="cs-CZ" sz="2400" dirty="0">
                <a:solidFill>
                  <a:schemeClr val="bg1"/>
                </a:solidFill>
              </a:rPr>
              <a:t>parním motorem. Dokázal spočítat sérii </a:t>
            </a:r>
            <a:r>
              <a:rPr lang="cs-CZ" sz="2400" dirty="0" smtClean="0">
                <a:solidFill>
                  <a:schemeClr val="bg1"/>
                </a:solidFill>
              </a:rPr>
              <a:t>příkladů.  </a:t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Skládal </a:t>
            </a:r>
            <a:r>
              <a:rPr lang="cs-CZ" sz="2400" dirty="0">
                <a:solidFill>
                  <a:schemeClr val="bg1"/>
                </a:solidFill>
              </a:rPr>
              <a:t>se ale </a:t>
            </a:r>
            <a:r>
              <a:rPr lang="cs-CZ" sz="2400" dirty="0" smtClean="0">
                <a:solidFill>
                  <a:schemeClr val="bg1"/>
                </a:solidFill>
              </a:rPr>
              <a:t>z </a:t>
            </a:r>
            <a:r>
              <a:rPr lang="cs-CZ" sz="24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 tisíc částí, vážil 13 600 kilogramů, měřil na výšku 2,4 metry </a:t>
            </a:r>
            <a:r>
              <a:rPr lang="cs-CZ" sz="2400" dirty="0">
                <a:solidFill>
                  <a:schemeClr val="bg1"/>
                </a:solidFill>
              </a:rPr>
              <a:t>a při počítání strašlivě funěl. Později vynálezce přidal periferii pro „tisk" výstupu.</a:t>
            </a:r>
          </a:p>
        </p:txBody>
      </p:sp>
      <p:pic>
        <p:nvPicPr>
          <p:cNvPr id="10" name="Picture 4" descr="File:Difference engin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680" y="1628800"/>
            <a:ext cx="4287357" cy="374441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4727680" y="5520355"/>
            <a:ext cx="4287357" cy="1107996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200" b="1" dirty="0" smtClean="0">
                <a:solidFill>
                  <a:srgbClr val="00FF00"/>
                </a:solidFill>
              </a:rPr>
              <a:t>Plně </a:t>
            </a:r>
            <a:r>
              <a:rPr lang="cs-CZ" sz="2200" b="1" dirty="0">
                <a:solidFill>
                  <a:srgbClr val="00FF00"/>
                </a:solidFill>
              </a:rPr>
              <a:t>funkční </a:t>
            </a:r>
            <a:r>
              <a:rPr lang="cs-CZ" sz="2200" b="1" dirty="0" smtClean="0">
                <a:solidFill>
                  <a:srgbClr val="00FF00"/>
                </a:solidFill>
              </a:rPr>
              <a:t>diferenciální stroj </a:t>
            </a:r>
            <a:br>
              <a:rPr lang="cs-CZ" sz="2200" b="1" dirty="0" smtClean="0">
                <a:solidFill>
                  <a:srgbClr val="00FF00"/>
                </a:solidFill>
              </a:rPr>
            </a:br>
            <a:r>
              <a:rPr lang="cs-CZ" sz="2200" b="1" dirty="0" smtClean="0">
                <a:solidFill>
                  <a:srgbClr val="00FF00"/>
                </a:solidFill>
              </a:rPr>
              <a:t>v </a:t>
            </a:r>
            <a:r>
              <a:rPr lang="cs-CZ" sz="2200" b="1" dirty="0">
                <a:solidFill>
                  <a:srgbClr val="00FF00"/>
                </a:solidFill>
              </a:rPr>
              <a:t>Muzeu počítačové historie </a:t>
            </a:r>
            <a:r>
              <a:rPr lang="cs-CZ" sz="2200" b="1" dirty="0" smtClean="0">
                <a:solidFill>
                  <a:srgbClr val="00FF00"/>
                </a:solidFill>
              </a:rPr>
              <a:t/>
            </a:r>
            <a:br>
              <a:rPr lang="cs-CZ" sz="2200" b="1" dirty="0" smtClean="0">
                <a:solidFill>
                  <a:srgbClr val="00FF00"/>
                </a:solidFill>
              </a:rPr>
            </a:br>
            <a:r>
              <a:rPr lang="cs-CZ" sz="2200" b="1" dirty="0" smtClean="0">
                <a:solidFill>
                  <a:srgbClr val="00FF00"/>
                </a:solidFill>
              </a:rPr>
              <a:t>v </a:t>
            </a:r>
            <a:r>
              <a:rPr lang="cs-CZ" sz="2200" b="1" dirty="0" err="1">
                <a:solidFill>
                  <a:srgbClr val="00FF00"/>
                </a:solidFill>
              </a:rPr>
              <a:t>Mountain</a:t>
            </a:r>
            <a:r>
              <a:rPr lang="cs-CZ" sz="2200" b="1" dirty="0">
                <a:solidFill>
                  <a:srgbClr val="00FF00"/>
                </a:solidFill>
              </a:rPr>
              <a:t> </a:t>
            </a:r>
            <a:r>
              <a:rPr lang="cs-CZ" sz="2200" b="1" dirty="0" err="1">
                <a:solidFill>
                  <a:srgbClr val="00FF00"/>
                </a:solidFill>
              </a:rPr>
              <a:t>View</a:t>
            </a:r>
            <a:r>
              <a:rPr lang="cs-CZ" sz="2200" b="1" dirty="0">
                <a:solidFill>
                  <a:srgbClr val="00FF00"/>
                </a:solidFill>
              </a:rPr>
              <a:t> v </a:t>
            </a:r>
            <a:r>
              <a:rPr lang="cs-CZ" sz="2200" b="1" dirty="0" smtClean="0">
                <a:solidFill>
                  <a:srgbClr val="00FF00"/>
                </a:solidFill>
              </a:rPr>
              <a:t>Kalifornii.</a:t>
            </a:r>
            <a:endParaRPr lang="cs-CZ" sz="2200" b="1" dirty="0">
              <a:solidFill>
                <a:srgbClr val="00FF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803900" y="4907231"/>
            <a:ext cx="3707904" cy="4272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DIFERENCIÁLNÍ STROJ</a:t>
            </a:r>
            <a:endParaRPr lang="cs-CZ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70557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80000" y="144000"/>
            <a:ext cx="6116216" cy="1332000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PROGRAMOVATELNÉ STROJE</a:t>
            </a:r>
            <a:endParaRPr lang="cs-CZ" sz="42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0838" y="2463019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Charles </a:t>
            </a:r>
            <a:r>
              <a:rPr lang="cs-CZ" sz="32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Babbage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27985" y="4914596"/>
            <a:ext cx="453505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Originál diferenciálního stroje postavený podle návrhu </a:t>
            </a:r>
            <a:r>
              <a:rPr lang="cs-CZ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Babbage</a:t>
            </a: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(tento stroj není replika, neboť za života </a:t>
            </a:r>
            <a:r>
              <a:rPr lang="cs-CZ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Babbage</a:t>
            </a:r>
            <a: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nebyl nikdy postavený ani jeden). </a:t>
            </a:r>
            <a:br>
              <a:rPr lang="cs-CZ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Londýnské </a:t>
            </a:r>
            <a:r>
              <a:rPr lang="cs-CZ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muzeum vědy</a:t>
            </a: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78789" y="3645024"/>
            <a:ext cx="4176465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roce 1833 </a:t>
            </a:r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předvedl </a:t>
            </a:r>
            <a:r>
              <a:rPr lang="cs-CZ" sz="2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Babbage</a:t>
            </a:r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švédské </a:t>
            </a:r>
            <a:r>
              <a:rPr lang="cs-CZ" sz="2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akademii návrh stroje na řešení diferenciálních rovnic. Kdyby byl tento stroj skutečně realizován, byla by to parou poháněná obluda velká jako lokomotiva, využívající vymoženosti průmyslové revoluce - mechanických převodů, čepů, ozubených válců, hřídelí apod.</a:t>
            </a:r>
          </a:p>
        </p:txBody>
      </p:sp>
      <p:pic>
        <p:nvPicPr>
          <p:cNvPr id="2050" name="Picture 2" descr="File:Babbage Difference Engin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5" y="1608831"/>
            <a:ext cx="4535056" cy="3282248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755577" y="3058973"/>
            <a:ext cx="3022890" cy="4513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DIFERENCIÁLNÍ STROJ</a:t>
            </a:r>
            <a:endParaRPr lang="cs-CZ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01684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80000" y="144000"/>
            <a:ext cx="6116216" cy="1332000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PROGRAMOVATELNÉ STROJE</a:t>
            </a:r>
            <a:endParaRPr lang="cs-CZ" sz="42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83968" y="1548883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Charles </a:t>
            </a:r>
            <a:r>
              <a:rPr lang="cs-CZ" sz="32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Babbage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059832" y="2133658"/>
            <a:ext cx="6084168" cy="4570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200" dirty="0" smtClean="0">
                <a:solidFill>
                  <a:schemeClr val="bg1"/>
                </a:solidFill>
              </a:rPr>
              <a:t>Naprostý </a:t>
            </a:r>
            <a:r>
              <a:rPr lang="cs-CZ" sz="2200" b="1" dirty="0" smtClean="0">
                <a:solidFill>
                  <a:schemeClr val="bg1"/>
                </a:solidFill>
              </a:rPr>
              <a:t>převrat byl zaznamenán roku 1848</a:t>
            </a:r>
            <a:r>
              <a:rPr lang="cs-CZ" sz="2200" dirty="0" smtClean="0">
                <a:solidFill>
                  <a:schemeClr val="bg1"/>
                </a:solidFill>
              </a:rPr>
              <a:t>, kdy začal vznikat pod názvem </a:t>
            </a:r>
            <a:r>
              <a:rPr lang="cs-CZ" sz="2200" b="1" dirty="0" smtClean="0">
                <a:solidFill>
                  <a:schemeClr val="bg1"/>
                </a:solidFill>
              </a:rPr>
              <a:t>analytický stroj</a:t>
            </a:r>
            <a:r>
              <a:rPr lang="cs-CZ" sz="2200" dirty="0" smtClean="0">
                <a:solidFill>
                  <a:schemeClr val="bg1"/>
                </a:solidFill>
              </a:rPr>
              <a:t>, všeobecně použitelný počítač pracující na mechanické bázi. </a:t>
            </a:r>
          </a:p>
          <a:p>
            <a:pPr>
              <a:spcAft>
                <a:spcPts val="600"/>
              </a:spcAft>
            </a:pPr>
            <a:r>
              <a:rPr lang="cs-CZ" sz="2200" dirty="0" smtClean="0">
                <a:solidFill>
                  <a:schemeClr val="bg1"/>
                </a:solidFill>
              </a:rPr>
              <a:t>S ním pomáhala </a:t>
            </a:r>
            <a:r>
              <a:rPr lang="cs-CZ" sz="2200" dirty="0" err="1" smtClean="0">
                <a:solidFill>
                  <a:schemeClr val="bg1"/>
                </a:solidFill>
              </a:rPr>
              <a:t>Babbageovi</a:t>
            </a:r>
            <a:r>
              <a:rPr lang="cs-CZ" sz="2200" dirty="0" smtClean="0">
                <a:solidFill>
                  <a:schemeClr val="bg1"/>
                </a:solidFill>
              </a:rPr>
              <a:t> dcera anglického básníka lorda </a:t>
            </a:r>
            <a:r>
              <a:rPr lang="cs-CZ" sz="2200" dirty="0" err="1" smtClean="0">
                <a:solidFill>
                  <a:schemeClr val="bg1"/>
                </a:solidFill>
              </a:rPr>
              <a:t>Gordona</a:t>
            </a:r>
            <a:r>
              <a:rPr lang="cs-CZ" sz="2200" dirty="0" smtClean="0">
                <a:solidFill>
                  <a:schemeClr val="bg1"/>
                </a:solidFill>
              </a:rPr>
              <a:t> Byrona </a:t>
            </a:r>
            <a:r>
              <a:rPr lang="cs-CZ" sz="2200" b="1" i="1" dirty="0" smtClean="0">
                <a:solidFill>
                  <a:schemeClr val="bg1"/>
                </a:solidFill>
              </a:rPr>
              <a:t>Augusta Ada</a:t>
            </a:r>
            <a:r>
              <a:rPr lang="cs-CZ" sz="2200" b="1" dirty="0" smtClean="0">
                <a:solidFill>
                  <a:schemeClr val="bg1"/>
                </a:solidFill>
              </a:rPr>
              <a:t>, kněžna z </a:t>
            </a:r>
            <a:r>
              <a:rPr lang="cs-CZ" sz="2200" b="1" dirty="0" err="1" smtClean="0">
                <a:solidFill>
                  <a:schemeClr val="bg1"/>
                </a:solidFill>
              </a:rPr>
              <a:t>Lovelace</a:t>
            </a:r>
            <a:r>
              <a:rPr lang="cs-CZ" sz="2200" b="1" dirty="0" smtClean="0">
                <a:solidFill>
                  <a:schemeClr val="bg1"/>
                </a:solidFill>
              </a:rPr>
              <a:t>,</a:t>
            </a:r>
            <a:r>
              <a:rPr lang="cs-CZ" sz="2200" dirty="0" smtClean="0">
                <a:solidFill>
                  <a:schemeClr val="bg1"/>
                </a:solidFill>
              </a:rPr>
              <a:t> která se podílela i na přepracování  plánů analytického stroje. Jelikož znala konstrukci a funkčnost stoje, mohla sestavit seznam instrukcí, čímž se vlastně stala </a:t>
            </a:r>
            <a:r>
              <a:rPr lang="cs-CZ" sz="2200" b="1" dirty="0" smtClean="0">
                <a:solidFill>
                  <a:schemeClr val="bg1"/>
                </a:solidFill>
              </a:rPr>
              <a:t>první programátorkou</a:t>
            </a:r>
            <a:r>
              <a:rPr lang="cs-CZ" sz="2200" dirty="0" smtClean="0">
                <a:solidFill>
                  <a:schemeClr val="bg1"/>
                </a:solidFill>
              </a:rPr>
              <a:t>. Na její počest pak v 80. letech americké ministerstvo obrany pojmenovalo nový programovací jazyk po ní - </a:t>
            </a:r>
            <a:r>
              <a:rPr lang="cs-CZ" sz="2200" b="1" dirty="0" smtClean="0">
                <a:solidFill>
                  <a:schemeClr val="bg1"/>
                </a:solidFill>
              </a:rPr>
              <a:t>ADA</a:t>
            </a:r>
            <a:r>
              <a:rPr lang="cs-CZ" sz="2200" dirty="0" smtClean="0">
                <a:solidFill>
                  <a:schemeClr val="bg1"/>
                </a:solidFill>
              </a:rPr>
              <a:t>.  </a:t>
            </a:r>
          </a:p>
        </p:txBody>
      </p:sp>
      <p:pic>
        <p:nvPicPr>
          <p:cNvPr id="3076" name="Picture 4" descr="http://extrahardware.cnews.cz/sites/default/files/pictures/archive/clanky/archive/2008/10rijen/dejepis/5a-ada_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623" y="2501802"/>
            <a:ext cx="2695575" cy="4286250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2163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80000" y="144000"/>
            <a:ext cx="6116216" cy="1332000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PROGRAMOVATELNÉ STROJE</a:t>
            </a:r>
            <a:endParaRPr lang="cs-CZ" sz="42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252139" y="2233091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Charles </a:t>
            </a:r>
            <a:r>
              <a:rPr lang="cs-CZ" sz="32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Babbage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7439" y="3037411"/>
            <a:ext cx="418395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b="1" dirty="0" smtClean="0">
                <a:solidFill>
                  <a:schemeClr val="bg1"/>
                </a:solidFill>
              </a:rPr>
              <a:t>Analytický stroj sice </a:t>
            </a:r>
            <a:r>
              <a:rPr lang="cs-CZ" sz="2200" b="1" dirty="0">
                <a:solidFill>
                  <a:schemeClr val="bg1"/>
                </a:solidFill>
              </a:rPr>
              <a:t>nikdy </a:t>
            </a:r>
            <a:r>
              <a:rPr lang="cs-CZ" sz="2200" b="1" dirty="0" smtClean="0">
                <a:solidFill>
                  <a:schemeClr val="bg1"/>
                </a:solidFill>
              </a:rPr>
              <a:t>ve své době nevznikl</a:t>
            </a:r>
            <a:r>
              <a:rPr lang="cs-CZ" sz="2200" b="1" dirty="0">
                <a:solidFill>
                  <a:schemeClr val="bg1"/>
                </a:solidFill>
              </a:rPr>
              <a:t>, ale v historii počítačů zaujímá unikátní místo díky tomu, že měl být </a:t>
            </a:r>
            <a:r>
              <a:rPr lang="cs-CZ" sz="2200" b="1" dirty="0" smtClean="0">
                <a:solidFill>
                  <a:schemeClr val="bg1"/>
                </a:solidFill>
              </a:rPr>
              <a:t>programovatelný</a:t>
            </a:r>
            <a:r>
              <a:rPr lang="cs-CZ" sz="2200" b="1" dirty="0">
                <a:solidFill>
                  <a:schemeClr val="bg1"/>
                </a:solidFill>
              </a:rPr>
              <a:t>. </a:t>
            </a:r>
            <a:endParaRPr lang="cs-CZ" sz="2200" b="1" dirty="0" smtClean="0">
              <a:solidFill>
                <a:schemeClr val="bg1"/>
              </a:solidFill>
            </a:endParaRPr>
          </a:p>
          <a:p>
            <a:pPr algn="ctr"/>
            <a:r>
              <a:rPr lang="cs-CZ" sz="2200" b="1" dirty="0" smtClean="0">
                <a:solidFill>
                  <a:schemeClr val="bg1"/>
                </a:solidFill>
              </a:rPr>
              <a:t>Instrukce </a:t>
            </a:r>
            <a:r>
              <a:rPr lang="cs-CZ" sz="2200" b="1" dirty="0">
                <a:solidFill>
                  <a:schemeClr val="bg1"/>
                </a:solidFill>
              </a:rPr>
              <a:t>i data ke zpracování se do něj měly dostávat v podobě děrných štítků.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72019" y="5825778"/>
            <a:ext cx="87849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>
                <a:solidFill>
                  <a:srgbClr val="00FF00"/>
                </a:solidFill>
              </a:rPr>
              <a:t>Londýnské Muzeum vědy dalo analytický motor dohromady podle původních nákresů v roce 1991. Později přidalo ještě tiskárnu. </a:t>
            </a:r>
            <a:endParaRPr lang="cs-CZ" sz="2000" b="1" dirty="0" smtClean="0">
              <a:solidFill>
                <a:srgbClr val="00FF00"/>
              </a:solidFill>
            </a:endParaRPr>
          </a:p>
          <a:p>
            <a:pPr algn="ctr"/>
            <a:r>
              <a:rPr lang="cs-CZ" sz="2000" b="1" dirty="0" err="1" smtClean="0">
                <a:solidFill>
                  <a:srgbClr val="00FF00"/>
                </a:solidFill>
              </a:rPr>
              <a:t>Babbage</a:t>
            </a:r>
            <a:r>
              <a:rPr lang="cs-CZ" sz="2000" b="1" dirty="0" smtClean="0">
                <a:solidFill>
                  <a:srgbClr val="00FF00"/>
                </a:solidFill>
              </a:rPr>
              <a:t> </a:t>
            </a:r>
            <a:r>
              <a:rPr lang="cs-CZ" sz="2000" b="1" dirty="0">
                <a:solidFill>
                  <a:srgbClr val="00FF00"/>
                </a:solidFill>
              </a:rPr>
              <a:t>by měl radost - všechno funguje bez chybičky.</a:t>
            </a:r>
          </a:p>
        </p:txBody>
      </p:sp>
      <p:pic>
        <p:nvPicPr>
          <p:cNvPr id="1026" name="Picture 2" descr="http://extrahardware.cnews.cz/sites/default/files/pictures/archive/clanky/archive/2008/10rijen/dejepis/4-babbage_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307" y="1733520"/>
            <a:ext cx="4647694" cy="409225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462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Babbage Motor rozdílu &amp;ccaron;.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197" y="2562347"/>
            <a:ext cx="4841586" cy="322772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File:PunchedCardsAnalyticalEngin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8030" y="1565334"/>
            <a:ext cx="2320830" cy="401785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80000" y="144000"/>
            <a:ext cx="6116216" cy="1332000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PROGRAMOVATELNÉ STROJE</a:t>
            </a:r>
            <a:endParaRPr lang="cs-CZ" sz="42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059832" y="1584173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Charles </a:t>
            </a:r>
            <a:r>
              <a:rPr lang="cs-CZ" sz="32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Babbage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Šipka doprava 6"/>
          <p:cNvSpPr/>
          <p:nvPr/>
        </p:nvSpPr>
        <p:spPr>
          <a:xfrm>
            <a:off x="4812389" y="3212976"/>
            <a:ext cx="2468965" cy="2691424"/>
          </a:xfrm>
          <a:prstGeom prst="rightArrow">
            <a:avLst>
              <a:gd name="adj1" fmla="val 50000"/>
              <a:gd name="adj2" fmla="val 10816"/>
            </a:avLst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Dva typy použitých děrných štítků </a:t>
            </a: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 </a:t>
            </a:r>
            <a:r>
              <a:rPr lang="cs-CZ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naprogramování analytického stroje. 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7849" y="5790071"/>
            <a:ext cx="89644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První kompletní </a:t>
            </a:r>
            <a:r>
              <a:rPr lang="cs-CZ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Babbage</a:t>
            </a:r>
            <a:r>
              <a:rPr lang="cs-CZ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stroj byl dokončen v Londýně v roce 2002, 153 let poté, co byl </a:t>
            </a:r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navržen, podle původních výkresů. </a:t>
            </a:r>
          </a:p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Skládá se z </a:t>
            </a:r>
            <a:r>
              <a:rPr lang="cs-CZ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8000 dílů, váží pět tun a měří 11 stop dlouhý.</a:t>
            </a:r>
          </a:p>
        </p:txBody>
      </p:sp>
    </p:spTree>
    <p:extLst>
      <p:ext uri="{BB962C8B-B14F-4D97-AF65-F5344CB8AC3E}">
        <p14:creationId xmlns:p14="http://schemas.microsoft.com/office/powerpoint/2010/main" val="3464702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80000" y="144000"/>
            <a:ext cx="6116216" cy="1332000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2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PROGRAMOVATELNÉ STROJE</a:t>
            </a:r>
            <a:endParaRPr lang="cs-CZ" sz="42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915816" y="1702741"/>
            <a:ext cx="5904656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Tak končí další etapa v historii počítačů.</a:t>
            </a:r>
          </a:p>
          <a:p>
            <a:pPr algn="ctr">
              <a:spcAft>
                <a:spcPts val="1200"/>
              </a:spcAft>
            </a:pP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122" name="Picture 2" descr=" D&amp;ecaron;rná páska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59613"/>
            <a:ext cx="3459393" cy="224860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707904" y="3399895"/>
            <a:ext cx="51125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Děrné pásky</a:t>
            </a:r>
            <a:r>
              <a:rPr lang="cs-CZ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>
                <a:solidFill>
                  <a:schemeClr val="bg1"/>
                </a:solidFill>
              </a:rPr>
              <a:t>se staly základním komunikačním prostředkem člověka </a:t>
            </a:r>
            <a:r>
              <a:rPr lang="cs-CZ" sz="2400" dirty="0" smtClean="0">
                <a:solidFill>
                  <a:schemeClr val="bg1"/>
                </a:solidFill>
              </a:rPr>
              <a:t/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s </a:t>
            </a:r>
            <a:r>
              <a:rPr lang="cs-CZ" sz="2400" dirty="0">
                <a:solidFill>
                  <a:schemeClr val="bg1"/>
                </a:solidFill>
              </a:rPr>
              <a:t>počítačem</a:t>
            </a:r>
            <a:r>
              <a:rPr lang="cs-CZ" sz="2400" dirty="0" smtClean="0">
                <a:solidFill>
                  <a:schemeClr val="bg1"/>
                </a:solidFill>
              </a:rPr>
              <a:t>.</a:t>
            </a:r>
          </a:p>
          <a:p>
            <a:pPr algn="ctr"/>
            <a:endParaRPr lang="cs-CZ" sz="2400" dirty="0" smtClean="0">
              <a:solidFill>
                <a:schemeClr val="bg1"/>
              </a:solidFill>
            </a:endParaRPr>
          </a:p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Tento </a:t>
            </a:r>
            <a:r>
              <a:rPr lang="cs-CZ" sz="2400" dirty="0">
                <a:solidFill>
                  <a:schemeClr val="bg1"/>
                </a:solidFill>
              </a:rPr>
              <a:t>systém se používal až do druhé poloviny 20. století. </a:t>
            </a:r>
          </a:p>
        </p:txBody>
      </p:sp>
    </p:spTree>
    <p:extLst>
      <p:ext uri="{BB962C8B-B14F-4D97-AF65-F5344CB8AC3E}">
        <p14:creationId xmlns:p14="http://schemas.microsoft.com/office/powerpoint/2010/main" val="1659499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116632"/>
            <a:ext cx="5760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947629"/>
            <a:ext cx="8856984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 smtClean="0">
                <a:solidFill>
                  <a:srgbClr val="292934"/>
                </a:solidFill>
              </a:rPr>
              <a:t>Kliparty:    </a:t>
            </a:r>
            <a:r>
              <a:rPr lang="cs-CZ" sz="1600" dirty="0" smtClean="0">
                <a:solidFill>
                  <a:srgbClr val="292934"/>
                </a:solidFill>
                <a:hlinkClick r:id="rId2"/>
              </a:rPr>
              <a:t>http://office.microsoft.com</a:t>
            </a:r>
            <a:r>
              <a:rPr lang="cs-CZ" sz="1600" dirty="0" smtClean="0">
                <a:solidFill>
                  <a:srgbClr val="292934"/>
                </a:solidFill>
              </a:rPr>
              <a:t> 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i="1" dirty="0" smtClean="0">
                <a:solidFill>
                  <a:srgbClr val="292934"/>
                </a:solidFill>
              </a:rPr>
              <a:t>Ročníková práce v </a:t>
            </a:r>
            <a:r>
              <a:rPr lang="cs-CZ" sz="1600" i="1" dirty="0" err="1" smtClean="0">
                <a:solidFill>
                  <a:srgbClr val="292934"/>
                </a:solidFill>
              </a:rPr>
              <a:t>xHtml</a:t>
            </a:r>
            <a:r>
              <a:rPr lang="cs-CZ" sz="1600" i="1" dirty="0" smtClean="0">
                <a:solidFill>
                  <a:srgbClr val="292934"/>
                </a:solidFill>
              </a:rPr>
              <a:t> 1.1 na téma "Počítače a příslušenství" - Historie počítačů, [citováno </a:t>
            </a:r>
            <a:r>
              <a:rPr lang="cs-CZ" sz="1600" i="1" dirty="0" smtClean="0">
                <a:solidFill>
                  <a:srgbClr val="292934"/>
                </a:solidFill>
              </a:rPr>
              <a:t>01.11.2013</a:t>
            </a:r>
            <a:r>
              <a:rPr lang="cs-CZ" sz="1600" i="1" dirty="0" smtClean="0">
                <a:solidFill>
                  <a:srgbClr val="292934"/>
                </a:solidFill>
              </a:rPr>
              <a:t>], online , </a:t>
            </a:r>
            <a:r>
              <a:rPr lang="cs-CZ" sz="1600" dirty="0" smtClean="0">
                <a:solidFill>
                  <a:srgbClr val="292934"/>
                </a:solidFill>
                <a:hlinkClick r:id="rId3"/>
              </a:rPr>
              <a:t>http://www.petrn.wz.cz/historie.htm  </a:t>
            </a:r>
            <a:endParaRPr lang="cs-CZ" sz="1600" dirty="0" smtClean="0">
              <a:solidFill>
                <a:srgbClr val="292934"/>
              </a:solidFill>
            </a:endParaRP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Přispěvatelé Wikipedie,</a:t>
            </a:r>
            <a:r>
              <a:rPr lang="cs-CZ" sz="1600" i="1" dirty="0"/>
              <a:t> Joseph Marie </a:t>
            </a:r>
            <a:r>
              <a:rPr lang="cs-CZ" sz="1600" i="1" dirty="0" err="1"/>
              <a:t>Jacquard</a:t>
            </a:r>
            <a:r>
              <a:rPr lang="cs-CZ" sz="1600" dirty="0"/>
              <a:t> [online], Wikipedie: Otevřená encyklopedie, c2013, Datum poslední revize 4. 04. 2013, 17:08 UTC, [citováno 6. </a:t>
            </a:r>
            <a:r>
              <a:rPr lang="cs-CZ" sz="1600" dirty="0"/>
              <a:t>4</a:t>
            </a:r>
            <a:r>
              <a:rPr lang="cs-CZ" sz="1600" dirty="0" smtClean="0"/>
              <a:t>.</a:t>
            </a:r>
            <a:r>
              <a:rPr lang="cs-CZ" sz="1600" dirty="0"/>
              <a:t> 2013] &lt;</a:t>
            </a:r>
            <a:r>
              <a:rPr lang="cs-CZ" sz="1600" dirty="0">
                <a:hlinkClick r:id="rId4"/>
              </a:rPr>
              <a:t>http://cs.wikipedia.org/w/</a:t>
            </a:r>
            <a:r>
              <a:rPr lang="cs-CZ" sz="1600" dirty="0" err="1">
                <a:hlinkClick r:id="rId4"/>
              </a:rPr>
              <a:t>index.php?title</a:t>
            </a:r>
            <a:r>
              <a:rPr lang="cs-CZ" sz="1600" dirty="0">
                <a:hlinkClick r:id="rId4"/>
              </a:rPr>
              <a:t>=</a:t>
            </a:r>
            <a:r>
              <a:rPr lang="cs-CZ" sz="1600" dirty="0" err="1">
                <a:hlinkClick r:id="rId4"/>
              </a:rPr>
              <a:t>Joseph_Marie_Jacquard&amp;oldid</a:t>
            </a:r>
            <a:r>
              <a:rPr lang="cs-CZ" sz="1600" dirty="0">
                <a:hlinkClick r:id="rId4"/>
              </a:rPr>
              <a:t>=10097355</a:t>
            </a:r>
            <a:r>
              <a:rPr lang="cs-CZ" sz="1600" dirty="0"/>
              <a:t>&gt; 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 err="1"/>
              <a:t>Wikipedia</a:t>
            </a:r>
            <a:r>
              <a:rPr lang="cs-CZ" sz="1600" dirty="0"/>
              <a:t> </a:t>
            </a:r>
            <a:r>
              <a:rPr lang="cs-CZ" sz="1600" dirty="0" err="1"/>
              <a:t>contributors</a:t>
            </a:r>
            <a:r>
              <a:rPr lang="cs-CZ" sz="1600" dirty="0"/>
              <a:t>, 'Joseph Marie </a:t>
            </a:r>
            <a:r>
              <a:rPr lang="cs-CZ" sz="1600" dirty="0" err="1"/>
              <a:t>Jacquard</a:t>
            </a:r>
            <a:r>
              <a:rPr lang="cs-CZ" sz="1600" dirty="0"/>
              <a:t>', </a:t>
            </a:r>
            <a:r>
              <a:rPr lang="cs-CZ" sz="1600" i="1" dirty="0" err="1"/>
              <a:t>Wikipedia</a:t>
            </a:r>
            <a:r>
              <a:rPr lang="cs-CZ" sz="1600" i="1" dirty="0"/>
              <a:t>, </a:t>
            </a:r>
            <a:r>
              <a:rPr lang="cs-CZ" sz="1600" i="1" dirty="0" err="1"/>
              <a:t>The</a:t>
            </a:r>
            <a:r>
              <a:rPr lang="cs-CZ" sz="1600" i="1" dirty="0"/>
              <a:t> Free </a:t>
            </a:r>
            <a:r>
              <a:rPr lang="cs-CZ" sz="1600" i="1" dirty="0" err="1"/>
              <a:t>Encyclopedia</a:t>
            </a:r>
            <a:r>
              <a:rPr lang="cs-CZ" sz="1600" i="1" dirty="0"/>
              <a:t>,</a:t>
            </a:r>
            <a:r>
              <a:rPr lang="cs-CZ" sz="1600" dirty="0"/>
              <a:t> 27 </a:t>
            </a:r>
            <a:r>
              <a:rPr lang="cs-CZ" sz="1600" dirty="0" err="1"/>
              <a:t>March</a:t>
            </a:r>
            <a:r>
              <a:rPr lang="cs-CZ" sz="1600" dirty="0"/>
              <a:t> 2013, 18:25 UTC, [</a:t>
            </a:r>
            <a:r>
              <a:rPr lang="cs-CZ" sz="1600" dirty="0" err="1"/>
              <a:t>accessed</a:t>
            </a:r>
            <a:r>
              <a:rPr lang="cs-CZ" sz="1600" dirty="0"/>
              <a:t> 6 May 2013] </a:t>
            </a:r>
            <a:r>
              <a:rPr lang="cs-CZ" sz="1600" dirty="0" smtClean="0">
                <a:hlinkClick r:id="rId5"/>
              </a:rPr>
              <a:t>http</a:t>
            </a:r>
            <a:r>
              <a:rPr lang="cs-CZ" sz="1600" dirty="0">
                <a:hlinkClick r:id="rId5"/>
              </a:rPr>
              <a:t>://</a:t>
            </a:r>
            <a:r>
              <a:rPr lang="cs-CZ" sz="1600" dirty="0" smtClean="0">
                <a:hlinkClick r:id="rId5"/>
              </a:rPr>
              <a:t>en.wikipedia.org/w/index.php?title=Joseph_Marie_Jacquard&amp;oldid=547308463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en-US" sz="1600" dirty="0"/>
              <a:t>Wikipedia contributors, 'Punched card', </a:t>
            </a:r>
            <a:r>
              <a:rPr lang="en-US" sz="1600" i="1" dirty="0"/>
              <a:t>Wikipedia, The Free Encyclopedia,</a:t>
            </a:r>
            <a:r>
              <a:rPr lang="en-US" sz="1600" dirty="0"/>
              <a:t> 28 April 2013, 18:52 UTC, [accessed </a:t>
            </a:r>
            <a:r>
              <a:rPr lang="cs-CZ" sz="1600" dirty="0" smtClean="0"/>
              <a:t>29.</a:t>
            </a:r>
            <a:r>
              <a:rPr lang="en-US" sz="1600" dirty="0" smtClean="0"/>
              <a:t> </a:t>
            </a:r>
            <a:r>
              <a:rPr lang="cs-CZ" sz="1600" dirty="0" err="1" smtClean="0"/>
              <a:t>April</a:t>
            </a:r>
            <a:r>
              <a:rPr lang="en-US" sz="1600" dirty="0" smtClean="0"/>
              <a:t> </a:t>
            </a:r>
            <a:r>
              <a:rPr lang="en-US" sz="1600" dirty="0"/>
              <a:t>2013] </a:t>
            </a:r>
            <a:r>
              <a:rPr lang="en-US" sz="1600" dirty="0" smtClean="0">
                <a:hlinkClick r:id="rId6"/>
              </a:rPr>
              <a:t>http</a:t>
            </a:r>
            <a:r>
              <a:rPr lang="en-US" sz="1600" dirty="0">
                <a:hlinkClick r:id="rId6"/>
              </a:rPr>
              <a:t>://</a:t>
            </a:r>
            <a:r>
              <a:rPr lang="en-US" sz="1600" dirty="0" smtClean="0">
                <a:hlinkClick r:id="rId6"/>
              </a:rPr>
              <a:t>en.wikipedia.org/w/index.php?title=Punched_card&amp;oldid=552605469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en-US" sz="1600" dirty="0" smtClean="0"/>
              <a:t>Wikipedia </a:t>
            </a:r>
            <a:r>
              <a:rPr lang="en-US" sz="1600" dirty="0"/>
              <a:t>contributors, 'Tabulating machine', </a:t>
            </a:r>
            <a:r>
              <a:rPr lang="en-US" sz="1600" i="1" dirty="0"/>
              <a:t>Wikipedia, The Free Encyclopedia,</a:t>
            </a:r>
            <a:r>
              <a:rPr lang="en-US" sz="1600" dirty="0"/>
              <a:t> 19 April 2013, 18:45 UTC, [accessed </a:t>
            </a:r>
            <a:r>
              <a:rPr lang="cs-CZ" sz="1600" dirty="0" smtClean="0"/>
              <a:t>2</a:t>
            </a:r>
            <a:r>
              <a:rPr lang="en-US" sz="1600" dirty="0" smtClean="0"/>
              <a:t>6 </a:t>
            </a:r>
            <a:r>
              <a:rPr lang="cs-CZ" sz="1600" dirty="0" err="1" smtClean="0"/>
              <a:t>April</a:t>
            </a:r>
            <a:r>
              <a:rPr lang="en-US" sz="1600" dirty="0" smtClean="0"/>
              <a:t> </a:t>
            </a:r>
            <a:r>
              <a:rPr lang="en-US" sz="1600" dirty="0"/>
              <a:t>2013] </a:t>
            </a:r>
            <a:r>
              <a:rPr lang="en-US" sz="1600" dirty="0" smtClean="0"/>
              <a:t>&lt;</a:t>
            </a:r>
            <a:r>
              <a:rPr lang="en-US" sz="1600" dirty="0">
                <a:hlinkClick r:id="rId7"/>
              </a:rPr>
              <a:t>http://en.wikipedia.org/w/index.php?title=Tabulating_machine&amp;oldid=551171329</a:t>
            </a:r>
            <a:r>
              <a:rPr lang="en-US" sz="1600" dirty="0" smtClean="0"/>
              <a:t>&gt;</a:t>
            </a:r>
            <a:endParaRPr lang="cs-CZ" sz="1600" dirty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en-US" sz="1600" dirty="0"/>
              <a:t>Wikipedia contributors, 'Herman Hollerith', </a:t>
            </a:r>
            <a:r>
              <a:rPr lang="en-US" sz="1600" i="1" dirty="0"/>
              <a:t>Wikipedia, The Free Encyclopedia,</a:t>
            </a:r>
            <a:r>
              <a:rPr lang="en-US" sz="1600" dirty="0"/>
              <a:t> 29 April 2013, 18:22 UTC, [accessed 10 May </a:t>
            </a:r>
            <a:r>
              <a:rPr lang="en-US" sz="1600" dirty="0" smtClean="0"/>
              <a:t>2013]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en-US" sz="1600" dirty="0" smtClean="0">
                <a:hlinkClick r:id="rId8"/>
              </a:rPr>
              <a:t>http</a:t>
            </a:r>
            <a:r>
              <a:rPr lang="en-US" sz="1600" dirty="0">
                <a:hlinkClick r:id="rId8"/>
              </a:rPr>
              <a:t>://</a:t>
            </a:r>
            <a:r>
              <a:rPr lang="en-US" sz="1600" dirty="0" smtClean="0">
                <a:hlinkClick r:id="rId8"/>
              </a:rPr>
              <a:t>en.wikipedia.org/w/index.php?title=Herman_Hollerith&amp;oldid=552764103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Přispěvatelé Wikipedie,</a:t>
            </a:r>
            <a:r>
              <a:rPr lang="cs-CZ" sz="1600" i="1" dirty="0"/>
              <a:t> Herman </a:t>
            </a:r>
            <a:r>
              <a:rPr lang="cs-CZ" sz="1600" i="1" dirty="0" err="1"/>
              <a:t>Hollerith</a:t>
            </a:r>
            <a:r>
              <a:rPr lang="cs-CZ" sz="1600" dirty="0"/>
              <a:t> [online], Wikipedie: Otevřená encyklopedie, c2013, Datum poslední revize 13. 03. 2013, 07:53 UTC, [citováno </a:t>
            </a:r>
            <a:r>
              <a:rPr lang="cs-CZ" sz="1600" dirty="0" smtClean="0"/>
              <a:t>16</a:t>
            </a:r>
            <a:r>
              <a:rPr lang="cs-CZ" sz="1600" dirty="0"/>
              <a:t>. </a:t>
            </a:r>
            <a:r>
              <a:rPr lang="cs-CZ" sz="1600" dirty="0" smtClean="0"/>
              <a:t>03.</a:t>
            </a:r>
            <a:r>
              <a:rPr lang="cs-CZ" sz="1600" dirty="0"/>
              <a:t> 2013] &lt;</a:t>
            </a:r>
            <a:r>
              <a:rPr lang="cs-CZ" sz="1600" dirty="0">
                <a:hlinkClick r:id="rId9"/>
              </a:rPr>
              <a:t>http://cs.wikipedia.org/w/</a:t>
            </a:r>
            <a:r>
              <a:rPr lang="cs-CZ" sz="1600" dirty="0" err="1">
                <a:hlinkClick r:id="rId9"/>
              </a:rPr>
              <a:t>index.php?title</a:t>
            </a:r>
            <a:r>
              <a:rPr lang="cs-CZ" sz="1600" dirty="0">
                <a:hlinkClick r:id="rId9"/>
              </a:rPr>
              <a:t>=</a:t>
            </a:r>
            <a:r>
              <a:rPr lang="cs-CZ" sz="1600" dirty="0" err="1">
                <a:hlinkClick r:id="rId9"/>
              </a:rPr>
              <a:t>Herman_Hollerith&amp;oldid</a:t>
            </a:r>
            <a:r>
              <a:rPr lang="cs-CZ" sz="1600" dirty="0">
                <a:hlinkClick r:id="rId9"/>
              </a:rPr>
              <a:t>=9921177</a:t>
            </a:r>
            <a:r>
              <a:rPr lang="cs-CZ" sz="1600" dirty="0"/>
              <a:t>&gt; </a:t>
            </a:r>
          </a:p>
        </p:txBody>
      </p:sp>
    </p:spTree>
    <p:extLst>
      <p:ext uri="{BB962C8B-B14F-4D97-AF65-F5344CB8AC3E}">
        <p14:creationId xmlns:p14="http://schemas.microsoft.com/office/powerpoint/2010/main" val="3104409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116632"/>
            <a:ext cx="5760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947629"/>
            <a:ext cx="885698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en-US" sz="1600" dirty="0" smtClean="0"/>
              <a:t>Wikipedia </a:t>
            </a:r>
            <a:r>
              <a:rPr lang="en-US" sz="1600" dirty="0"/>
              <a:t>contributors, 'IBM', </a:t>
            </a:r>
            <a:r>
              <a:rPr lang="en-US" sz="1600" i="1" dirty="0"/>
              <a:t>Wikipedia, The Free Encyclopedia,</a:t>
            </a:r>
            <a:r>
              <a:rPr lang="en-US" sz="1600" dirty="0"/>
              <a:t> 6 May 2013, 01:21 UTC, &gt; [accessed 6 May 2013</a:t>
            </a:r>
            <a:r>
              <a:rPr lang="en-US" sz="1600" dirty="0" smtClean="0"/>
              <a:t>]</a:t>
            </a:r>
            <a:r>
              <a:rPr lang="cs-CZ" sz="1600" dirty="0" smtClean="0"/>
              <a:t> </a:t>
            </a:r>
            <a:r>
              <a:rPr lang="en-US" sz="1600" dirty="0" smtClean="0"/>
              <a:t>&lt;</a:t>
            </a:r>
            <a:r>
              <a:rPr lang="en-US" sz="1600" dirty="0">
                <a:hlinkClick r:id="rId2"/>
              </a:rPr>
              <a:t>http://</a:t>
            </a:r>
            <a:r>
              <a:rPr lang="en-US" sz="1600" dirty="0" smtClean="0">
                <a:hlinkClick r:id="rId2"/>
              </a:rPr>
              <a:t>en.wikipedia.org/w/index.php?title=IBM&amp;oldid=553710261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en-US" sz="1600" dirty="0" smtClean="0"/>
              <a:t>Wikipedia </a:t>
            </a:r>
            <a:r>
              <a:rPr lang="en-US" sz="1600" dirty="0"/>
              <a:t>contributors, 'Charles Babbage', </a:t>
            </a:r>
            <a:r>
              <a:rPr lang="en-US" sz="1600" i="1" dirty="0"/>
              <a:t>Wikipedia, The Free Encyclopedia,</a:t>
            </a:r>
            <a:r>
              <a:rPr lang="en-US" sz="1600" dirty="0"/>
              <a:t> 10 May 2013, 13:10 UTC, [accessed 10 May 2013</a:t>
            </a:r>
            <a:r>
              <a:rPr lang="en-US" sz="1600" dirty="0" smtClean="0"/>
              <a:t>]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en-US" sz="1600" dirty="0" smtClean="0">
                <a:hlinkClick r:id="rId3"/>
              </a:rPr>
              <a:t>http</a:t>
            </a:r>
            <a:r>
              <a:rPr lang="en-US" sz="1600" dirty="0">
                <a:hlinkClick r:id="rId3"/>
              </a:rPr>
              <a:t>://</a:t>
            </a:r>
            <a:r>
              <a:rPr lang="en-US" sz="1600" dirty="0" smtClean="0">
                <a:hlinkClick r:id="rId3"/>
              </a:rPr>
              <a:t>en.wikipedia.org/w/index.php?title=Charles_Babbage&amp;oldid=554440444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en-US" sz="1600" dirty="0" smtClean="0"/>
              <a:t>Wikipedia </a:t>
            </a:r>
            <a:r>
              <a:rPr lang="en-US" sz="1600" dirty="0"/>
              <a:t>contributors, 'Difference engine', </a:t>
            </a:r>
            <a:r>
              <a:rPr lang="en-US" sz="1600" i="1" dirty="0"/>
              <a:t>Wikipedia, The Free Encyclopedia,</a:t>
            </a:r>
            <a:r>
              <a:rPr lang="en-US" sz="1600" dirty="0"/>
              <a:t> 25 April 2013, 23:02 UTC, &lt;</a:t>
            </a:r>
            <a:r>
              <a:rPr lang="en-US" sz="1600" dirty="0">
                <a:hlinkClick r:id="rId4"/>
              </a:rPr>
              <a:t>http://</a:t>
            </a:r>
            <a:r>
              <a:rPr lang="en-US" sz="1600" dirty="0" smtClean="0">
                <a:hlinkClick r:id="rId4"/>
              </a:rPr>
              <a:t>en.wikipedia.org/w/index.php?title=Difference_engine&amp;oldid=552191147</a:t>
            </a:r>
            <a:r>
              <a:rPr lang="en-US" sz="1600" dirty="0" smtClean="0"/>
              <a:t>&gt; [accessed 10 May 2013] 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en-US" sz="1600" dirty="0">
                <a:hlinkClick r:id="rId5"/>
              </a:rPr>
              <a:t>http://</a:t>
            </a:r>
            <a:r>
              <a:rPr lang="en-US" sz="1600" dirty="0" smtClean="0">
                <a:hlinkClick r:id="rId5"/>
              </a:rPr>
              <a:t>www.petrn.wz.cz/historie.htm</a:t>
            </a:r>
            <a:r>
              <a:rPr lang="cs-CZ" sz="1600" dirty="0" smtClean="0"/>
              <a:t>,  </a:t>
            </a:r>
            <a:r>
              <a:rPr lang="cs-CZ" sz="1600" dirty="0"/>
              <a:t>online, [citováno 8.5.2013</a:t>
            </a:r>
            <a:r>
              <a:rPr lang="cs-CZ" sz="1600" dirty="0" smtClean="0"/>
              <a:t>]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en-US" sz="1600" dirty="0" smtClean="0">
                <a:hlinkClick r:id="rId6"/>
              </a:rPr>
              <a:t>http</a:t>
            </a:r>
            <a:r>
              <a:rPr lang="en-US" sz="1600" dirty="0">
                <a:hlinkClick r:id="rId6"/>
              </a:rPr>
              <a:t>://</a:t>
            </a:r>
            <a:r>
              <a:rPr lang="en-US" sz="1600" dirty="0" smtClean="0">
                <a:hlinkClick r:id="rId6"/>
              </a:rPr>
              <a:t>extrahardware.cnews.cz/historie-pocitacu-i-pocitacovy-pravek</a:t>
            </a:r>
            <a:r>
              <a:rPr lang="cs-CZ" sz="1600" dirty="0" smtClean="0">
                <a:hlinkClick r:id="rId6"/>
              </a:rPr>
              <a:t>,online</a:t>
            </a:r>
            <a:r>
              <a:rPr lang="cs-CZ" sz="1600" dirty="0" smtClean="0"/>
              <a:t>, online, [citováno 8. 5. 2013_]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 smtClean="0">
                <a:hlinkClick r:id="rId7"/>
              </a:rPr>
              <a:t>http</a:t>
            </a:r>
            <a:r>
              <a:rPr lang="cs-CZ" sz="1600" dirty="0">
                <a:hlinkClick r:id="rId7"/>
              </a:rPr>
              <a:t>://www.computerhistory.org/babbage/</a:t>
            </a:r>
            <a:r>
              <a:rPr lang="cs-CZ" sz="1600" dirty="0"/>
              <a:t> , online, [citováno 8.5.2013</a:t>
            </a:r>
            <a:r>
              <a:rPr lang="cs-CZ" sz="1600" dirty="0" smtClean="0"/>
              <a:t>]</a:t>
            </a:r>
            <a:endParaRPr lang="cs-CZ" sz="1600" dirty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en-US" sz="1600" dirty="0" smtClean="0"/>
              <a:t>Wikipedia </a:t>
            </a:r>
            <a:r>
              <a:rPr lang="en-US" sz="1600" dirty="0"/>
              <a:t>contributors, 'Analytical Engine', </a:t>
            </a:r>
            <a:r>
              <a:rPr lang="en-US" sz="1600" i="1" dirty="0"/>
              <a:t>Wikipedia, The Free Encyclopedia,</a:t>
            </a:r>
            <a:r>
              <a:rPr lang="en-US" sz="1600" dirty="0"/>
              <a:t> 20 April 2013, 17:27 UTC, &lt;</a:t>
            </a:r>
            <a:r>
              <a:rPr lang="en-US" sz="1600" dirty="0">
                <a:hlinkClick r:id="rId8"/>
              </a:rPr>
              <a:t>http://en.wikipedia.org/w/index.php?title=Analytical_Engine&amp;oldid=551319316</a:t>
            </a:r>
            <a:r>
              <a:rPr lang="en-US" sz="1600" dirty="0"/>
              <a:t>&gt; [accessed 11 May 2013] </a:t>
            </a:r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val="1106715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5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chnický">
  <a:themeElements>
    <a:clrScheme name="Bubbles">
      <a:dk1>
        <a:srgbClr val="0C002C"/>
      </a:dk1>
      <a:lt1>
        <a:srgbClr val="FFFFFF"/>
      </a:lt1>
      <a:dk2>
        <a:srgbClr val="236626"/>
      </a:dk2>
      <a:lt2>
        <a:srgbClr val="D7C8FE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4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Motiv4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Motiv4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3_Motiv4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4_Motiv4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5_Motiv4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Motiv5</Template>
  <TotalTime>1008</TotalTime>
  <Words>967</Words>
  <Application>Microsoft Office PowerPoint</Application>
  <PresentationFormat>Předvádění na obrazovce (4:3)</PresentationFormat>
  <Paragraphs>203</Paragraphs>
  <Slides>21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9</vt:i4>
      </vt:variant>
      <vt:variant>
        <vt:lpstr>Nadpisy snímků</vt:lpstr>
      </vt:variant>
      <vt:variant>
        <vt:i4>21</vt:i4>
      </vt:variant>
    </vt:vector>
  </HeadingPairs>
  <TitlesOfParts>
    <vt:vector size="30" baseType="lpstr">
      <vt:lpstr>Motiv5</vt:lpstr>
      <vt:lpstr>Technický</vt:lpstr>
      <vt:lpstr>Motiv4</vt:lpstr>
      <vt:lpstr>1_Motiv4</vt:lpstr>
      <vt:lpstr>2_Motiv4</vt:lpstr>
      <vt:lpstr>3_Motiv4</vt:lpstr>
      <vt:lpstr>4_Motiv4</vt:lpstr>
      <vt:lpstr>5_Motiv4</vt:lpstr>
      <vt:lpstr>Motiv systému Office</vt:lpstr>
      <vt:lpstr>Prezentace aplikace PowerPoint</vt:lpstr>
      <vt:lpstr>ANOTACE:</vt:lpstr>
      <vt:lpstr>INFORMATIKA pro základní školu</vt:lpstr>
      <vt:lpstr>Prezentace aplikace PowerPoint</vt:lpstr>
      <vt:lpstr>Prezentace aplikace PowerPoint</vt:lpstr>
      <vt:lpstr>Prezentace aplikace PowerPoint</vt:lpstr>
      <vt:lpstr>Prezentace aplikace PowerPoint</vt:lpstr>
      <vt:lpstr>PROGRAMOVATELNÉ STROJE</vt:lpstr>
      <vt:lpstr>PROGRAMOVATELNÉ STROJE</vt:lpstr>
      <vt:lpstr>PROGRAMOVATELNÉ STROJE</vt:lpstr>
      <vt:lpstr>PROGRAMOVATELNÉ STROJE</vt:lpstr>
      <vt:lpstr>PROGRAMOVATELNÉ STROJE</vt:lpstr>
      <vt:lpstr>PROGRAMOVATELNÉ STROJE</vt:lpstr>
      <vt:lpstr>PROGRAMOVATELNÉ STROJE</vt:lpstr>
      <vt:lpstr>PROGRAMOVATELNÉ STROJE</vt:lpstr>
      <vt:lpstr>PROGRAMOVATELNÉ STROJE</vt:lpstr>
      <vt:lpstr>PROGRAMOVATELNÉ STROJE</vt:lpstr>
      <vt:lpstr>PROGRAMOVATELNÉ STROJE</vt:lpstr>
      <vt:lpstr>PROGRAMOVATELNÉ STROJE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64</cp:revision>
  <dcterms:created xsi:type="dcterms:W3CDTF">2012-10-21T06:32:59Z</dcterms:created>
  <dcterms:modified xsi:type="dcterms:W3CDTF">2013-07-26T00:15:20Z</dcterms:modified>
</cp:coreProperties>
</file>