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6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7.xml" ContentType="application/vnd.openxmlformats-officedocument.theme+xml"/>
  <Override PartName="/ppt/theme/theme8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8" r:id="rId1"/>
    <p:sldMasterId id="2147483840" r:id="rId2"/>
    <p:sldMasterId id="2147483876" r:id="rId3"/>
    <p:sldMasterId id="2147483888" r:id="rId4"/>
    <p:sldMasterId id="2147483900" r:id="rId5"/>
    <p:sldMasterId id="2147483912" r:id="rId6"/>
    <p:sldMasterId id="2147483936" r:id="rId7"/>
  </p:sldMasterIdLst>
  <p:notesMasterIdLst>
    <p:notesMasterId r:id="rId31"/>
  </p:notesMasterIdLst>
  <p:sldIdLst>
    <p:sldId id="283" r:id="rId8"/>
    <p:sldId id="284" r:id="rId9"/>
    <p:sldId id="259" r:id="rId10"/>
    <p:sldId id="261" r:id="rId11"/>
    <p:sldId id="264" r:id="rId12"/>
    <p:sldId id="265" r:id="rId13"/>
    <p:sldId id="267" r:id="rId14"/>
    <p:sldId id="268" r:id="rId15"/>
    <p:sldId id="271" r:id="rId16"/>
    <p:sldId id="269" r:id="rId17"/>
    <p:sldId id="270" r:id="rId18"/>
    <p:sldId id="273" r:id="rId19"/>
    <p:sldId id="274" r:id="rId20"/>
    <p:sldId id="277" r:id="rId21"/>
    <p:sldId id="272" r:id="rId22"/>
    <p:sldId id="278" r:id="rId23"/>
    <p:sldId id="276" r:id="rId24"/>
    <p:sldId id="280" r:id="rId25"/>
    <p:sldId id="281" r:id="rId26"/>
    <p:sldId id="279" r:id="rId27"/>
    <p:sldId id="282" r:id="rId28"/>
    <p:sldId id="266" r:id="rId29"/>
    <p:sldId id="285" r:id="rId3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  <a:srgbClr val="C7CFCA"/>
    <a:srgbClr val="99FF33"/>
    <a:srgbClr val="0067B4"/>
    <a:srgbClr val="A8BAE2"/>
    <a:srgbClr val="996633"/>
    <a:srgbClr val="004D86"/>
    <a:srgbClr val="0062AC"/>
    <a:srgbClr val="FF9900"/>
    <a:srgbClr val="3A85A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606" autoAdjust="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1.xml"/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26" Type="http://schemas.openxmlformats.org/officeDocument/2006/relationships/slide" Target="slides/slide19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4.xml"/><Relationship Id="rId34" Type="http://schemas.openxmlformats.org/officeDocument/2006/relationships/theme" Target="theme/theme1.xml"/><Relationship Id="rId7" Type="http://schemas.openxmlformats.org/officeDocument/2006/relationships/slideMaster" Target="slideMasters/slideMaster7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5" Type="http://schemas.openxmlformats.org/officeDocument/2006/relationships/slide" Target="slides/slide18.xml"/><Relationship Id="rId33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9.xml"/><Relationship Id="rId20" Type="http://schemas.openxmlformats.org/officeDocument/2006/relationships/slide" Target="slides/slide13.xml"/><Relationship Id="rId29" Type="http://schemas.openxmlformats.org/officeDocument/2006/relationships/slide" Target="slides/slide22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4.xml"/><Relationship Id="rId24" Type="http://schemas.openxmlformats.org/officeDocument/2006/relationships/slide" Target="slides/slide17.xml"/><Relationship Id="rId32" Type="http://schemas.openxmlformats.org/officeDocument/2006/relationships/presProps" Target="presProps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8.xml"/><Relationship Id="rId23" Type="http://schemas.openxmlformats.org/officeDocument/2006/relationships/slide" Target="slides/slide16.xml"/><Relationship Id="rId28" Type="http://schemas.openxmlformats.org/officeDocument/2006/relationships/slide" Target="slides/slide21.xml"/><Relationship Id="rId10" Type="http://schemas.openxmlformats.org/officeDocument/2006/relationships/slide" Target="slides/slide3.xml"/><Relationship Id="rId19" Type="http://schemas.openxmlformats.org/officeDocument/2006/relationships/slide" Target="slides/slide12.xml"/><Relationship Id="rId31" Type="http://schemas.openxmlformats.org/officeDocument/2006/relationships/notesMaster" Target="notesMasters/notesMaster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2.xml"/><Relationship Id="rId14" Type="http://schemas.openxmlformats.org/officeDocument/2006/relationships/slide" Target="slides/slide7.xml"/><Relationship Id="rId22" Type="http://schemas.openxmlformats.org/officeDocument/2006/relationships/slide" Target="slides/slide15.xml"/><Relationship Id="rId27" Type="http://schemas.openxmlformats.org/officeDocument/2006/relationships/slide" Target="slides/slide20.xml"/><Relationship Id="rId30" Type="http://schemas.openxmlformats.org/officeDocument/2006/relationships/slide" Target="slides/slide23.xml"/><Relationship Id="rId35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58A79CC-FED8-426C-8F39-97FFF7EBF28D}" type="presOf" srcId="{914700B9-77B5-440A-A438-DE98B6D4894D}" destId="{BD9AF279-D483-48F2-BBBD-45F8E8923512}" srcOrd="1" destOrd="0" presId="urn:microsoft.com/office/officeart/2005/8/layout/target3"/>
    <dgm:cxn modelId="{5D4FF2C4-3E0B-4F26-885C-398ACD7FE35E}" type="presOf" srcId="{27FE2D31-D344-4B63-A89A-A89AB0D9F3E3}" destId="{FE47432B-CA46-450C-8D8F-66C300A95B52}" srcOrd="0" destOrd="0" presId="urn:microsoft.com/office/officeart/2005/8/layout/target3"/>
    <dgm:cxn modelId="{36C9E2E1-B3A8-4E69-9DB6-82A99A29FE35}" type="presOf" srcId="{914700B9-77B5-440A-A438-DE98B6D4894D}" destId="{E73F1C26-6DCD-4001-88B9-355E01E2BCE7}" srcOrd="0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3735B534-ED42-4504-AA00-ED8D33E0231F}" type="presOf" srcId="{1D8420EA-BFA0-403B-80F5-647FA396CC45}" destId="{F7B3C0B7-F0F7-4F49-B02C-3630F8C5FAE5}" srcOrd="0" destOrd="0" presId="urn:microsoft.com/office/officeart/2005/8/layout/target3"/>
    <dgm:cxn modelId="{7E3B3BB8-C74C-4836-804B-A51D2E8E0E07}" type="presOf" srcId="{130831A4-0540-4EC5-8F5A-93030E89D2D9}" destId="{F69CC921-512E-49F4-824C-A648EC5F27A5}" srcOrd="0" destOrd="0" presId="urn:microsoft.com/office/officeart/2005/8/layout/target3"/>
    <dgm:cxn modelId="{46C64970-D75D-45F7-939B-E7E6CA5B3B23}" type="presOf" srcId="{1D8420EA-BFA0-403B-80F5-647FA396CC45}" destId="{8467D0EB-87A2-4285-8ACA-0398EFBF29BC}" srcOrd="1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C2C0CC18-39E4-4089-A23E-9080CA8661FC}" type="presOf" srcId="{130831A4-0540-4EC5-8F5A-93030E89D2D9}" destId="{8E23E229-92FC-49D1-B5FE-0303176B8A4E}" srcOrd="1" destOrd="0" presId="urn:microsoft.com/office/officeart/2005/8/layout/target3"/>
    <dgm:cxn modelId="{33EC041B-263A-4EEA-9203-6819C29EC2DF}" type="presOf" srcId="{100B6B2E-82E6-4C11-B19B-F2DB3A0EA64F}" destId="{DBA8199F-D892-4A8E-A352-2B7844050E09}" srcOrd="1" destOrd="0" presId="urn:microsoft.com/office/officeart/2005/8/layout/target3"/>
    <dgm:cxn modelId="{1BCCF3E2-3403-4E94-94C1-77E1EDBB9720}" type="presOf" srcId="{100B6B2E-82E6-4C11-B19B-F2DB3A0EA64F}" destId="{645AA564-2E9E-4954-AD87-AE01782CEC59}" srcOrd="0" destOrd="0" presId="urn:microsoft.com/office/officeart/2005/8/layout/target3"/>
    <dgm:cxn modelId="{367FB33F-0AA0-4C3E-9FCF-D83F446FF69C}" type="presParOf" srcId="{FE47432B-CA46-450C-8D8F-66C300A95B52}" destId="{B522209E-30D0-49D6-A340-2D383A11C668}" srcOrd="0" destOrd="0" presId="urn:microsoft.com/office/officeart/2005/8/layout/target3"/>
    <dgm:cxn modelId="{5DA5883A-8835-4924-B50F-E8A0A63B24CC}" type="presParOf" srcId="{FE47432B-CA46-450C-8D8F-66C300A95B52}" destId="{ED5A8377-51D5-4DC5-B0E7-680166966720}" srcOrd="1" destOrd="0" presId="urn:microsoft.com/office/officeart/2005/8/layout/target3"/>
    <dgm:cxn modelId="{ABE6C271-EE96-4876-BD9F-9B260FB370D6}" type="presParOf" srcId="{FE47432B-CA46-450C-8D8F-66C300A95B52}" destId="{F69CC921-512E-49F4-824C-A648EC5F27A5}" srcOrd="2" destOrd="0" presId="urn:microsoft.com/office/officeart/2005/8/layout/target3"/>
    <dgm:cxn modelId="{E5B38524-47B2-4762-99E9-F04609183A3B}" type="presParOf" srcId="{FE47432B-CA46-450C-8D8F-66C300A95B52}" destId="{61C9CE18-EDA6-4EDF-BA1C-09779D38FBBF}" srcOrd="3" destOrd="0" presId="urn:microsoft.com/office/officeart/2005/8/layout/target3"/>
    <dgm:cxn modelId="{F2071B42-1074-4EF3-B62E-826B3D421741}" type="presParOf" srcId="{FE47432B-CA46-450C-8D8F-66C300A95B52}" destId="{D60DEAAB-7AFE-435A-ACF6-18851E4B0426}" srcOrd="4" destOrd="0" presId="urn:microsoft.com/office/officeart/2005/8/layout/target3"/>
    <dgm:cxn modelId="{C82F87BF-4E9C-4E6E-A871-B5B8B2E827A7}" type="presParOf" srcId="{FE47432B-CA46-450C-8D8F-66C300A95B52}" destId="{F7B3C0B7-F0F7-4F49-B02C-3630F8C5FAE5}" srcOrd="5" destOrd="0" presId="urn:microsoft.com/office/officeart/2005/8/layout/target3"/>
    <dgm:cxn modelId="{6C0CADD0-1B69-4BB9-8292-AD8DCCB093C2}" type="presParOf" srcId="{FE47432B-CA46-450C-8D8F-66C300A95B52}" destId="{C9DA9446-E2D3-4F6A-8960-3CADFBF870B8}" srcOrd="6" destOrd="0" presId="urn:microsoft.com/office/officeart/2005/8/layout/target3"/>
    <dgm:cxn modelId="{18989E62-6136-4E33-B41E-38F054974F5D}" type="presParOf" srcId="{FE47432B-CA46-450C-8D8F-66C300A95B52}" destId="{9726EC6F-D322-4CD3-B489-1BE3DF7CE70B}" srcOrd="7" destOrd="0" presId="urn:microsoft.com/office/officeart/2005/8/layout/target3"/>
    <dgm:cxn modelId="{D1846457-6F29-40A8-A18D-BB6B12A42921}" type="presParOf" srcId="{FE47432B-CA46-450C-8D8F-66C300A95B52}" destId="{645AA564-2E9E-4954-AD87-AE01782CEC59}" srcOrd="8" destOrd="0" presId="urn:microsoft.com/office/officeart/2005/8/layout/target3"/>
    <dgm:cxn modelId="{209D8DE3-01FB-40F9-9B84-DC0B1455101E}" type="presParOf" srcId="{FE47432B-CA46-450C-8D8F-66C300A95B52}" destId="{8538CAC4-6A86-42B8-B5AF-2FF155DB9D02}" srcOrd="9" destOrd="0" presId="urn:microsoft.com/office/officeart/2005/8/layout/target3"/>
    <dgm:cxn modelId="{9570E486-23BC-4B95-8546-3BB632C73C68}" type="presParOf" srcId="{FE47432B-CA46-450C-8D8F-66C300A95B52}" destId="{26FD6024-A07F-46D0-8BC0-B5E595C5673D}" srcOrd="10" destOrd="0" presId="urn:microsoft.com/office/officeart/2005/8/layout/target3"/>
    <dgm:cxn modelId="{78649F98-5D11-43B4-B0AF-BDDBCDF49DFB}" type="presParOf" srcId="{FE47432B-CA46-450C-8D8F-66C300A95B52}" destId="{E73F1C26-6DCD-4001-88B9-355E01E2BCE7}" srcOrd="11" destOrd="0" presId="urn:microsoft.com/office/officeart/2005/8/layout/target3"/>
    <dgm:cxn modelId="{4CA33761-105C-4B58-9404-68B8CC0A8704}" type="presParOf" srcId="{FE47432B-CA46-450C-8D8F-66C300A95B52}" destId="{8E23E229-92FC-49D1-B5FE-0303176B8A4E}" srcOrd="12" destOrd="0" presId="urn:microsoft.com/office/officeart/2005/8/layout/target3"/>
    <dgm:cxn modelId="{98CA4448-3740-4E49-A903-02AE4106238D}" type="presParOf" srcId="{FE47432B-CA46-450C-8D8F-66C300A95B52}" destId="{8467D0EB-87A2-4285-8ACA-0398EFBF29BC}" srcOrd="13" destOrd="0" presId="urn:microsoft.com/office/officeart/2005/8/layout/target3"/>
    <dgm:cxn modelId="{C0AED195-7DC3-475D-8F91-4969E1EF99D1}" type="presParOf" srcId="{FE47432B-CA46-450C-8D8F-66C300A95B52}" destId="{DBA8199F-D892-4A8E-A352-2B7844050E09}" srcOrd="14" destOrd="0" presId="urn:microsoft.com/office/officeart/2005/8/layout/target3"/>
    <dgm:cxn modelId="{7FB3050F-794C-47F1-9934-38BC73D102A6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3595294-D567-4E6C-9C68-FC9B344C81A1}" type="doc">
      <dgm:prSet loTypeId="urn:microsoft.com/office/officeart/2005/8/layout/radial4" loCatId="relationship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cs-CZ"/>
        </a:p>
      </dgm:t>
    </dgm:pt>
    <dgm:pt modelId="{17E05C9B-FADD-4530-BAC4-C3CBC9CF6303}">
      <dgm:prSet phldrT="[Text]"/>
      <dgm:spPr>
        <a:ln>
          <a:solidFill>
            <a:srgbClr val="00FFCC"/>
          </a:solidFill>
        </a:ln>
      </dgm:spPr>
      <dgm:t>
        <a:bodyPr/>
        <a:lstStyle/>
        <a:p>
          <a:r>
            <a: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Prehistorie</a:t>
          </a:r>
          <a:endParaRPr lang="cs-CZ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D8F5B047-10FE-4BF6-B6FC-432964735C68}" type="parTrans" cxnId="{26E7326B-143B-43EF-BE1F-6A99F95433A1}">
      <dgm:prSet/>
      <dgm:spPr>
        <a:ln>
          <a:solidFill>
            <a:srgbClr val="00FFCC"/>
          </a:solidFill>
        </a:ln>
      </dgm:spPr>
      <dgm:t>
        <a:bodyPr/>
        <a:lstStyle/>
        <a:p>
          <a:endParaRPr lang="cs-CZ"/>
        </a:p>
      </dgm:t>
    </dgm:pt>
    <dgm:pt modelId="{A311D078-991C-48B1-9923-AB4EFCD7847C}" type="sibTrans" cxnId="{26E7326B-143B-43EF-BE1F-6A99F95433A1}">
      <dgm:prSet/>
      <dgm:spPr/>
      <dgm:t>
        <a:bodyPr/>
        <a:lstStyle/>
        <a:p>
          <a:endParaRPr lang="cs-CZ"/>
        </a:p>
      </dgm:t>
    </dgm:pt>
    <dgm:pt modelId="{B7E07043-472C-426C-818C-5AAF8EDC5118}">
      <dgm:prSet phldrT="[Text]" custT="1"/>
      <dgm:spPr>
        <a:solidFill>
          <a:schemeClr val="accent1">
            <a:lumMod val="75000"/>
          </a:schemeClr>
        </a:solidFill>
        <a:ln>
          <a:solidFill>
            <a:srgbClr val="00FFCC"/>
          </a:solidFill>
        </a:ln>
      </dgm:spPr>
      <dgm:t>
        <a:bodyPr/>
        <a:lstStyle/>
        <a:p>
          <a:r>
            <a:rPr lang="cs-CZ" sz="22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Starověk</a:t>
          </a:r>
          <a:endParaRPr lang="cs-CZ" sz="22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3BB665A6-A1DE-4B71-AAF7-C6E3DFC20B6D}" type="parTrans" cxnId="{11516A64-E0A5-44CB-8CBF-9D6BED78A2F8}">
      <dgm:prSet/>
      <dgm:spPr>
        <a:ln>
          <a:solidFill>
            <a:srgbClr val="00FFCC"/>
          </a:solidFill>
        </a:ln>
      </dgm:spPr>
      <dgm:t>
        <a:bodyPr/>
        <a:lstStyle/>
        <a:p>
          <a:endParaRPr lang="cs-CZ"/>
        </a:p>
      </dgm:t>
    </dgm:pt>
    <dgm:pt modelId="{79170303-D648-4257-8CFC-0BAEFF35A531}" type="sibTrans" cxnId="{11516A64-E0A5-44CB-8CBF-9D6BED78A2F8}">
      <dgm:prSet/>
      <dgm:spPr/>
      <dgm:t>
        <a:bodyPr/>
        <a:lstStyle/>
        <a:p>
          <a:endParaRPr lang="cs-CZ"/>
        </a:p>
      </dgm:t>
    </dgm:pt>
    <dgm:pt modelId="{E6066411-DE69-4324-B518-25F4CDA611D8}">
      <dgm:prSet phldrT="[Text]" custT="1"/>
      <dgm:spPr>
        <a:ln>
          <a:solidFill>
            <a:srgbClr val="00FFCC"/>
          </a:solidFill>
        </a:ln>
      </dgm:spPr>
      <dgm:t>
        <a:bodyPr/>
        <a:lstStyle/>
        <a:p>
          <a:r>
            <a:rPr lang="cs-CZ" sz="22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Výpočetní pomůcky</a:t>
          </a:r>
          <a:endParaRPr lang="cs-CZ" sz="22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42700265-04C4-43D9-B367-D569FFFBA1E8}" type="parTrans" cxnId="{67EEBBBA-4F08-4677-A5DA-054993514DD3}">
      <dgm:prSet/>
      <dgm:spPr>
        <a:ln>
          <a:solidFill>
            <a:srgbClr val="00FFCC"/>
          </a:solidFill>
        </a:ln>
      </dgm:spPr>
      <dgm:t>
        <a:bodyPr/>
        <a:lstStyle/>
        <a:p>
          <a:endParaRPr lang="cs-CZ"/>
        </a:p>
      </dgm:t>
    </dgm:pt>
    <dgm:pt modelId="{90F85E13-0781-483E-BE67-491EFDABBC13}" type="sibTrans" cxnId="{67EEBBBA-4F08-4677-A5DA-054993514DD3}">
      <dgm:prSet/>
      <dgm:spPr/>
      <dgm:t>
        <a:bodyPr/>
        <a:lstStyle/>
        <a:p>
          <a:endParaRPr lang="cs-CZ"/>
        </a:p>
      </dgm:t>
    </dgm:pt>
    <dgm:pt modelId="{8417B956-019B-448E-BA98-8A4DB65EC2A2}">
      <dgm:prSet phldrT="[Text]"/>
      <dgm:spPr/>
      <dgm:t>
        <a:bodyPr/>
        <a:lstStyle/>
        <a:p>
          <a:endParaRPr lang="cs-CZ" dirty="0"/>
        </a:p>
      </dgm:t>
    </dgm:pt>
    <dgm:pt modelId="{D2279159-6166-45D6-A014-3A408D479726}" type="parTrans" cxnId="{AAFB5B34-57CC-4CB1-8724-EB2470EAB5B1}">
      <dgm:prSet/>
      <dgm:spPr/>
      <dgm:t>
        <a:bodyPr/>
        <a:lstStyle/>
        <a:p>
          <a:endParaRPr lang="cs-CZ"/>
        </a:p>
      </dgm:t>
    </dgm:pt>
    <dgm:pt modelId="{1973AB7D-D687-4A07-A376-7C34DAD3167C}" type="sibTrans" cxnId="{AAFB5B34-57CC-4CB1-8724-EB2470EAB5B1}">
      <dgm:prSet/>
      <dgm:spPr/>
      <dgm:t>
        <a:bodyPr/>
        <a:lstStyle/>
        <a:p>
          <a:endParaRPr lang="cs-CZ"/>
        </a:p>
      </dgm:t>
    </dgm:pt>
    <dgm:pt modelId="{D88FA476-D6BE-4663-BBF4-170E618268CA}">
      <dgm:prSet phldrT="[Text]"/>
      <dgm:spPr/>
      <dgm:t>
        <a:bodyPr/>
        <a:lstStyle/>
        <a:p>
          <a:endParaRPr lang="cs-CZ" dirty="0"/>
        </a:p>
      </dgm:t>
    </dgm:pt>
    <dgm:pt modelId="{BA2493EB-1896-4EDF-A6C3-CFE763D186B5}" type="parTrans" cxnId="{1B0DC5E5-AFD3-4DCC-9FAA-2A5694C9A95E}">
      <dgm:prSet/>
      <dgm:spPr/>
      <dgm:t>
        <a:bodyPr/>
        <a:lstStyle/>
        <a:p>
          <a:endParaRPr lang="cs-CZ"/>
        </a:p>
      </dgm:t>
    </dgm:pt>
    <dgm:pt modelId="{BC85FBA3-9C4D-4200-AF2A-01B5B01B79AB}" type="sibTrans" cxnId="{1B0DC5E5-AFD3-4DCC-9FAA-2A5694C9A95E}">
      <dgm:prSet/>
      <dgm:spPr/>
      <dgm:t>
        <a:bodyPr/>
        <a:lstStyle/>
        <a:p>
          <a:endParaRPr lang="cs-CZ"/>
        </a:p>
      </dgm:t>
    </dgm:pt>
    <dgm:pt modelId="{EB602273-AEE0-42B5-B179-B021CF534C7E}">
      <dgm:prSet phldrT="[Text]" custT="1"/>
      <dgm:spPr>
        <a:ln>
          <a:solidFill>
            <a:srgbClr val="00FFCC"/>
          </a:solidFill>
        </a:ln>
      </dgm:spPr>
      <dgm:t>
        <a:bodyPr/>
        <a:lstStyle/>
        <a:p>
          <a:r>
            <a:rPr lang="cs-CZ" sz="22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Mechanické stroje</a:t>
          </a:r>
          <a:endParaRPr lang="cs-CZ" sz="22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CCAAD0E4-6EFE-40B0-83B9-0CF4FC815AFD}" type="parTrans" cxnId="{A3A59693-6383-4FF0-A52A-DEAED127D002}">
      <dgm:prSet/>
      <dgm:spPr>
        <a:ln w="19050">
          <a:solidFill>
            <a:srgbClr val="00FFCC"/>
          </a:solidFill>
        </a:ln>
        <a:effectLst/>
      </dgm:spPr>
      <dgm:t>
        <a:bodyPr/>
        <a:lstStyle/>
        <a:p>
          <a:endParaRPr lang="cs-CZ"/>
        </a:p>
      </dgm:t>
    </dgm:pt>
    <dgm:pt modelId="{28F64DFC-FDC8-45F7-9D98-311801316F29}" type="sibTrans" cxnId="{A3A59693-6383-4FF0-A52A-DEAED127D002}">
      <dgm:prSet/>
      <dgm:spPr/>
      <dgm:t>
        <a:bodyPr/>
        <a:lstStyle/>
        <a:p>
          <a:endParaRPr lang="cs-CZ"/>
        </a:p>
      </dgm:t>
    </dgm:pt>
    <dgm:pt modelId="{16D05D8F-12A3-43D2-94A5-60D9F50D2361}">
      <dgm:prSet phldrT="[Text]"/>
      <dgm:spPr/>
      <dgm:t>
        <a:bodyPr/>
        <a:lstStyle/>
        <a:p>
          <a:endParaRPr lang="cs-CZ"/>
        </a:p>
      </dgm:t>
    </dgm:pt>
    <dgm:pt modelId="{B5582287-FB88-42FB-A00C-A5404E826022}" type="parTrans" cxnId="{7EDC3E1B-98B6-4063-9239-01DCE3F68901}">
      <dgm:prSet/>
      <dgm:spPr/>
      <dgm:t>
        <a:bodyPr/>
        <a:lstStyle/>
        <a:p>
          <a:endParaRPr lang="cs-CZ"/>
        </a:p>
      </dgm:t>
    </dgm:pt>
    <dgm:pt modelId="{7021301A-A389-425B-88F6-775DA0547A90}" type="sibTrans" cxnId="{7EDC3E1B-98B6-4063-9239-01DCE3F68901}">
      <dgm:prSet/>
      <dgm:spPr/>
      <dgm:t>
        <a:bodyPr/>
        <a:lstStyle/>
        <a:p>
          <a:endParaRPr lang="cs-CZ"/>
        </a:p>
      </dgm:t>
    </dgm:pt>
    <dgm:pt modelId="{E3A853A2-9C5B-486E-A0CB-2ACB519165CE}">
      <dgm:prSet phldrT="[Text]"/>
      <dgm:spPr/>
      <dgm:t>
        <a:bodyPr/>
        <a:lstStyle/>
        <a:p>
          <a:endParaRPr lang="cs-CZ"/>
        </a:p>
      </dgm:t>
    </dgm:pt>
    <dgm:pt modelId="{0F58C30E-5DD0-44D1-A389-38725BD09DA4}" type="parTrans" cxnId="{E115A709-3BBB-4562-AE1F-89428ACF5300}">
      <dgm:prSet/>
      <dgm:spPr/>
      <dgm:t>
        <a:bodyPr/>
        <a:lstStyle/>
        <a:p>
          <a:endParaRPr lang="cs-CZ"/>
        </a:p>
      </dgm:t>
    </dgm:pt>
    <dgm:pt modelId="{A690C54A-EFFC-4738-A585-709F4B728CA6}" type="sibTrans" cxnId="{E115A709-3BBB-4562-AE1F-89428ACF5300}">
      <dgm:prSet/>
      <dgm:spPr/>
      <dgm:t>
        <a:bodyPr/>
        <a:lstStyle/>
        <a:p>
          <a:endParaRPr lang="cs-CZ"/>
        </a:p>
      </dgm:t>
    </dgm:pt>
    <dgm:pt modelId="{3C596F7F-4785-4EAD-8291-3C5C3F0F7580}">
      <dgm:prSet phldrT="[Text]"/>
      <dgm:spPr/>
      <dgm:t>
        <a:bodyPr/>
        <a:lstStyle/>
        <a:p>
          <a:endParaRPr lang="cs-CZ"/>
        </a:p>
      </dgm:t>
    </dgm:pt>
    <dgm:pt modelId="{BDF3D362-9F77-4473-9FC5-D67AE318F6F5}" type="parTrans" cxnId="{EB4EDF2B-9D03-4769-A8E0-91205E06690B}">
      <dgm:prSet/>
      <dgm:spPr/>
      <dgm:t>
        <a:bodyPr/>
        <a:lstStyle/>
        <a:p>
          <a:endParaRPr lang="cs-CZ"/>
        </a:p>
      </dgm:t>
    </dgm:pt>
    <dgm:pt modelId="{12931D0F-19BE-4C58-BE8D-351DD14D649C}" type="sibTrans" cxnId="{EB4EDF2B-9D03-4769-A8E0-91205E06690B}">
      <dgm:prSet/>
      <dgm:spPr/>
      <dgm:t>
        <a:bodyPr/>
        <a:lstStyle/>
        <a:p>
          <a:endParaRPr lang="cs-CZ"/>
        </a:p>
      </dgm:t>
    </dgm:pt>
    <dgm:pt modelId="{8B948B3C-7506-4172-97DF-A5CCCC5BDEBC}">
      <dgm:prSet phldrT="[Text]" custScaleY="65680" custLinFactNeighborX="-504" custLinFactNeighborY="-4081"/>
      <dgm:spPr/>
      <dgm:t>
        <a:bodyPr/>
        <a:lstStyle/>
        <a:p>
          <a:endParaRPr lang="cs-CZ"/>
        </a:p>
      </dgm:t>
    </dgm:pt>
    <dgm:pt modelId="{BA1A4E41-DA0F-4B8D-9887-049E03EFA1B9}" type="parTrans" cxnId="{008CA4C1-AC77-4056-8518-6EE6061D2FB2}">
      <dgm:prSet/>
      <dgm:spPr/>
      <dgm:t>
        <a:bodyPr/>
        <a:lstStyle/>
        <a:p>
          <a:endParaRPr lang="cs-CZ"/>
        </a:p>
      </dgm:t>
    </dgm:pt>
    <dgm:pt modelId="{61ED55CD-4433-4C4B-9478-C44E7E8A435C}" type="sibTrans" cxnId="{008CA4C1-AC77-4056-8518-6EE6061D2FB2}">
      <dgm:prSet/>
      <dgm:spPr/>
      <dgm:t>
        <a:bodyPr/>
        <a:lstStyle/>
        <a:p>
          <a:endParaRPr lang="cs-CZ"/>
        </a:p>
      </dgm:t>
    </dgm:pt>
    <dgm:pt modelId="{75C5933F-723F-4FB8-AB4A-31DC9280784E}">
      <dgm:prSet phldrT="[Text]" custScaleY="65680" custLinFactNeighborX="-2447" custLinFactNeighborY="-9858"/>
      <dgm:spPr/>
      <dgm:t>
        <a:bodyPr/>
        <a:lstStyle/>
        <a:p>
          <a:endParaRPr lang="cs-CZ"/>
        </a:p>
      </dgm:t>
    </dgm:pt>
    <dgm:pt modelId="{32115D1B-91AB-40B7-A0E3-073B19532A72}" type="parTrans" cxnId="{06214A7F-BC81-45AB-9A0D-870D1CFADE0C}">
      <dgm:prSet/>
      <dgm:spPr/>
      <dgm:t>
        <a:bodyPr/>
        <a:lstStyle/>
        <a:p>
          <a:endParaRPr lang="cs-CZ"/>
        </a:p>
      </dgm:t>
    </dgm:pt>
    <dgm:pt modelId="{233E2E01-3A0C-4395-A1A9-03171ABAFF3E}" type="sibTrans" cxnId="{06214A7F-BC81-45AB-9A0D-870D1CFADE0C}">
      <dgm:prSet/>
      <dgm:spPr/>
      <dgm:t>
        <a:bodyPr/>
        <a:lstStyle/>
        <a:p>
          <a:endParaRPr lang="cs-CZ"/>
        </a:p>
      </dgm:t>
    </dgm:pt>
    <dgm:pt modelId="{73E080A4-B70E-4665-BD09-6AA94B6CE628}">
      <dgm:prSet phldrT="[Text]" custScaleY="65680" custLinFactNeighborX="-2447" custLinFactNeighborY="-9858"/>
      <dgm:spPr/>
      <dgm:t>
        <a:bodyPr/>
        <a:lstStyle/>
        <a:p>
          <a:endParaRPr lang="cs-CZ"/>
        </a:p>
      </dgm:t>
    </dgm:pt>
    <dgm:pt modelId="{A971F7BE-BFA9-49B1-A306-FCAD05C8E429}" type="parTrans" cxnId="{B3A36CA6-9856-4AAC-BE54-432C1380E306}">
      <dgm:prSet/>
      <dgm:spPr/>
      <dgm:t>
        <a:bodyPr/>
        <a:lstStyle/>
        <a:p>
          <a:endParaRPr lang="cs-CZ"/>
        </a:p>
      </dgm:t>
    </dgm:pt>
    <dgm:pt modelId="{9C90AA8F-ECC1-4E45-AE35-1C33DD0905F7}" type="sibTrans" cxnId="{B3A36CA6-9856-4AAC-BE54-432C1380E306}">
      <dgm:prSet/>
      <dgm:spPr/>
      <dgm:t>
        <a:bodyPr/>
        <a:lstStyle/>
        <a:p>
          <a:endParaRPr lang="cs-CZ"/>
        </a:p>
      </dgm:t>
    </dgm:pt>
    <dgm:pt modelId="{FD5EBF5A-1016-420A-A416-5BBEC4ED83B3}">
      <dgm:prSet phldrT="[Text]" custScaleY="65680" custLinFactNeighborX="-2447" custLinFactNeighborY="-12826"/>
      <dgm:spPr/>
      <dgm:t>
        <a:bodyPr/>
        <a:lstStyle/>
        <a:p>
          <a:endParaRPr lang="cs-CZ"/>
        </a:p>
      </dgm:t>
    </dgm:pt>
    <dgm:pt modelId="{327B9918-AE79-43D6-8607-A87D7D216DE6}" type="parTrans" cxnId="{C8DDB6D1-58E5-40B3-BB2C-77C827C92FDE}">
      <dgm:prSet/>
      <dgm:spPr/>
      <dgm:t>
        <a:bodyPr/>
        <a:lstStyle/>
        <a:p>
          <a:endParaRPr lang="cs-CZ"/>
        </a:p>
      </dgm:t>
    </dgm:pt>
    <dgm:pt modelId="{6972B201-D029-4CA5-8365-EA2AC809CF1F}" type="sibTrans" cxnId="{C8DDB6D1-58E5-40B3-BB2C-77C827C92FDE}">
      <dgm:prSet/>
      <dgm:spPr/>
      <dgm:t>
        <a:bodyPr/>
        <a:lstStyle/>
        <a:p>
          <a:endParaRPr lang="cs-CZ"/>
        </a:p>
      </dgm:t>
    </dgm:pt>
    <dgm:pt modelId="{6406001E-1178-4B67-AAAE-F94713445856}">
      <dgm:prSet phldrT="[Text]" custScaleY="65680" custLinFactNeighborX="-2447" custLinFactNeighborY="-12826"/>
      <dgm:spPr/>
      <dgm:t>
        <a:bodyPr/>
        <a:lstStyle/>
        <a:p>
          <a:endParaRPr lang="cs-CZ" dirty="0"/>
        </a:p>
      </dgm:t>
    </dgm:pt>
    <dgm:pt modelId="{B509B741-382A-4883-BDF1-2C35F4356283}" type="parTrans" cxnId="{494AA747-6A7A-4D27-B7AB-52D6028E734F}">
      <dgm:prSet/>
      <dgm:spPr/>
      <dgm:t>
        <a:bodyPr/>
        <a:lstStyle/>
        <a:p>
          <a:endParaRPr lang="cs-CZ"/>
        </a:p>
      </dgm:t>
    </dgm:pt>
    <dgm:pt modelId="{4443A1B5-B15F-486B-804B-59E29A7FC740}" type="sibTrans" cxnId="{494AA747-6A7A-4D27-B7AB-52D6028E734F}">
      <dgm:prSet/>
      <dgm:spPr/>
      <dgm:t>
        <a:bodyPr/>
        <a:lstStyle/>
        <a:p>
          <a:endParaRPr lang="cs-CZ"/>
        </a:p>
      </dgm:t>
    </dgm:pt>
    <dgm:pt modelId="{DA7FF1DE-5F0C-47D4-812A-29CEF4C299E9}">
      <dgm:prSet phldrT="[Text]" custT="1"/>
      <dgm:spPr>
        <a:ln w="28575">
          <a:solidFill>
            <a:srgbClr val="00FFCC"/>
          </a:solidFill>
        </a:ln>
        <a:effectLst>
          <a:glow rad="101600">
            <a:schemeClr val="accent1">
              <a:satMod val="175000"/>
              <a:alpha val="40000"/>
            </a:schemeClr>
          </a:glow>
        </a:effectLst>
      </dgm:spPr>
      <dgm:t>
        <a:bodyPr/>
        <a:lstStyle/>
        <a:p>
          <a:r>
            <a:rPr lang="cs-CZ" sz="2400" b="1" dirty="0" smtClean="0">
              <a:ln>
                <a:solidFill>
                  <a:srgbClr val="00FFCC"/>
                </a:solidFill>
              </a:ln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rPr>
            <a:t>Předchůdci počítačů</a:t>
          </a:r>
          <a:endParaRPr lang="cs-CZ" sz="2400" b="1" dirty="0">
            <a:ln>
              <a:solidFill>
                <a:srgbClr val="00FFCC"/>
              </a:solidFill>
            </a:ln>
            <a:solidFill>
              <a:schemeClr val="bg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imes New Roman" pitchFamily="18" charset="0"/>
            <a:cs typeface="Times New Roman" pitchFamily="18" charset="0"/>
          </a:endParaRPr>
        </a:p>
      </dgm:t>
    </dgm:pt>
    <dgm:pt modelId="{083FE97F-8AB1-4EE4-A712-9AB703A97357}" type="sibTrans" cxnId="{5CEF3B7B-4F04-444E-845B-3C724CBB24F7}">
      <dgm:prSet/>
      <dgm:spPr/>
      <dgm:t>
        <a:bodyPr/>
        <a:lstStyle/>
        <a:p>
          <a:endParaRPr lang="cs-CZ"/>
        </a:p>
      </dgm:t>
    </dgm:pt>
    <dgm:pt modelId="{C8A34E81-3508-44FB-A86F-1C5F1158B413}" type="parTrans" cxnId="{5CEF3B7B-4F04-444E-845B-3C724CBB24F7}">
      <dgm:prSet/>
      <dgm:spPr/>
      <dgm:t>
        <a:bodyPr/>
        <a:lstStyle/>
        <a:p>
          <a:endParaRPr lang="cs-CZ"/>
        </a:p>
      </dgm:t>
    </dgm:pt>
    <dgm:pt modelId="{C2C73276-8C76-4785-881B-00FF6B1179D6}">
      <dgm:prSet phldrT="[Text]" custScaleX="196763" custScaleY="87274" custRadScaleRad="133039" custRadScaleInc="107756"/>
      <dgm:spPr>
        <a:ln>
          <a:solidFill>
            <a:srgbClr val="00FFCC"/>
          </a:solidFill>
        </a:ln>
      </dgm:spPr>
      <dgm:t>
        <a:bodyPr/>
        <a:lstStyle/>
        <a:p>
          <a:endParaRPr lang="cs-CZ"/>
        </a:p>
      </dgm:t>
    </dgm:pt>
    <dgm:pt modelId="{B84E5E3B-DE49-47CA-886C-AC0C946C8348}" type="parTrans" cxnId="{508E5B70-29D9-46A6-A880-2D913FC006BD}">
      <dgm:prSet custScaleX="105266"/>
      <dgm:spPr/>
      <dgm:t>
        <a:bodyPr/>
        <a:lstStyle/>
        <a:p>
          <a:endParaRPr lang="cs-CZ"/>
        </a:p>
      </dgm:t>
    </dgm:pt>
    <dgm:pt modelId="{FCA0956A-7819-46CA-BA1F-45FD03136C36}" type="sibTrans" cxnId="{508E5B70-29D9-46A6-A880-2D913FC006BD}">
      <dgm:prSet/>
      <dgm:spPr/>
      <dgm:t>
        <a:bodyPr/>
        <a:lstStyle/>
        <a:p>
          <a:endParaRPr lang="cs-CZ"/>
        </a:p>
      </dgm:t>
    </dgm:pt>
    <dgm:pt modelId="{70BA7721-2726-4300-95B0-BE04AD3F18CF}">
      <dgm:prSet phldrT="[Text]" custT="1"/>
      <dgm:spPr>
        <a:ln>
          <a:solidFill>
            <a:srgbClr val="00FFCC"/>
          </a:solidFill>
        </a:ln>
      </dgm:spPr>
      <dgm:t>
        <a:bodyPr/>
        <a:lstStyle/>
        <a:p>
          <a:r>
            <a:rPr lang="cs-CZ" sz="22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Programovatelné stroje</a:t>
          </a:r>
          <a:endParaRPr lang="cs-CZ" sz="22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71FBCAFB-F128-447D-8EF6-BDED7AE4A610}" type="parTrans" cxnId="{23BBC1EE-7330-4D7D-AA78-539B9ECC78EF}">
      <dgm:prSet/>
      <dgm:spPr/>
      <dgm:t>
        <a:bodyPr/>
        <a:lstStyle/>
        <a:p>
          <a:endParaRPr lang="cs-CZ"/>
        </a:p>
      </dgm:t>
    </dgm:pt>
    <dgm:pt modelId="{6FB3120E-22CF-42FA-B1B5-EE6AD6F62F9A}" type="sibTrans" cxnId="{23BBC1EE-7330-4D7D-AA78-539B9ECC78EF}">
      <dgm:prSet/>
      <dgm:spPr/>
      <dgm:t>
        <a:bodyPr/>
        <a:lstStyle/>
        <a:p>
          <a:endParaRPr lang="cs-CZ"/>
        </a:p>
      </dgm:t>
    </dgm:pt>
    <dgm:pt modelId="{2C01001B-8719-4817-93F7-E77AE1F4FBC7}" type="pres">
      <dgm:prSet presAssocID="{A3595294-D567-4E6C-9C68-FC9B344C81A1}" presName="cycle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44E6E69-B299-4FE0-872B-2099DF7ECF68}" type="pres">
      <dgm:prSet presAssocID="{DA7FF1DE-5F0C-47D4-812A-29CEF4C299E9}" presName="centerShape" presStyleLbl="node0" presStyleIdx="0" presStyleCnt="1" custScaleX="184202" custScaleY="91192" custLinFactNeighborX="-8107" custLinFactNeighborY="-16613"/>
      <dgm:spPr/>
      <dgm:t>
        <a:bodyPr/>
        <a:lstStyle/>
        <a:p>
          <a:endParaRPr lang="cs-CZ"/>
        </a:p>
      </dgm:t>
    </dgm:pt>
    <dgm:pt modelId="{0D68891E-48C2-44A9-AEF6-9F493F39B9B8}" type="pres">
      <dgm:prSet presAssocID="{D8F5B047-10FE-4BF6-B6FC-432964735C68}" presName="parTrans" presStyleLbl="bgSibTrans2D1" presStyleIdx="0" presStyleCnt="5"/>
      <dgm:spPr/>
      <dgm:t>
        <a:bodyPr/>
        <a:lstStyle/>
        <a:p>
          <a:endParaRPr lang="cs-CZ"/>
        </a:p>
      </dgm:t>
    </dgm:pt>
    <dgm:pt modelId="{EE891040-0340-4902-B0E7-E8E9D2BF65D4}" type="pres">
      <dgm:prSet presAssocID="{17E05C9B-FADD-4530-BAC4-C3CBC9CF6303}" presName="node" presStyleLbl="node1" presStyleIdx="0" presStyleCnt="5" custScaleX="124944" custScaleY="84744" custRadScaleRad="162890" custRadScaleInc="1343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940E5DD-E03E-4F54-BC2E-AB60E227430D}" type="pres">
      <dgm:prSet presAssocID="{3BB665A6-A1DE-4B71-AAF7-C6E3DFC20B6D}" presName="parTrans" presStyleLbl="bgSibTrans2D1" presStyleIdx="1" presStyleCnt="5"/>
      <dgm:spPr/>
      <dgm:t>
        <a:bodyPr/>
        <a:lstStyle/>
        <a:p>
          <a:endParaRPr lang="cs-CZ"/>
        </a:p>
      </dgm:t>
    </dgm:pt>
    <dgm:pt modelId="{291C3D11-8549-444F-904E-3068EC62DAFF}" type="pres">
      <dgm:prSet presAssocID="{B7E07043-472C-426C-818C-5AAF8EDC5118}" presName="node" presStyleLbl="node1" presStyleIdx="1" presStyleCnt="5" custScaleX="130956" custScaleY="82016" custRadScaleRad="147042" custRadScaleInc="-4389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9056FA2-3819-47E3-94AD-3A3485CB2AA2}" type="pres">
      <dgm:prSet presAssocID="{42700265-04C4-43D9-B367-D569FFFBA1E8}" presName="parTrans" presStyleLbl="bgSibTrans2D1" presStyleIdx="2" presStyleCnt="5" custAng="21551226" custLinFactNeighborX="3220" custLinFactNeighborY="3161"/>
      <dgm:spPr/>
      <dgm:t>
        <a:bodyPr/>
        <a:lstStyle/>
        <a:p>
          <a:endParaRPr lang="cs-CZ"/>
        </a:p>
      </dgm:t>
    </dgm:pt>
    <dgm:pt modelId="{3058C0FA-F916-4C18-A9C3-B44E7239C036}" type="pres">
      <dgm:prSet presAssocID="{E6066411-DE69-4324-B518-25F4CDA611D8}" presName="node" presStyleLbl="node1" presStyleIdx="2" presStyleCnt="5" custScaleX="139639" custScaleY="87274" custRadScaleRad="103574" custRadScaleInc="-2355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0EE117A-7440-4C34-9D79-EDC40BB2D02B}" type="pres">
      <dgm:prSet presAssocID="{CCAAD0E4-6EFE-40B0-83B9-0CF4FC815AFD}" presName="parTrans" presStyleLbl="bgSibTrans2D1" presStyleIdx="3" presStyleCnt="5" custScaleX="98873" custLinFactNeighborX="-873" custLinFactNeighborY="-1147"/>
      <dgm:spPr/>
      <dgm:t>
        <a:bodyPr/>
        <a:lstStyle/>
        <a:p>
          <a:endParaRPr lang="cs-CZ"/>
        </a:p>
      </dgm:t>
    </dgm:pt>
    <dgm:pt modelId="{543371C1-0393-4610-8B5C-BFBB6710E40A}" type="pres">
      <dgm:prSet presAssocID="{EB602273-AEE0-42B5-B179-B021CF534C7E}" presName="node" presStyleLbl="node1" presStyleIdx="3" presStyleCnt="5" custScaleX="139639" custScaleY="87274" custRadScaleRad="131786" custRadScaleInc="1464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2F666A-FCF5-4D79-A45C-2136167A7DDB}" type="pres">
      <dgm:prSet presAssocID="{71FBCAFB-F128-447D-8EF6-BDED7AE4A610}" presName="parTrans" presStyleLbl="bgSibTrans2D1" presStyleIdx="4" presStyleCnt="5"/>
      <dgm:spPr/>
      <dgm:t>
        <a:bodyPr/>
        <a:lstStyle/>
        <a:p>
          <a:endParaRPr lang="cs-CZ"/>
        </a:p>
      </dgm:t>
    </dgm:pt>
    <dgm:pt modelId="{EB2D45FE-A594-4503-8B76-BE7122384C3A}" type="pres">
      <dgm:prSet presAssocID="{70BA7721-2726-4300-95B0-BE04AD3F18CF}" presName="node" presStyleLbl="node1" presStyleIdx="4" presStyleCnt="5" custScaleX="196763" custScaleY="87274" custRadScaleRad="134544" custRadScaleInc="-1908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B4EDF2B-9D03-4769-A8E0-91205E06690B}" srcId="{A3595294-D567-4E6C-9C68-FC9B344C81A1}" destId="{3C596F7F-4785-4EAD-8291-3C5C3F0F7580}" srcOrd="5" destOrd="0" parTransId="{BDF3D362-9F77-4473-9FC5-D67AE318F6F5}" sibTransId="{12931D0F-19BE-4C58-BE8D-351DD14D649C}"/>
    <dgm:cxn modelId="{494AA747-6A7A-4D27-B7AB-52D6028E734F}" srcId="{A3595294-D567-4E6C-9C68-FC9B344C81A1}" destId="{6406001E-1178-4B67-AAAE-F94713445856}" srcOrd="10" destOrd="0" parTransId="{B509B741-382A-4883-BDF1-2C35F4356283}" sibTransId="{4443A1B5-B15F-486B-804B-59E29A7FC740}"/>
    <dgm:cxn modelId="{5CEF3B7B-4F04-444E-845B-3C724CBB24F7}" srcId="{A3595294-D567-4E6C-9C68-FC9B344C81A1}" destId="{DA7FF1DE-5F0C-47D4-812A-29CEF4C299E9}" srcOrd="0" destOrd="0" parTransId="{C8A34E81-3508-44FB-A86F-1C5F1158B413}" sibTransId="{083FE97F-8AB1-4EE4-A712-9AB703A97357}"/>
    <dgm:cxn modelId="{292ADF91-3876-4A57-82D1-7CF04ACEC7B6}" type="presOf" srcId="{3BB665A6-A1DE-4B71-AAF7-C6E3DFC20B6D}" destId="{C940E5DD-E03E-4F54-BC2E-AB60E227430D}" srcOrd="0" destOrd="0" presId="urn:microsoft.com/office/officeart/2005/8/layout/radial4"/>
    <dgm:cxn modelId="{BEA8F63E-855E-40B3-B7E8-4774EA2D33BA}" type="presOf" srcId="{D8F5B047-10FE-4BF6-B6FC-432964735C68}" destId="{0D68891E-48C2-44A9-AEF6-9F493F39B9B8}" srcOrd="0" destOrd="0" presId="urn:microsoft.com/office/officeart/2005/8/layout/radial4"/>
    <dgm:cxn modelId="{1B0DC5E5-AFD3-4DCC-9FAA-2A5694C9A95E}" srcId="{A3595294-D567-4E6C-9C68-FC9B344C81A1}" destId="{D88FA476-D6BE-4663-BBF4-170E618268CA}" srcOrd="2" destOrd="0" parTransId="{BA2493EB-1896-4EDF-A6C3-CFE763D186B5}" sibTransId="{BC85FBA3-9C4D-4200-AF2A-01B5B01B79AB}"/>
    <dgm:cxn modelId="{F038A5C2-AAFB-47B4-951E-4C1EA690374D}" type="presOf" srcId="{71FBCAFB-F128-447D-8EF6-BDED7AE4A610}" destId="{AA2F666A-FCF5-4D79-A45C-2136167A7DDB}" srcOrd="0" destOrd="0" presId="urn:microsoft.com/office/officeart/2005/8/layout/radial4"/>
    <dgm:cxn modelId="{ADAC22B4-331E-4B3E-821F-C65DCA9B23FC}" type="presOf" srcId="{DA7FF1DE-5F0C-47D4-812A-29CEF4C299E9}" destId="{B44E6E69-B299-4FE0-872B-2099DF7ECF68}" srcOrd="0" destOrd="0" presId="urn:microsoft.com/office/officeart/2005/8/layout/radial4"/>
    <dgm:cxn modelId="{23BBC1EE-7330-4D7D-AA78-539B9ECC78EF}" srcId="{DA7FF1DE-5F0C-47D4-812A-29CEF4C299E9}" destId="{70BA7721-2726-4300-95B0-BE04AD3F18CF}" srcOrd="4" destOrd="0" parTransId="{71FBCAFB-F128-447D-8EF6-BDED7AE4A610}" sibTransId="{6FB3120E-22CF-42FA-B1B5-EE6AD6F62F9A}"/>
    <dgm:cxn modelId="{06214A7F-BC81-45AB-9A0D-870D1CFADE0C}" srcId="{A3595294-D567-4E6C-9C68-FC9B344C81A1}" destId="{75C5933F-723F-4FB8-AB4A-31DC9280784E}" srcOrd="7" destOrd="0" parTransId="{32115D1B-91AB-40B7-A0E3-073B19532A72}" sibTransId="{233E2E01-3A0C-4395-A1A9-03171ABAFF3E}"/>
    <dgm:cxn modelId="{A3A59693-6383-4FF0-A52A-DEAED127D002}" srcId="{DA7FF1DE-5F0C-47D4-812A-29CEF4C299E9}" destId="{EB602273-AEE0-42B5-B179-B021CF534C7E}" srcOrd="3" destOrd="0" parTransId="{CCAAD0E4-6EFE-40B0-83B9-0CF4FC815AFD}" sibTransId="{28F64DFC-FDC8-45F7-9D98-311801316F29}"/>
    <dgm:cxn modelId="{D55CDA9F-07F8-49C8-9887-F2E6BAB7E7A6}" type="presOf" srcId="{70BA7721-2726-4300-95B0-BE04AD3F18CF}" destId="{EB2D45FE-A594-4503-8B76-BE7122384C3A}" srcOrd="0" destOrd="0" presId="urn:microsoft.com/office/officeart/2005/8/layout/radial4"/>
    <dgm:cxn modelId="{E115A709-3BBB-4562-AE1F-89428ACF5300}" srcId="{A3595294-D567-4E6C-9C68-FC9B344C81A1}" destId="{E3A853A2-9C5B-486E-A0CB-2ACB519165CE}" srcOrd="4" destOrd="0" parTransId="{0F58C30E-5DD0-44D1-A389-38725BD09DA4}" sibTransId="{A690C54A-EFFC-4738-A585-709F4B728CA6}"/>
    <dgm:cxn modelId="{26E7326B-143B-43EF-BE1F-6A99F95433A1}" srcId="{DA7FF1DE-5F0C-47D4-812A-29CEF4C299E9}" destId="{17E05C9B-FADD-4530-BAC4-C3CBC9CF6303}" srcOrd="0" destOrd="0" parTransId="{D8F5B047-10FE-4BF6-B6FC-432964735C68}" sibTransId="{A311D078-991C-48B1-9923-AB4EFCD7847C}"/>
    <dgm:cxn modelId="{67EEBBBA-4F08-4677-A5DA-054993514DD3}" srcId="{DA7FF1DE-5F0C-47D4-812A-29CEF4C299E9}" destId="{E6066411-DE69-4324-B518-25F4CDA611D8}" srcOrd="2" destOrd="0" parTransId="{42700265-04C4-43D9-B367-D569FFFBA1E8}" sibTransId="{90F85E13-0781-483E-BE67-491EFDABBC13}"/>
    <dgm:cxn modelId="{10DA25AE-1CB5-4AC3-BEA7-F483131164AF}" type="presOf" srcId="{EB602273-AEE0-42B5-B179-B021CF534C7E}" destId="{543371C1-0393-4610-8B5C-BFBB6710E40A}" srcOrd="0" destOrd="0" presId="urn:microsoft.com/office/officeart/2005/8/layout/radial4"/>
    <dgm:cxn modelId="{B3A36CA6-9856-4AAC-BE54-432C1380E306}" srcId="{A3595294-D567-4E6C-9C68-FC9B344C81A1}" destId="{73E080A4-B70E-4665-BD09-6AA94B6CE628}" srcOrd="8" destOrd="0" parTransId="{A971F7BE-BFA9-49B1-A306-FCAD05C8E429}" sibTransId="{9C90AA8F-ECC1-4E45-AE35-1C33DD0905F7}"/>
    <dgm:cxn modelId="{AAFB5B34-57CC-4CB1-8724-EB2470EAB5B1}" srcId="{A3595294-D567-4E6C-9C68-FC9B344C81A1}" destId="{8417B956-019B-448E-BA98-8A4DB65EC2A2}" srcOrd="1" destOrd="0" parTransId="{D2279159-6166-45D6-A014-3A408D479726}" sibTransId="{1973AB7D-D687-4A07-A376-7C34DAD3167C}"/>
    <dgm:cxn modelId="{508E5B70-29D9-46A6-A880-2D913FC006BD}" srcId="{A3595294-D567-4E6C-9C68-FC9B344C81A1}" destId="{C2C73276-8C76-4785-881B-00FF6B1179D6}" srcOrd="11" destOrd="0" parTransId="{B84E5E3B-DE49-47CA-886C-AC0C946C8348}" sibTransId="{FCA0956A-7819-46CA-BA1F-45FD03136C36}"/>
    <dgm:cxn modelId="{299FB3D2-B9AB-4986-98CF-8E0A48F5D2AC}" type="presOf" srcId="{B7E07043-472C-426C-818C-5AAF8EDC5118}" destId="{291C3D11-8549-444F-904E-3068EC62DAFF}" srcOrd="0" destOrd="0" presId="urn:microsoft.com/office/officeart/2005/8/layout/radial4"/>
    <dgm:cxn modelId="{7C6AB0B1-AA8D-4601-A0ED-7D6123ADC77B}" type="presOf" srcId="{CCAAD0E4-6EFE-40B0-83B9-0CF4FC815AFD}" destId="{90EE117A-7440-4C34-9D79-EDC40BB2D02B}" srcOrd="0" destOrd="0" presId="urn:microsoft.com/office/officeart/2005/8/layout/radial4"/>
    <dgm:cxn modelId="{1F846680-7212-474B-B055-E33E720BE016}" type="presOf" srcId="{42700265-04C4-43D9-B367-D569FFFBA1E8}" destId="{19056FA2-3819-47E3-94AD-3A3485CB2AA2}" srcOrd="0" destOrd="0" presId="urn:microsoft.com/office/officeart/2005/8/layout/radial4"/>
    <dgm:cxn modelId="{C8DDB6D1-58E5-40B3-BB2C-77C827C92FDE}" srcId="{A3595294-D567-4E6C-9C68-FC9B344C81A1}" destId="{FD5EBF5A-1016-420A-A416-5BBEC4ED83B3}" srcOrd="9" destOrd="0" parTransId="{327B9918-AE79-43D6-8607-A87D7D216DE6}" sibTransId="{6972B201-D029-4CA5-8365-EA2AC809CF1F}"/>
    <dgm:cxn modelId="{7EDC3E1B-98B6-4063-9239-01DCE3F68901}" srcId="{A3595294-D567-4E6C-9C68-FC9B344C81A1}" destId="{16D05D8F-12A3-43D2-94A5-60D9F50D2361}" srcOrd="3" destOrd="0" parTransId="{B5582287-FB88-42FB-A00C-A5404E826022}" sibTransId="{7021301A-A389-425B-88F6-775DA0547A90}"/>
    <dgm:cxn modelId="{11516A64-E0A5-44CB-8CBF-9D6BED78A2F8}" srcId="{DA7FF1DE-5F0C-47D4-812A-29CEF4C299E9}" destId="{B7E07043-472C-426C-818C-5AAF8EDC5118}" srcOrd="1" destOrd="0" parTransId="{3BB665A6-A1DE-4B71-AAF7-C6E3DFC20B6D}" sibTransId="{79170303-D648-4257-8CFC-0BAEFF35A531}"/>
    <dgm:cxn modelId="{F7FDD6B4-6F56-426B-94C5-C7C08246BBFE}" type="presOf" srcId="{A3595294-D567-4E6C-9C68-FC9B344C81A1}" destId="{2C01001B-8719-4817-93F7-E77AE1F4FBC7}" srcOrd="0" destOrd="0" presId="urn:microsoft.com/office/officeart/2005/8/layout/radial4"/>
    <dgm:cxn modelId="{008CA4C1-AC77-4056-8518-6EE6061D2FB2}" srcId="{A3595294-D567-4E6C-9C68-FC9B344C81A1}" destId="{8B948B3C-7506-4172-97DF-A5CCCC5BDEBC}" srcOrd="6" destOrd="0" parTransId="{BA1A4E41-DA0F-4B8D-9887-049E03EFA1B9}" sibTransId="{61ED55CD-4433-4C4B-9478-C44E7E8A435C}"/>
    <dgm:cxn modelId="{DDFCFDBD-AE31-442B-974F-D96EEA7AD0DF}" type="presOf" srcId="{17E05C9B-FADD-4530-BAC4-C3CBC9CF6303}" destId="{EE891040-0340-4902-B0E7-E8E9D2BF65D4}" srcOrd="0" destOrd="0" presId="urn:microsoft.com/office/officeart/2005/8/layout/radial4"/>
    <dgm:cxn modelId="{EB506553-7CC3-4614-95E9-1ED18B250771}" type="presOf" srcId="{E6066411-DE69-4324-B518-25F4CDA611D8}" destId="{3058C0FA-F916-4C18-A9C3-B44E7239C036}" srcOrd="0" destOrd="0" presId="urn:microsoft.com/office/officeart/2005/8/layout/radial4"/>
    <dgm:cxn modelId="{E65BE0A5-1712-4830-B2DF-DA9A6B176D28}" type="presParOf" srcId="{2C01001B-8719-4817-93F7-E77AE1F4FBC7}" destId="{B44E6E69-B299-4FE0-872B-2099DF7ECF68}" srcOrd="0" destOrd="0" presId="urn:microsoft.com/office/officeart/2005/8/layout/radial4"/>
    <dgm:cxn modelId="{5F6D7913-24D1-434D-9478-3B8F8F258CE3}" type="presParOf" srcId="{2C01001B-8719-4817-93F7-E77AE1F4FBC7}" destId="{0D68891E-48C2-44A9-AEF6-9F493F39B9B8}" srcOrd="1" destOrd="0" presId="urn:microsoft.com/office/officeart/2005/8/layout/radial4"/>
    <dgm:cxn modelId="{58D964B3-581F-41B4-A2EB-0B0CED44FAE8}" type="presParOf" srcId="{2C01001B-8719-4817-93F7-E77AE1F4FBC7}" destId="{EE891040-0340-4902-B0E7-E8E9D2BF65D4}" srcOrd="2" destOrd="0" presId="urn:microsoft.com/office/officeart/2005/8/layout/radial4"/>
    <dgm:cxn modelId="{AC67C800-07F4-4AA7-903D-C7B6E17220E2}" type="presParOf" srcId="{2C01001B-8719-4817-93F7-E77AE1F4FBC7}" destId="{C940E5DD-E03E-4F54-BC2E-AB60E227430D}" srcOrd="3" destOrd="0" presId="urn:microsoft.com/office/officeart/2005/8/layout/radial4"/>
    <dgm:cxn modelId="{EF8E24FD-09D8-442E-862B-40ED2F38EAC9}" type="presParOf" srcId="{2C01001B-8719-4817-93F7-E77AE1F4FBC7}" destId="{291C3D11-8549-444F-904E-3068EC62DAFF}" srcOrd="4" destOrd="0" presId="urn:microsoft.com/office/officeart/2005/8/layout/radial4"/>
    <dgm:cxn modelId="{EE005E7E-19D4-41DC-AEDC-1A12DD1DDB80}" type="presParOf" srcId="{2C01001B-8719-4817-93F7-E77AE1F4FBC7}" destId="{19056FA2-3819-47E3-94AD-3A3485CB2AA2}" srcOrd="5" destOrd="0" presId="urn:microsoft.com/office/officeart/2005/8/layout/radial4"/>
    <dgm:cxn modelId="{70187748-E192-4EA9-AC8B-94566FBE5718}" type="presParOf" srcId="{2C01001B-8719-4817-93F7-E77AE1F4FBC7}" destId="{3058C0FA-F916-4C18-A9C3-B44E7239C036}" srcOrd="6" destOrd="0" presId="urn:microsoft.com/office/officeart/2005/8/layout/radial4"/>
    <dgm:cxn modelId="{2DA451B7-21C2-4B24-82B8-D28B757B91CF}" type="presParOf" srcId="{2C01001B-8719-4817-93F7-E77AE1F4FBC7}" destId="{90EE117A-7440-4C34-9D79-EDC40BB2D02B}" srcOrd="7" destOrd="0" presId="urn:microsoft.com/office/officeart/2005/8/layout/radial4"/>
    <dgm:cxn modelId="{6B458209-187D-4157-97B5-35B1F7092E40}" type="presParOf" srcId="{2C01001B-8719-4817-93F7-E77AE1F4FBC7}" destId="{543371C1-0393-4610-8B5C-BFBB6710E40A}" srcOrd="8" destOrd="0" presId="urn:microsoft.com/office/officeart/2005/8/layout/radial4"/>
    <dgm:cxn modelId="{B7489A57-5982-4985-8470-1333B7FCE392}" type="presParOf" srcId="{2C01001B-8719-4817-93F7-E77AE1F4FBC7}" destId="{AA2F666A-FCF5-4D79-A45C-2136167A7DDB}" srcOrd="9" destOrd="0" presId="urn:microsoft.com/office/officeart/2005/8/layout/radial4"/>
    <dgm:cxn modelId="{E0A7C909-AF38-438B-BCB6-72E87D805F73}" type="presParOf" srcId="{2C01001B-8719-4817-93F7-E77AE1F4FBC7}" destId="{EB2D45FE-A594-4503-8B76-BE7122384C3A}" srcOrd="10" destOrd="0" presId="urn:microsoft.com/office/officeart/2005/8/layout/radial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44E6E69-B299-4FE0-872B-2099DF7ECF68}">
      <dsp:nvSpPr>
        <dsp:cNvPr id="0" name=""/>
        <dsp:cNvSpPr/>
      </dsp:nvSpPr>
      <dsp:spPr>
        <a:xfrm>
          <a:off x="1832174" y="1080120"/>
          <a:ext cx="2199482" cy="108888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8575" cap="flat" cmpd="sng" algn="ctr">
          <a:solidFill>
            <a:srgbClr val="00FFCC"/>
          </a:solidFill>
          <a:prstDash val="solid"/>
        </a:ln>
        <a:effectLst>
          <a:glow rad="101600">
            <a:schemeClr val="accent1">
              <a:satMod val="175000"/>
              <a:alpha val="40000"/>
            </a:schemeClr>
          </a:glow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ln>
                <a:solidFill>
                  <a:srgbClr val="00FFCC"/>
                </a:solidFill>
              </a:ln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rPr>
            <a:t>Předchůdci počítačů</a:t>
          </a:r>
          <a:endParaRPr lang="cs-CZ" sz="2400" b="1" kern="1200" dirty="0">
            <a:ln>
              <a:solidFill>
                <a:srgbClr val="00FFCC"/>
              </a:solidFill>
            </a:ln>
            <a:solidFill>
              <a:schemeClr val="bg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imes New Roman" pitchFamily="18" charset="0"/>
            <a:cs typeface="Times New Roman" pitchFamily="18" charset="0"/>
          </a:endParaRPr>
        </a:p>
      </dsp:txBody>
      <dsp:txXfrm>
        <a:off x="2154281" y="1239584"/>
        <a:ext cx="1555268" cy="769959"/>
      </dsp:txXfrm>
    </dsp:sp>
    <dsp:sp modelId="{0D68891E-48C2-44A9-AEF6-9F493F39B9B8}">
      <dsp:nvSpPr>
        <dsp:cNvPr id="0" name=""/>
        <dsp:cNvSpPr/>
      </dsp:nvSpPr>
      <dsp:spPr>
        <a:xfrm rot="10274676">
          <a:off x="702119" y="1711446"/>
          <a:ext cx="1121706" cy="340307"/>
        </a:xfrm>
        <a:prstGeom prst="lef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solidFill>
            <a:srgbClr val="00FFCC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891040-0340-4902-B0E7-E8E9D2BF65D4}">
      <dsp:nvSpPr>
        <dsp:cNvPr id="0" name=""/>
        <dsp:cNvSpPr/>
      </dsp:nvSpPr>
      <dsp:spPr>
        <a:xfrm>
          <a:off x="0" y="1582451"/>
          <a:ext cx="1417311" cy="76903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rgbClr val="00FFCC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Prehistorie</a:t>
          </a:r>
          <a:endParaRPr lang="cs-CZ" sz="22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22524" y="1604975"/>
        <a:ext cx="1372263" cy="723991"/>
      </dsp:txXfrm>
    </dsp:sp>
    <dsp:sp modelId="{C940E5DD-E03E-4F54-BC2E-AB60E227430D}">
      <dsp:nvSpPr>
        <dsp:cNvPr id="0" name=""/>
        <dsp:cNvSpPr/>
      </dsp:nvSpPr>
      <dsp:spPr>
        <a:xfrm rot="11937046">
          <a:off x="933272" y="951022"/>
          <a:ext cx="1065214" cy="340307"/>
        </a:xfrm>
        <a:prstGeom prst="leftArrow">
          <a:avLst>
            <a:gd name="adj1" fmla="val 60000"/>
            <a:gd name="adj2" fmla="val 50000"/>
          </a:avLst>
        </a:prstGeom>
        <a:solidFill>
          <a:schemeClr val="accent3">
            <a:hueOff val="2858606"/>
            <a:satOff val="621"/>
            <a:lumOff val="-882"/>
            <a:alphaOff val="0"/>
          </a:schemeClr>
        </a:solidFill>
        <a:ln>
          <a:solidFill>
            <a:srgbClr val="00FFCC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1C3D11-8549-444F-904E-3068EC62DAFF}">
      <dsp:nvSpPr>
        <dsp:cNvPr id="0" name=""/>
        <dsp:cNvSpPr/>
      </dsp:nvSpPr>
      <dsp:spPr>
        <a:xfrm>
          <a:off x="219386" y="576067"/>
          <a:ext cx="1485508" cy="744283"/>
        </a:xfrm>
        <a:prstGeom prst="roundRect">
          <a:avLst>
            <a:gd name="adj" fmla="val 10000"/>
          </a:avLst>
        </a:prstGeom>
        <a:solidFill>
          <a:schemeClr val="accent1">
            <a:lumMod val="75000"/>
          </a:schemeClr>
        </a:solidFill>
        <a:ln w="25400" cap="flat" cmpd="sng" algn="ctr">
          <a:solidFill>
            <a:srgbClr val="00FFCC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Starověk</a:t>
          </a:r>
          <a:endParaRPr lang="cs-CZ" sz="22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241185" y="597866"/>
        <a:ext cx="1441910" cy="700685"/>
      </dsp:txXfrm>
    </dsp:sp>
    <dsp:sp modelId="{19056FA2-3819-47E3-94AD-3A3485CB2AA2}">
      <dsp:nvSpPr>
        <dsp:cNvPr id="0" name=""/>
        <dsp:cNvSpPr/>
      </dsp:nvSpPr>
      <dsp:spPr>
        <a:xfrm rot="16197955">
          <a:off x="2647331" y="566614"/>
          <a:ext cx="634456" cy="340307"/>
        </a:xfrm>
        <a:prstGeom prst="leftArrow">
          <a:avLst>
            <a:gd name="adj1" fmla="val 60000"/>
            <a:gd name="adj2" fmla="val 50000"/>
          </a:avLst>
        </a:prstGeom>
        <a:solidFill>
          <a:schemeClr val="accent3">
            <a:hueOff val="5717212"/>
            <a:satOff val="1242"/>
            <a:lumOff val="-1765"/>
            <a:alphaOff val="0"/>
          </a:schemeClr>
        </a:solidFill>
        <a:ln>
          <a:solidFill>
            <a:srgbClr val="00FFCC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58C0FA-F916-4C18-A9C3-B44E7239C036}">
      <dsp:nvSpPr>
        <dsp:cNvPr id="0" name=""/>
        <dsp:cNvSpPr/>
      </dsp:nvSpPr>
      <dsp:spPr>
        <a:xfrm>
          <a:off x="2156439" y="12812"/>
          <a:ext cx="1584004" cy="791998"/>
        </a:xfrm>
        <a:prstGeom prst="roundRect">
          <a:avLst>
            <a:gd name="adj" fmla="val 10000"/>
          </a:avLst>
        </a:prstGeom>
        <a:solidFill>
          <a:schemeClr val="accent3">
            <a:hueOff val="5717212"/>
            <a:satOff val="1242"/>
            <a:lumOff val="-1765"/>
            <a:alphaOff val="0"/>
          </a:schemeClr>
        </a:solidFill>
        <a:ln w="25400" cap="flat" cmpd="sng" algn="ctr">
          <a:solidFill>
            <a:srgbClr val="00FFCC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Výpočetní pomůcky</a:t>
          </a:r>
          <a:endParaRPr lang="cs-CZ" sz="22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2179636" y="36009"/>
        <a:ext cx="1537610" cy="745604"/>
      </dsp:txXfrm>
    </dsp:sp>
    <dsp:sp modelId="{90EE117A-7440-4C34-9D79-EDC40BB2D02B}">
      <dsp:nvSpPr>
        <dsp:cNvPr id="0" name=""/>
        <dsp:cNvSpPr/>
      </dsp:nvSpPr>
      <dsp:spPr>
        <a:xfrm rot="20192786">
          <a:off x="3770465" y="808366"/>
          <a:ext cx="1260837" cy="340307"/>
        </a:xfrm>
        <a:prstGeom prst="leftArrow">
          <a:avLst>
            <a:gd name="adj1" fmla="val 60000"/>
            <a:gd name="adj2" fmla="val 50000"/>
          </a:avLst>
        </a:prstGeom>
        <a:solidFill>
          <a:schemeClr val="accent3">
            <a:hueOff val="8575818"/>
            <a:satOff val="1863"/>
            <a:lumOff val="-2647"/>
            <a:alphaOff val="0"/>
          </a:schemeClr>
        </a:solidFill>
        <a:ln w="19050">
          <a:solidFill>
            <a:srgbClr val="00FFCC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3371C1-0393-4610-8B5C-BFBB6710E40A}">
      <dsp:nvSpPr>
        <dsp:cNvPr id="0" name=""/>
        <dsp:cNvSpPr/>
      </dsp:nvSpPr>
      <dsp:spPr>
        <a:xfrm>
          <a:off x="4204941" y="332653"/>
          <a:ext cx="1584004" cy="791998"/>
        </a:xfrm>
        <a:prstGeom prst="roundRect">
          <a:avLst>
            <a:gd name="adj" fmla="val 10000"/>
          </a:avLst>
        </a:prstGeom>
        <a:solidFill>
          <a:schemeClr val="accent3">
            <a:hueOff val="8575818"/>
            <a:satOff val="1863"/>
            <a:lumOff val="-2647"/>
            <a:alphaOff val="0"/>
          </a:schemeClr>
        </a:solidFill>
        <a:ln w="25400" cap="flat" cmpd="sng" algn="ctr">
          <a:solidFill>
            <a:srgbClr val="00FFCC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Mechanické stroje</a:t>
          </a:r>
          <a:endParaRPr lang="cs-CZ" sz="22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4228138" y="355850"/>
        <a:ext cx="1537610" cy="745604"/>
      </dsp:txXfrm>
    </dsp:sp>
    <dsp:sp modelId="{AA2F666A-FCF5-4D79-A45C-2136167A7DDB}">
      <dsp:nvSpPr>
        <dsp:cNvPr id="0" name=""/>
        <dsp:cNvSpPr/>
      </dsp:nvSpPr>
      <dsp:spPr>
        <a:xfrm rot="391399">
          <a:off x="4084416" y="1671004"/>
          <a:ext cx="1483340" cy="340307"/>
        </a:xfrm>
        <a:prstGeom prst="leftArrow">
          <a:avLst>
            <a:gd name="adj1" fmla="val 60000"/>
            <a:gd name="adj2" fmla="val 50000"/>
          </a:avLst>
        </a:prstGeom>
        <a:solidFill>
          <a:schemeClr val="accent3">
            <a:hueOff val="11434424"/>
            <a:satOff val="2484"/>
            <a:lumOff val="-353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2D45FE-A594-4503-8B76-BE7122384C3A}">
      <dsp:nvSpPr>
        <dsp:cNvPr id="0" name=""/>
        <dsp:cNvSpPr/>
      </dsp:nvSpPr>
      <dsp:spPr>
        <a:xfrm>
          <a:off x="4446957" y="1529418"/>
          <a:ext cx="2231994" cy="791998"/>
        </a:xfrm>
        <a:prstGeom prst="roundRect">
          <a:avLst>
            <a:gd name="adj" fmla="val 10000"/>
          </a:avLst>
        </a:prstGeom>
        <a:solidFill>
          <a:schemeClr val="accent3">
            <a:hueOff val="11434424"/>
            <a:satOff val="2484"/>
            <a:lumOff val="-3530"/>
            <a:alphaOff val="0"/>
          </a:schemeClr>
        </a:solidFill>
        <a:ln w="25400" cap="flat" cmpd="sng" algn="ctr">
          <a:solidFill>
            <a:srgbClr val="00FFCC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Programovatelné stroje</a:t>
          </a:r>
          <a:endParaRPr lang="cs-CZ" sz="22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4470154" y="1552615"/>
        <a:ext cx="2185600" cy="7456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4">
  <dgm:title val=""/>
  <dgm:desc val=""/>
  <dgm:catLst>
    <dgm:cat type="relationship" pri="1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5" srcId="1" destId="11" srcOrd="0" destOrd="0"/>
        <dgm:cxn modelId="16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0"/>
              <dgm:param type="spanAng" val="360"/>
              <dgm:param type="ctrShpMap" val="fNode"/>
            </dgm:alg>
          </dgm:if>
          <dgm:else name="Name4">
            <dgm:choose name="Name5">
              <dgm:if name="Name6" axis="ch ch" ptType="node node" st="1 1" cnt="1 0" func="cnt" op="lte" val="3">
                <dgm:alg type="cycle">
                  <dgm:param type="stAng" val="-55"/>
                  <dgm:param type="spanAng" val="110"/>
                  <dgm:param type="ctrShpMap" val="fNode"/>
                </dgm:alg>
              </dgm:if>
              <dgm:else name="Name7">
                <dgm:choose name="Name8">
                  <dgm:if name="Name9" axis="ch ch" ptType="node node" st="1 1" cnt="1 0" func="cnt" op="equ" val="4">
                    <dgm:alg type="cycle">
                      <dgm:param type="stAng" val="-75"/>
                      <dgm:param type="spanAng" val="150"/>
                      <dgm:param type="ctrShpMap" val="fNode"/>
                    </dgm:alg>
                  </dgm:if>
                  <dgm:else name="Name10">
                    <dgm:alg type="cycle">
                      <dgm:param type="stAng" val="-90"/>
                      <dgm:param type="spanAng" val="180"/>
                      <dgm:param type="ctrShpMap" val="fNode"/>
                    </dgm:alg>
                  </dgm:else>
                </dgm:choose>
              </dgm:else>
            </dgm:choose>
          </dgm:else>
        </dgm:choose>
      </dgm:if>
      <dgm:else name="Name11">
        <dgm:choose name="Name12">
          <dgm:if name="Name13" axis="ch ch" ptType="node node" st="1 1" cnt="1 0" func="cnt" op="lte" val="1">
            <dgm:alg type="cycle">
              <dgm:param type="stAng" val="0"/>
              <dgm:param type="spanAng" val="-360"/>
              <dgm:param type="ctrShpMap" val="fNode"/>
            </dgm:alg>
          </dgm:if>
          <dgm:else name="Name14">
            <dgm:choose name="Name15">
              <dgm:if name="Name16" axis="ch ch" ptType="node node" st="1 1" cnt="1 0" func="cnt" op="lte" val="3">
                <dgm:alg type="cycle">
                  <dgm:param type="stAng" val="55"/>
                  <dgm:param type="spanAng" val="-110"/>
                  <dgm:param type="ctrShpMap" val="fNode"/>
                </dgm:alg>
              </dgm:if>
              <dgm:else name="Name17">
                <dgm:choose name="Name18">
                  <dgm:if name="Name19" axis="ch ch" ptType="node node" st="1 1" cnt="1 0" func="cnt" op="equ" val="4">
                    <dgm:alg type="cycle">
                      <dgm:param type="stAng" val="75"/>
                      <dgm:param type="spanAng" val="-150"/>
                      <dgm:param type="ctrShpMap" val="fNode"/>
                    </dgm:alg>
                  </dgm:if>
                  <dgm:else name="Name20">
                    <dgm:alg type="cycle">
                      <dgm:param type="stAng" val="90"/>
                      <dgm:param type="spanAng" val="-180"/>
                      <dgm:param type="ctrShpMap" val="fNode"/>
                    </dgm:alg>
                  </dgm:else>
                </dgm:choose>
              </dgm:else>
            </dgm:choose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fact="0.95"/>
      <dgm:constr type="h" for="ch" forName="parTrans" refType="w" refFor="ch" refForName="centerShape" fact="0.285"/>
      <dgm:constr type="sp" refType="w" refFor="ch" refForName="centerShape" op="equ" fact="0.23"/>
      <dgm:constr type="sibSp" refType="w" refFor="ch" refForName="node" fact="0.1"/>
      <dgm:constr type="primFontSz" for="ch" forName="node" op="equ"/>
    </dgm:constrLst>
    <dgm:choose name="Name21">
      <dgm:if name="Name22" axis="ch ch" ptType="node node" st="1 1" cnt="1 0" func="cnt" op="lte" val="5">
        <dgm:ruleLst>
          <dgm:rule type="w" for="ch" forName="centerShape" val="NaN" fact="0.27" max="NaN"/>
        </dgm:ruleLst>
      </dgm:if>
      <dgm:else name="Name23">
        <dgm:ruleLst>
          <dgm:rule type="w" for="ch" forName="centerShape" val="NaN" fact="0.27" max="NaN"/>
          <dgm:rule type="w" for="ch" forName="node" val="NaN" fact="0.7" max="NaN"/>
        </dgm:ruleLst>
      </dgm:else>
    </dgm:choose>
    <dgm:forEach name="Name24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  <dgm:constr type="primFontSz" val="65"/>
          <dgm:constr type="h" refType="w"/>
        </dgm:constrLst>
        <dgm:ruleLst>
          <dgm:rule type="primFontSz" val="5" fact="NaN" max="NaN"/>
        </dgm:ruleLst>
      </dgm:layoutNode>
      <dgm:forEach name="Name25" axis="ch">
        <dgm:forEach name="Name26" axis="self" ptType="parTrans">
          <dgm:layoutNode name="parTrans" styleLbl="bgSibTrans2D1">
            <dgm:alg type="conn">
              <dgm:param type="begPts" val="auto"/>
              <dgm:param type="endPts" val="ctr"/>
              <dgm:param type="endSty" val="noArr"/>
              <dgm:param type="begSty" val="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begPad" refType="connDist" fact="0.055"/>
              <dgm:constr type="endPad"/>
            </dgm:constrLst>
            <dgm:ruleLst/>
          </dgm:layoutNode>
        </dgm:forEach>
        <dgm:forEach name="Name27" axis="self" ptType="node">
          <dgm:layoutNode name="node" styleLbl="node1">
            <dgm:varLst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>
              <dgm:constr type="primFontSz" val="65"/>
              <dgm:constr type="h" refType="w" fact="0.8"/>
              <dgm:constr type="tMarg" refType="primFontSz" fact="0.15"/>
              <dgm:constr type="bMarg" refType="primFontSz" fact="0.15"/>
              <dgm:constr type="lMarg" refType="primFontSz" fact="0.15"/>
              <dgm:constr type="rMarg" refType="primFontSz" fact="0.1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8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A46D21B-EA2B-4C38-94C1-C5F475920908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9560EA7-9A69-4E72-AF61-382AE4986B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23636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9560EA7-9A69-4E72-AF61-382AE4986B5D}" type="slidenum">
              <a:rPr lang="cs-CZ" smtClean="0"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04298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03326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86550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66537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51232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72130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98613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04048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99434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29712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98228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68018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269129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014312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794860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101310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082240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699746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808201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66867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680140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185892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6790581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614844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1675381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9058729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1363719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989569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2676731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234123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2621109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4306038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51424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539654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440487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3196639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644365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4365180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524770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1091100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2081544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0863511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9987403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0853472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7668369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159502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28961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7840631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979767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0467281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083656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7563164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8944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9922249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5861626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860602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EC35-A27F-412E-AA47-CD5D3B553E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2B56A-75E2-40B4-B9C9-D8BEB14E73D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468503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3280B-CABC-4BB9-9F42-3A3B01FA42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073F4-564B-4A57-A03C-7F35AF9CC0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4893999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FAC78-C8C3-4C6C-9DE9-74D8F9C95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B9973-5D40-4B9B-986F-696FD491AC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8561367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A326E-1ADE-47FB-A4E6-F2B9961D3D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6A9FD-5057-4832-BD4A-59B8510B31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9700433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F8F98-4825-4477-9329-DD5906E75E2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8545D-F01F-4177-BE33-2A36BEA4FD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3535911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CE422-DF25-45A6-AF0C-1541E03A6A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F53C5-68A2-462C-8A47-86820E0ED5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5331554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8A3D-8F9E-4F62-BC5D-DD6B0600D7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D9460-732D-4BA6-8E6C-10EE50E6F91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4911027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F932-30FA-4718-B439-DF55596AC06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C6F1-38BF-4728-B19A-30FC5A6D5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6617627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20E2B-270D-4486-83D2-343A737DB1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4DCF-D698-4837-8140-0583FE539B7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0885139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7B1DF-84CD-43D9-A268-CAEA18E7D5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ADA03-3693-4810-A4E8-2B88CBFFC25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7102218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682-D560-4831-95D4-AF5AFF2C39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A1307-8CDF-4191-BB0F-C5791B5A759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13119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4.xml"/><Relationship Id="rId3" Type="http://schemas.openxmlformats.org/officeDocument/2006/relationships/slideLayout" Target="../slideLayouts/slideLayout69.xml"/><Relationship Id="rId7" Type="http://schemas.openxmlformats.org/officeDocument/2006/relationships/slideLayout" Target="../slideLayouts/slideLayout73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11" Type="http://schemas.openxmlformats.org/officeDocument/2006/relationships/slideLayout" Target="../slideLayouts/slideLayout77.xml"/><Relationship Id="rId5" Type="http://schemas.openxmlformats.org/officeDocument/2006/relationships/slideLayout" Target="../slideLayouts/slideLayout71.xml"/><Relationship Id="rId10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0.xml"/><Relationship Id="rId9" Type="http://schemas.openxmlformats.org/officeDocument/2006/relationships/slideLayout" Target="../slideLayouts/slideLayout7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gradFill flip="none" rotWithShape="1">
          <a:gsLst>
            <a:gs pos="0">
              <a:srgbClr val="000000"/>
            </a:gs>
            <a:gs pos="39999">
              <a:srgbClr val="0A128C"/>
            </a:gs>
            <a:gs pos="70000">
              <a:srgbClr val="181CC7"/>
            </a:gs>
            <a:gs pos="99000">
              <a:srgbClr val="7005D4"/>
            </a:gs>
            <a:gs pos="100000">
              <a:srgbClr val="8C3D91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005840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92488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7" r:id="rId1"/>
    <p:sldLayoutId id="2147483878" r:id="rId2"/>
    <p:sldLayoutId id="2147483879" r:id="rId3"/>
    <p:sldLayoutId id="2147483880" r:id="rId4"/>
    <p:sldLayoutId id="2147483881" r:id="rId5"/>
    <p:sldLayoutId id="2147483882" r:id="rId6"/>
    <p:sldLayoutId id="2147483883" r:id="rId7"/>
    <p:sldLayoutId id="2147483884" r:id="rId8"/>
    <p:sldLayoutId id="2147483885" r:id="rId9"/>
    <p:sldLayoutId id="2147483886" r:id="rId10"/>
    <p:sldLayoutId id="214748388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47368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89" r:id="rId1"/>
    <p:sldLayoutId id="2147483890" r:id="rId2"/>
    <p:sldLayoutId id="2147483891" r:id="rId3"/>
    <p:sldLayoutId id="2147483892" r:id="rId4"/>
    <p:sldLayoutId id="2147483893" r:id="rId5"/>
    <p:sldLayoutId id="2147483894" r:id="rId6"/>
    <p:sldLayoutId id="2147483895" r:id="rId7"/>
    <p:sldLayoutId id="2147483896" r:id="rId8"/>
    <p:sldLayoutId id="2147483897" r:id="rId9"/>
    <p:sldLayoutId id="2147483898" r:id="rId10"/>
    <p:sldLayoutId id="214748389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11382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58590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13" r:id="rId1"/>
    <p:sldLayoutId id="2147483914" r:id="rId2"/>
    <p:sldLayoutId id="2147483915" r:id="rId3"/>
    <p:sldLayoutId id="2147483916" r:id="rId4"/>
    <p:sldLayoutId id="2147483917" r:id="rId5"/>
    <p:sldLayoutId id="2147483918" r:id="rId6"/>
    <p:sldLayoutId id="2147483919" r:id="rId7"/>
    <p:sldLayoutId id="2147483920" r:id="rId8"/>
    <p:sldLayoutId id="2147483921" r:id="rId9"/>
    <p:sldLayoutId id="2147483922" r:id="rId10"/>
    <p:sldLayoutId id="214748392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A7E411-C57F-4DCB-8281-5E747840FF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C5A382-51AD-4797-8E27-16196AB0C3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71209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37" r:id="rId1"/>
    <p:sldLayoutId id="2147483938" r:id="rId2"/>
    <p:sldLayoutId id="2147483939" r:id="rId3"/>
    <p:sldLayoutId id="2147483940" r:id="rId4"/>
    <p:sldLayoutId id="2147483941" r:id="rId5"/>
    <p:sldLayoutId id="2147483942" r:id="rId6"/>
    <p:sldLayoutId id="2147483943" r:id="rId7"/>
    <p:sldLayoutId id="2147483944" r:id="rId8"/>
    <p:sldLayoutId id="2147483945" r:id="rId9"/>
    <p:sldLayoutId id="2147483946" r:id="rId10"/>
    <p:sldLayoutId id="2147483947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8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0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5.xml"/><Relationship Id="rId4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5.xml"/><Relationship Id="rId4" Type="http://schemas.openxmlformats.org/officeDocument/2006/relationships/image" Target="../media/image1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5.xml"/><Relationship Id="rId4" Type="http://schemas.openxmlformats.org/officeDocument/2006/relationships/image" Target="../media/image14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5.xml"/><Relationship Id="rId4" Type="http://schemas.openxmlformats.org/officeDocument/2006/relationships/image" Target="../media/image16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5.xml"/><Relationship Id="rId4" Type="http://schemas.openxmlformats.org/officeDocument/2006/relationships/image" Target="../media/image17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5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5.xml"/><Relationship Id="rId4" Type="http://schemas.openxmlformats.org/officeDocument/2006/relationships/image" Target="../media/image23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5.xml"/><Relationship Id="rId4" Type="http://schemas.openxmlformats.org/officeDocument/2006/relationships/image" Target="../media/image25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5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root.cz/clanky/technologie-operacnich-pameti/#k03" TargetMode="External"/><Relationship Id="rId3" Type="http://schemas.openxmlformats.org/officeDocument/2006/relationships/hyperlink" Target="http://sk.wikipedia.org/w/index.php?title=Rel%C3%A9&amp;oldid=5475608" TargetMode="External"/><Relationship Id="rId7" Type="http://schemas.openxmlformats.org/officeDocument/2006/relationships/hyperlink" Target="http://www.fi.muni.cz/usr/jkucera/pv109/vystavka/xcermak1_rele.html" TargetMode="External"/><Relationship Id="rId2" Type="http://schemas.openxmlformats.org/officeDocument/2006/relationships/hyperlink" Target="http://cs.wikipedia.org/w/index.php?title=D%C4%9Bjiny_po%C4%8D%C3%ADta%C4%8D%C5%AF&amp;oldid=10367972" TargetMode="External"/><Relationship Id="rId1" Type="http://schemas.openxmlformats.org/officeDocument/2006/relationships/slideLayout" Target="../slideLayouts/slideLayout62.xml"/><Relationship Id="rId6" Type="http://schemas.openxmlformats.org/officeDocument/2006/relationships/hyperlink" Target="http://infopedia.funsite.cz/index.php?text=943-prehled-vyvoje-vypocetni-techniky" TargetMode="External"/><Relationship Id="rId11" Type="http://schemas.openxmlformats.org/officeDocument/2006/relationships/hyperlink" Target="http://cs.wikipedia.org/w/index.php?title=Loret%C3%A1nsk%C3%A9_n%C3%A1m%C4%9Bst%C3%AD&amp;oldid=10005001" TargetMode="External"/><Relationship Id="rId5" Type="http://schemas.openxmlformats.org/officeDocument/2006/relationships/hyperlink" Target="http://mis.e-mis.cz/index.php/Generace_po%C4%8D%C3%ADta%C4%8D%C5%AF" TargetMode="External"/><Relationship Id="rId10" Type="http://schemas.openxmlformats.org/officeDocument/2006/relationships/hyperlink" Target="http://zulovaucebna.webnode.cz/historie-pocitacu/" TargetMode="External"/><Relationship Id="rId4" Type="http://schemas.openxmlformats.org/officeDocument/2006/relationships/hyperlink" Target="http://cs.wikipedia.org/w/index.php?title=Konr%C3%A1d_Zuse&amp;oldid=10296938" TargetMode="External"/><Relationship Id="rId9" Type="http://schemas.openxmlformats.org/officeDocument/2006/relationships/hyperlink" Target="http://www.historiepocitacu.cz/obecny-prehled-generaci-pocitacu.html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/index.php?title=Vacuum_tube&amp;oldid=558854331" TargetMode="External"/><Relationship Id="rId2" Type="http://schemas.openxmlformats.org/officeDocument/2006/relationships/hyperlink" Target="http://en.wikipedia.org/w/index.php?title=Harvard_Mark_I&amp;oldid=555910459" TargetMode="External"/><Relationship Id="rId1" Type="http://schemas.openxmlformats.org/officeDocument/2006/relationships/slideLayout" Target="../slideLayouts/slideLayout62.xml"/><Relationship Id="rId5" Type="http://schemas.openxmlformats.org/officeDocument/2006/relationships/hyperlink" Target="http://en.wikipedia.org/w/index.php?title=History_of_computing_hardware&amp;oldid=558573536" TargetMode="External"/><Relationship Id="rId4" Type="http://schemas.openxmlformats.org/officeDocument/2006/relationships/hyperlink" Target="http://cs.wikipedia.org/w/index.php?title=Elektronka&amp;oldid=10359275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62350732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589240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58055373"/>
              </p:ext>
            </p:extLst>
          </p:nvPr>
        </p:nvGraphicFramePr>
        <p:xfrm>
          <a:off x="1691680" y="2852936"/>
          <a:ext cx="7056784" cy="2230735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300" b="0" dirty="0" smtClean="0"/>
                        <a:t>NÁZEV</a:t>
                      </a:r>
                      <a:r>
                        <a:rPr lang="cs-CZ" sz="1300" b="0" baseline="0" dirty="0" smtClean="0"/>
                        <a:t> A ČÍSLO MATERIÁLU:</a:t>
                      </a:r>
                      <a:endParaRPr lang="cs-CZ" sz="13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VY_32_INOVACE_06_S10-I-6-9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</a:t>
                      </a:r>
                      <a:r>
                        <a:rPr lang="cs-CZ" sz="1600" dirty="0" smtClean="0"/>
                        <a:t>: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leden 2013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Zdeňka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Špinlerová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Informační a komunikační technologie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Informační a komunikační technologie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Informatika pro 6. – 9.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Historie PC – 0. generace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160595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64877486"/>
              </p:ext>
            </p:extLst>
          </p:nvPr>
        </p:nvGraphicFramePr>
        <p:xfrm>
          <a:off x="539552" y="3573016"/>
          <a:ext cx="8280920" cy="24220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9.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-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Počítač s připojením k internetu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výklad učiva s využitím interaktivní tabule a vyhledávání informací na internetu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Žáci vyhledávají informace na internetu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32896100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Materiál slouží k  seznámení</a:t>
                      </a:r>
                      <a:r>
                        <a:rPr lang="cs-CZ" sz="1400" b="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 s </a:t>
                      </a:r>
                      <a:r>
                        <a:rPr lang="cs-CZ" sz="1400" b="0" dirty="0" smtClean="0">
                          <a:solidFill>
                            <a:schemeClr val="bg1"/>
                          </a:solidFill>
                          <a:effectLst/>
                        </a:rPr>
                        <a:t>orientačním</a:t>
                      </a:r>
                      <a:r>
                        <a:rPr lang="cs-CZ" sz="1400" b="0" baseline="0" dirty="0" smtClean="0">
                          <a:solidFill>
                            <a:schemeClr val="bg1"/>
                          </a:solidFill>
                          <a:effectLst/>
                        </a:rPr>
                        <a:t> r</a:t>
                      </a:r>
                      <a:r>
                        <a:rPr lang="cs-CZ" sz="1400" b="0" dirty="0" smtClean="0">
                          <a:solidFill>
                            <a:schemeClr val="bg1"/>
                          </a:solidFill>
                          <a:effectLst/>
                        </a:rPr>
                        <a:t>ozdělením základního přehledu dějin od primitivních počítacích pomůcek až po počítače nedávné minulosti. </a:t>
                      </a:r>
                    </a:p>
                    <a:p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</a:t>
                      </a:r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v této části se seznámí s 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předchůdci 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dnešních počítačů z období označovaného jako 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0. generace 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– období 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od roku 1938.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691983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518E"/>
            </a:gs>
            <a:gs pos="10000">
              <a:srgbClr val="50B1D3"/>
            </a:gs>
            <a:gs pos="20000">
              <a:srgbClr val="0067B4"/>
            </a:gs>
            <a:gs pos="40000">
              <a:srgbClr val="0094C8"/>
            </a:gs>
            <a:gs pos="65000">
              <a:srgbClr val="0067B4"/>
            </a:gs>
            <a:gs pos="85000">
              <a:srgbClr val="00B0F0"/>
            </a:gs>
            <a:gs pos="100000">
              <a:srgbClr val="306E8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17091" y="1052736"/>
            <a:ext cx="3368373" cy="2750837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3803572"/>
            <a:ext cx="8712968" cy="2361731"/>
          </a:xfrm>
        </p:spPr>
        <p:txBody>
          <a:bodyPr>
            <a:no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8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Georgia" pitchFamily="18" charset="0"/>
              </a:rPr>
              <a:t>INFORMATIKA</a:t>
            </a:r>
            <a:br>
              <a:rPr lang="cs-CZ" sz="8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Georgia" pitchFamily="18" charset="0"/>
              </a:rPr>
            </a:br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Georgia" pitchFamily="18" charset="0"/>
              </a:rPr>
              <a:t>pro základní školu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324216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4220412" y="4454988"/>
            <a:ext cx="478760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2400" b="1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Schéma zobrazuje  orientační rozdělení základního přehledu dějin od primitivních počítacích pomůcek až po počítače nedávné minulosti.</a:t>
            </a:r>
          </a:p>
        </p:txBody>
      </p:sp>
      <p:graphicFrame>
        <p:nvGraphicFramePr>
          <p:cNvPr id="11" name="Diagram 10"/>
          <p:cNvGraphicFramePr/>
          <p:nvPr>
            <p:extLst>
              <p:ext uri="{D42A27DB-BD31-4B8C-83A1-F6EECF244321}">
                <p14:modId xmlns:p14="http://schemas.microsoft.com/office/powerpoint/2010/main" val="1737629384"/>
              </p:ext>
            </p:extLst>
          </p:nvPr>
        </p:nvGraphicFramePr>
        <p:xfrm>
          <a:off x="2167258" y="792088"/>
          <a:ext cx="6840760" cy="28083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pSp>
        <p:nvGrpSpPr>
          <p:cNvPr id="35" name="Skupina 34"/>
          <p:cNvGrpSpPr/>
          <p:nvPr/>
        </p:nvGrpSpPr>
        <p:grpSpPr>
          <a:xfrm>
            <a:off x="20751" y="5923896"/>
            <a:ext cx="1836000" cy="756000"/>
            <a:chOff x="1990981" y="1210743"/>
            <a:chExt cx="1879837" cy="900980"/>
          </a:xfrm>
          <a:effectLst>
            <a:glow rad="101600">
              <a:schemeClr val="accent6">
                <a:satMod val="175000"/>
                <a:alpha val="40000"/>
              </a:schemeClr>
            </a:glow>
          </a:effectLst>
        </p:grpSpPr>
        <p:sp>
          <p:nvSpPr>
            <p:cNvPr id="36" name="Ovál 35"/>
            <p:cNvSpPr/>
            <p:nvPr/>
          </p:nvSpPr>
          <p:spPr>
            <a:xfrm>
              <a:off x="1990981" y="1210743"/>
              <a:ext cx="1879837" cy="900980"/>
            </a:xfrm>
            <a:prstGeom prst="ellipse">
              <a:avLst/>
            </a:prstGeom>
            <a:ln>
              <a:solidFill>
                <a:srgbClr val="FF9900"/>
              </a:solidFill>
            </a:ln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7" name="Ovál 4"/>
            <p:cNvSpPr/>
            <p:nvPr/>
          </p:nvSpPr>
          <p:spPr>
            <a:xfrm>
              <a:off x="2266275" y="1342687"/>
              <a:ext cx="1290084" cy="686461"/>
            </a:xfrm>
            <a:prstGeom prst="rect">
              <a:avLst/>
            </a:prstGeom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2700" tIns="12700" rIns="12700" bIns="12700" numCol="1" spcCol="1270" anchor="ctr" anchorCtr="0">
              <a:noAutofit/>
            </a:bodyPr>
            <a:lstStyle/>
            <a:p>
              <a:pPr algn="ctr" defTabSz="8890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000" b="1" dirty="0" smtClean="0"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imes New Roman" pitchFamily="18" charset="0"/>
                  <a:cs typeface="Times New Roman" pitchFamily="18" charset="0"/>
                </a:rPr>
                <a:t>Čtvrtá generace</a:t>
              </a:r>
              <a:endParaRPr lang="cs-CZ" sz="20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38" name="Skupina 37"/>
          <p:cNvGrpSpPr/>
          <p:nvPr/>
        </p:nvGrpSpPr>
        <p:grpSpPr>
          <a:xfrm>
            <a:off x="938751" y="5188607"/>
            <a:ext cx="1836000" cy="756000"/>
            <a:chOff x="1990981" y="1210743"/>
            <a:chExt cx="1879837" cy="900980"/>
          </a:xfrm>
          <a:effectLst>
            <a:glow rad="101600">
              <a:schemeClr val="accent6">
                <a:satMod val="175000"/>
                <a:alpha val="40000"/>
              </a:schemeClr>
            </a:glow>
          </a:effectLst>
        </p:grpSpPr>
        <p:sp>
          <p:nvSpPr>
            <p:cNvPr id="39" name="Ovál 38"/>
            <p:cNvSpPr/>
            <p:nvPr/>
          </p:nvSpPr>
          <p:spPr>
            <a:xfrm>
              <a:off x="1990981" y="1210743"/>
              <a:ext cx="1879837" cy="900980"/>
            </a:xfrm>
            <a:prstGeom prst="ellipse">
              <a:avLst/>
            </a:prstGeom>
            <a:ln>
              <a:solidFill>
                <a:srgbClr val="FF9900"/>
              </a:solidFill>
            </a:ln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0" name="Ovál 4"/>
            <p:cNvSpPr/>
            <p:nvPr/>
          </p:nvSpPr>
          <p:spPr>
            <a:xfrm>
              <a:off x="2266276" y="1342685"/>
              <a:ext cx="1290084" cy="686461"/>
            </a:xfrm>
            <a:prstGeom prst="rect">
              <a:avLst/>
            </a:prstGeom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2700" tIns="12700" rIns="12700" bIns="12700" numCol="1" spcCol="1270" anchor="ctr" anchorCtr="0">
              <a:noAutofit/>
            </a:bodyPr>
            <a:lstStyle/>
            <a:p>
              <a:pPr algn="ctr" defTabSz="8890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000" b="1" dirty="0" smtClean="0"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imes New Roman" pitchFamily="18" charset="0"/>
                  <a:cs typeface="Times New Roman" pitchFamily="18" charset="0"/>
                </a:rPr>
                <a:t>Třetí generace</a:t>
              </a:r>
              <a:endParaRPr lang="cs-CZ" sz="20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41" name="Skupina 40"/>
          <p:cNvGrpSpPr/>
          <p:nvPr/>
        </p:nvGrpSpPr>
        <p:grpSpPr>
          <a:xfrm>
            <a:off x="1993357" y="4496180"/>
            <a:ext cx="1836000" cy="756000"/>
            <a:chOff x="1990981" y="1210743"/>
            <a:chExt cx="1879837" cy="900980"/>
          </a:xfrm>
          <a:effectLst>
            <a:glow rad="101600">
              <a:schemeClr val="accent6">
                <a:satMod val="175000"/>
                <a:alpha val="40000"/>
              </a:schemeClr>
            </a:glow>
          </a:effectLst>
        </p:grpSpPr>
        <p:sp>
          <p:nvSpPr>
            <p:cNvPr id="42" name="Ovál 41"/>
            <p:cNvSpPr/>
            <p:nvPr/>
          </p:nvSpPr>
          <p:spPr>
            <a:xfrm>
              <a:off x="1990981" y="1210743"/>
              <a:ext cx="1879837" cy="900980"/>
            </a:xfrm>
            <a:prstGeom prst="ellipse">
              <a:avLst/>
            </a:prstGeom>
            <a:ln>
              <a:solidFill>
                <a:srgbClr val="FF9900"/>
              </a:solidFill>
            </a:ln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3" name="Ovál 4"/>
            <p:cNvSpPr/>
            <p:nvPr/>
          </p:nvSpPr>
          <p:spPr>
            <a:xfrm>
              <a:off x="2266277" y="1342687"/>
              <a:ext cx="1290084" cy="686461"/>
            </a:xfrm>
            <a:prstGeom prst="rect">
              <a:avLst/>
            </a:prstGeom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2700" tIns="12700" rIns="12700" bIns="12700" numCol="1" spcCol="1270" anchor="ctr" anchorCtr="0">
              <a:noAutofit/>
            </a:bodyPr>
            <a:lstStyle/>
            <a:p>
              <a:pPr algn="ctr" defTabSz="8890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000" b="1" dirty="0" smtClean="0"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imes New Roman" pitchFamily="18" charset="0"/>
                  <a:cs typeface="Times New Roman" pitchFamily="18" charset="0"/>
                </a:rPr>
                <a:t>Druhá generace</a:t>
              </a:r>
              <a:endParaRPr lang="cs-CZ" sz="20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44" name="Skupina 43"/>
          <p:cNvGrpSpPr/>
          <p:nvPr/>
        </p:nvGrpSpPr>
        <p:grpSpPr>
          <a:xfrm>
            <a:off x="3144524" y="3809824"/>
            <a:ext cx="1836000" cy="756000"/>
            <a:chOff x="2017098" y="1134852"/>
            <a:chExt cx="1879837" cy="900980"/>
          </a:xfrm>
          <a:effectLst>
            <a:glow rad="101600">
              <a:schemeClr val="accent6">
                <a:satMod val="175000"/>
                <a:alpha val="40000"/>
              </a:schemeClr>
            </a:glow>
          </a:effectLst>
        </p:grpSpPr>
        <p:sp>
          <p:nvSpPr>
            <p:cNvPr id="45" name="Ovál 44"/>
            <p:cNvSpPr/>
            <p:nvPr/>
          </p:nvSpPr>
          <p:spPr>
            <a:xfrm>
              <a:off x="2017098" y="1134852"/>
              <a:ext cx="1879837" cy="900980"/>
            </a:xfrm>
            <a:prstGeom prst="ellipse">
              <a:avLst/>
            </a:prstGeom>
            <a:ln>
              <a:solidFill>
                <a:srgbClr val="FF9900"/>
              </a:solidFill>
            </a:ln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6" name="Ovál 4"/>
            <p:cNvSpPr/>
            <p:nvPr/>
          </p:nvSpPr>
          <p:spPr>
            <a:xfrm>
              <a:off x="2266277" y="1217280"/>
              <a:ext cx="1260000" cy="686461"/>
            </a:xfrm>
            <a:prstGeom prst="rect">
              <a:avLst/>
            </a:prstGeom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2700" tIns="12700" rIns="12700" bIns="12700" numCol="1" spcCol="1270" anchor="ctr" anchorCtr="0">
              <a:noAutofit/>
            </a:bodyPr>
            <a:lstStyle/>
            <a:p>
              <a:pPr algn="ctr" defTabSz="8890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000" b="1" dirty="0" smtClean="0"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imes New Roman" pitchFamily="18" charset="0"/>
                  <a:cs typeface="Times New Roman" pitchFamily="18" charset="0"/>
                </a:rPr>
                <a:t>První generace</a:t>
              </a:r>
              <a:endParaRPr lang="cs-CZ" sz="20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47" name="Skupina 46"/>
          <p:cNvGrpSpPr/>
          <p:nvPr/>
        </p:nvGrpSpPr>
        <p:grpSpPr>
          <a:xfrm>
            <a:off x="4252282" y="3122988"/>
            <a:ext cx="1836000" cy="756000"/>
            <a:chOff x="1990981" y="1210743"/>
            <a:chExt cx="1879837" cy="900980"/>
          </a:xfrm>
          <a:effectLst>
            <a:glow rad="101600">
              <a:schemeClr val="accent6">
                <a:satMod val="175000"/>
                <a:alpha val="40000"/>
              </a:schemeClr>
            </a:glow>
          </a:effectLst>
        </p:grpSpPr>
        <p:sp>
          <p:nvSpPr>
            <p:cNvPr id="48" name="Ovál 47"/>
            <p:cNvSpPr/>
            <p:nvPr/>
          </p:nvSpPr>
          <p:spPr>
            <a:xfrm>
              <a:off x="1990981" y="1210743"/>
              <a:ext cx="1879837" cy="900980"/>
            </a:xfrm>
            <a:prstGeom prst="ellipse">
              <a:avLst/>
            </a:prstGeom>
            <a:solidFill>
              <a:srgbClr val="FFFF00"/>
            </a:solidFill>
            <a:ln>
              <a:solidFill>
                <a:schemeClr val="tx2">
                  <a:lumMod val="75000"/>
                </a:schemeClr>
              </a:solidFill>
            </a:ln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9" name="Ovál 4"/>
            <p:cNvSpPr/>
            <p:nvPr/>
          </p:nvSpPr>
          <p:spPr>
            <a:xfrm>
              <a:off x="2266276" y="1342687"/>
              <a:ext cx="1290084" cy="686461"/>
            </a:xfrm>
            <a:prstGeom prst="rect">
              <a:avLst/>
            </a:prstGeom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2700" tIns="12700" rIns="12700" bIns="12700" numCol="1" spcCol="1270" anchor="ctr" anchorCtr="0">
              <a:noAutofit/>
            </a:bodyPr>
            <a:lstStyle/>
            <a:p>
              <a:pPr algn="ctr" defTabSz="8890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000" b="1" dirty="0" smtClean="0">
                  <a:ln w="10160">
                    <a:noFill/>
                    <a:prstDash val="solid"/>
                  </a:ln>
                  <a:solidFill>
                    <a:schemeClr val="tx2">
                      <a:lumMod val="7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imes New Roman" pitchFamily="18" charset="0"/>
                  <a:cs typeface="Times New Roman" pitchFamily="18" charset="0"/>
                </a:rPr>
                <a:t>Nultá generace</a:t>
              </a:r>
              <a:endParaRPr lang="cs-CZ" sz="2000" b="1" dirty="0">
                <a:ln w="10160">
                  <a:noFill/>
                  <a:prstDash val="solid"/>
                </a:ln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20" name="Nadpis 1"/>
          <p:cNvSpPr txBox="1">
            <a:spLocks/>
          </p:cNvSpPr>
          <p:nvPr/>
        </p:nvSpPr>
        <p:spPr>
          <a:xfrm>
            <a:off x="2898967" y="0"/>
            <a:ext cx="6116216" cy="79208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Základní rozdělení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245011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tx1">
                <a:lumMod val="50000"/>
                <a:lumOff val="50000"/>
              </a:schemeClr>
            </a:gs>
            <a:gs pos="50000">
              <a:schemeClr val="accent1">
                <a:lumMod val="40000"/>
                <a:lumOff val="60000"/>
              </a:schemeClr>
            </a:gs>
            <a:gs pos="100000">
              <a:schemeClr val="bg1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0525" y="260648"/>
            <a:ext cx="2649066" cy="34366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láček 1"/>
          <p:cNvSpPr/>
          <p:nvPr/>
        </p:nvSpPr>
        <p:spPr>
          <a:xfrm>
            <a:off x="323528" y="980728"/>
            <a:ext cx="5609812" cy="2716546"/>
          </a:xfrm>
          <a:prstGeom prst="cloudCallout">
            <a:avLst>
              <a:gd name="adj1" fmla="val 68944"/>
              <a:gd name="adj2" fmla="val -21359"/>
            </a:avLst>
          </a:prstGeom>
          <a:gradFill flip="none" rotWithShape="1">
            <a:gsLst>
              <a:gs pos="0">
                <a:srgbClr val="0070C0"/>
              </a:gs>
              <a:gs pos="50000">
                <a:srgbClr val="37A9FF"/>
              </a:gs>
              <a:gs pos="100000">
                <a:srgbClr val="71C2FF"/>
              </a:gs>
            </a:gsLst>
            <a:lin ang="2700000" scaled="1"/>
            <a:tileRect/>
          </a:gradFill>
          <a:ln>
            <a:solidFill>
              <a:srgbClr val="FFFF00"/>
            </a:solidFill>
          </a:ln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400" b="1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Lucida Handwriting" pitchFamily="66" charset="0"/>
              </a:rPr>
              <a:t>KAPITOLA  6</a:t>
            </a:r>
            <a:endParaRPr lang="cs-CZ" sz="4400" b="1" dirty="0">
              <a:ln w="11430"/>
              <a:solidFill>
                <a:srgbClr val="FF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Lucida Handwriting" pitchFamily="66" charset="0"/>
            </a:endParaRPr>
          </a:p>
        </p:txBody>
      </p:sp>
      <p:sp>
        <p:nvSpPr>
          <p:cNvPr id="3" name="Vodorovný svitek 2"/>
          <p:cNvSpPr/>
          <p:nvPr/>
        </p:nvSpPr>
        <p:spPr>
          <a:xfrm>
            <a:off x="539552" y="4365104"/>
            <a:ext cx="8136904" cy="2160240"/>
          </a:xfrm>
          <a:prstGeom prst="horizontalScroll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rgbClr val="4C5A6A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eorgia" pitchFamily="18" charset="0"/>
              </a:rPr>
              <a:t>Nultá generace PC</a:t>
            </a:r>
            <a:endParaRPr lang="cs-CZ" sz="6000" b="1" dirty="0">
              <a:solidFill>
                <a:srgbClr val="4C5A6A">
                  <a:lumMod val="75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745365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80000" y="144000"/>
            <a:ext cx="6116216" cy="1368000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CHARAKTERISTIKA</a:t>
            </a:r>
            <a:b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0. generace počítačů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147806" y="2110672"/>
            <a:ext cx="5616624" cy="4746583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Elektromechanické </a:t>
            </a:r>
            <a:r>
              <a:rPr lang="cs-CZ" sz="24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stroje: </a:t>
            </a:r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/>
            </a:r>
            <a:b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</a:br>
            <a:r>
              <a:rPr lang="cs-CZ" sz="2400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základní </a:t>
            </a:r>
            <a:r>
              <a:rPr lang="cs-CZ" sz="24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stavební prvek je relé.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Rychlost</a:t>
            </a:r>
            <a:r>
              <a:rPr lang="cs-CZ" sz="24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: </a:t>
            </a:r>
            <a: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/>
            </a:r>
            <a:b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</a:br>
            <a:r>
              <a:rPr lang="cs-CZ" sz="2400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řádově </a:t>
            </a:r>
            <a:r>
              <a:rPr lang="cs-CZ" sz="24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jednotky operací za sekundu.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Použití</a:t>
            </a:r>
            <a:r>
              <a:rPr lang="cs-CZ" sz="24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: </a:t>
            </a:r>
            <a: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/>
            </a:r>
            <a:b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</a:br>
            <a:r>
              <a:rPr lang="cs-CZ" sz="2400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jako </a:t>
            </a:r>
            <a:r>
              <a:rPr lang="cs-CZ" sz="24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kalkulačky (řešení diferenciálních rovnic,...), šifrovací a dešifrovací stroje.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Vstup </a:t>
            </a:r>
            <a:r>
              <a:rPr lang="cs-CZ" sz="24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a výstup: </a:t>
            </a:r>
            <a: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/>
            </a:r>
            <a:b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</a:br>
            <a:r>
              <a:rPr lang="cs-CZ" sz="2400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děrné </a:t>
            </a:r>
            <a:r>
              <a:rPr lang="cs-CZ" sz="24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štítky, elektrické psací stroje, dálnopis 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770018" y="1548081"/>
            <a:ext cx="6372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Technologie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-1666" y="3212976"/>
            <a:ext cx="2915816" cy="2831544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600" b="1" dirty="0">
                <a:solidFill>
                  <a:srgbClr val="0067B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1938</a:t>
            </a:r>
          </a:p>
          <a:p>
            <a:pPr algn="ctr">
              <a:spcAft>
                <a:spcPts val="1200"/>
              </a:spcAft>
            </a:pPr>
            <a:r>
              <a:rPr lang="cs-CZ" sz="2200" b="1" dirty="0">
                <a:solidFill>
                  <a:srgbClr val="0067B4"/>
                </a:solidFill>
              </a:rPr>
              <a:t>Počátek tzv. 0. generace počítačů využívající jako základní stavební prvek </a:t>
            </a:r>
            <a:r>
              <a:rPr lang="cs-CZ" sz="2200" b="1" dirty="0" smtClean="0">
                <a:solidFill>
                  <a:srgbClr val="0067B4"/>
                </a:solidFill>
              </a:rPr>
              <a:t>elektromagnetická</a:t>
            </a:r>
            <a:r>
              <a:rPr lang="cs-CZ" sz="2200" b="1" dirty="0">
                <a:solidFill>
                  <a:srgbClr val="0067B4"/>
                </a:solidFill>
              </a:rPr>
              <a:t> </a:t>
            </a:r>
            <a:r>
              <a:rPr lang="cs-CZ" sz="2200" b="1" dirty="0" smtClean="0">
                <a:solidFill>
                  <a:srgbClr val="0067B4"/>
                </a:solidFill>
              </a:rPr>
              <a:t/>
            </a:r>
            <a:br>
              <a:rPr lang="cs-CZ" sz="2200" b="1" dirty="0" smtClean="0">
                <a:solidFill>
                  <a:srgbClr val="0067B4"/>
                </a:solidFill>
              </a:rPr>
            </a:br>
            <a:r>
              <a:rPr lang="cs-CZ" sz="2200" b="1" dirty="0" smtClean="0">
                <a:solidFill>
                  <a:srgbClr val="0067B4"/>
                </a:solidFill>
              </a:rPr>
              <a:t>relé</a:t>
            </a:r>
            <a:r>
              <a:rPr lang="cs-CZ" sz="2200" b="1" dirty="0">
                <a:solidFill>
                  <a:srgbClr val="0067B4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4834460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80000" y="144000"/>
            <a:ext cx="6116216" cy="1368000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CHARAKTERISTIKA</a:t>
            </a:r>
            <a:b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0. generace počítačů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915816" y="2213574"/>
            <a:ext cx="6139292" cy="144016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/>
          <a:p>
            <a:pPr algn="ctr">
              <a:spcAft>
                <a:spcPts val="600"/>
              </a:spcAft>
            </a:pPr>
            <a:r>
              <a:rPr lang="cs-CZ" sz="2200" dirty="0" smtClean="0">
                <a:solidFill>
                  <a:schemeClr val="bg1"/>
                </a:solidFill>
              </a:rPr>
              <a:t>První </a:t>
            </a:r>
            <a:r>
              <a:rPr lang="cs-CZ" sz="2200" dirty="0">
                <a:solidFill>
                  <a:schemeClr val="bg1"/>
                </a:solidFill>
              </a:rPr>
              <a:t>počítače (někdy označované jako nultá generace) byly založeny na mechanických nebo elektromechanických prvcích, zejména zde dominovala </a:t>
            </a:r>
            <a:r>
              <a:rPr lang="cs-CZ" sz="2200" dirty="0" smtClean="0">
                <a:solidFill>
                  <a:schemeClr val="bg1"/>
                </a:solidFill>
              </a:rPr>
              <a:t>relé. 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915816" y="1628799"/>
            <a:ext cx="59694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Základní stavební prvek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26" name="Picture 2" descr="relé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293096"/>
            <a:ext cx="4169272" cy="2232273"/>
          </a:xfrm>
          <a:prstGeom prst="rect">
            <a:avLst/>
          </a:prstGeom>
          <a:noFill/>
          <a:effectLst>
            <a:glow rad="139700">
              <a:schemeClr val="accent6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relé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4293096"/>
            <a:ext cx="4169272" cy="2232273"/>
          </a:xfrm>
          <a:prstGeom prst="rect">
            <a:avLst/>
          </a:prstGeom>
          <a:noFill/>
          <a:effectLst>
            <a:glow rad="139700">
              <a:schemeClr val="accent6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Zahnutá šipka doprava 8"/>
          <p:cNvSpPr/>
          <p:nvPr/>
        </p:nvSpPr>
        <p:spPr>
          <a:xfrm>
            <a:off x="3419872" y="3501008"/>
            <a:ext cx="1440160" cy="1152128"/>
          </a:xfrm>
          <a:prstGeom prst="curvedRightArrow">
            <a:avLst>
              <a:gd name="adj1" fmla="val 25000"/>
              <a:gd name="adj2" fmla="val 42242"/>
              <a:gd name="adj3" fmla="val 58670"/>
            </a:avLst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  <a:effectLst>
            <a:glow rad="101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6736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80000" y="144000"/>
            <a:ext cx="6116216" cy="1368000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HISTORIE PC</a:t>
            </a:r>
            <a:b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0. generace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987823" y="2177868"/>
            <a:ext cx="6150056" cy="4680131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/>
          <a:p>
            <a:pPr algn="ctr">
              <a:spcAft>
                <a:spcPts val="600"/>
              </a:spcAft>
            </a:pPr>
            <a:r>
              <a:rPr lang="cs-CZ" sz="2200" b="1" dirty="0" smtClean="0">
                <a:solidFill>
                  <a:srgbClr val="FFFF00"/>
                </a:solidFill>
              </a:rPr>
              <a:t>SPATŘIL SVĚTLO SVĚTA ROKU 1938. </a:t>
            </a:r>
          </a:p>
          <a:p>
            <a:pPr marL="342900" indent="-342900"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Tento první </a:t>
            </a:r>
            <a:r>
              <a:rPr lang="cs-CZ" sz="2200" dirty="0">
                <a:solidFill>
                  <a:schemeClr val="bg1"/>
                </a:solidFill>
              </a:rPr>
              <a:t>fungující počítací </a:t>
            </a:r>
            <a:r>
              <a:rPr lang="cs-CZ" sz="2200" dirty="0" smtClean="0">
                <a:solidFill>
                  <a:schemeClr val="bg1"/>
                </a:solidFill>
              </a:rPr>
              <a:t>stroj se podařilo sestrojit německému inženýru Konradu </a:t>
            </a:r>
            <a:r>
              <a:rPr lang="cs-CZ" sz="2200" dirty="0" err="1" smtClean="0">
                <a:solidFill>
                  <a:schemeClr val="bg1"/>
                </a:solidFill>
              </a:rPr>
              <a:t>Zusemu</a:t>
            </a:r>
            <a:r>
              <a:rPr lang="cs-CZ" sz="2200" dirty="0" smtClean="0">
                <a:solidFill>
                  <a:schemeClr val="bg1"/>
                </a:solidFill>
              </a:rPr>
              <a:t>. </a:t>
            </a:r>
            <a:endParaRPr lang="cs-CZ" sz="2200" dirty="0">
              <a:solidFill>
                <a:schemeClr val="bg1"/>
              </a:solidFill>
            </a:endParaRPr>
          </a:p>
          <a:p>
            <a:pPr marL="342900" indent="-342900"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V </a:t>
            </a:r>
            <a:r>
              <a:rPr lang="cs-CZ" sz="2200" dirty="0">
                <a:solidFill>
                  <a:schemeClr val="bg1"/>
                </a:solidFill>
              </a:rPr>
              <a:t>roce 1934 začal pracovat na konstrukci mechanické výpočetní </a:t>
            </a:r>
            <a:r>
              <a:rPr lang="cs-CZ" sz="2200" dirty="0" smtClean="0">
                <a:solidFill>
                  <a:schemeClr val="bg1"/>
                </a:solidFill>
              </a:rPr>
              <a:t>pomůcky</a:t>
            </a:r>
          </a:p>
          <a:p>
            <a:pPr marL="342900" indent="-342900"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v </a:t>
            </a:r>
            <a:r>
              <a:rPr lang="cs-CZ" sz="2200" dirty="0">
                <a:solidFill>
                  <a:schemeClr val="bg1"/>
                </a:solidFill>
              </a:rPr>
              <a:t>roce 1936 </a:t>
            </a:r>
            <a:r>
              <a:rPr lang="cs-CZ" sz="2200" dirty="0" smtClean="0">
                <a:solidFill>
                  <a:schemeClr val="bg1"/>
                </a:solidFill>
              </a:rPr>
              <a:t>dokončil základní </a:t>
            </a:r>
            <a:r>
              <a:rPr lang="cs-CZ" sz="2200" dirty="0">
                <a:solidFill>
                  <a:schemeClr val="bg1"/>
                </a:solidFill>
              </a:rPr>
              <a:t>návrh stroje pracujícího v dvojkové soustavě s aritmetikou </a:t>
            </a:r>
            <a:r>
              <a:rPr lang="cs-CZ" sz="2200" dirty="0" smtClean="0">
                <a:solidFill>
                  <a:schemeClr val="bg1"/>
                </a:solidFill>
              </a:rPr>
              <a:t/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v </a:t>
            </a:r>
            <a:r>
              <a:rPr lang="cs-CZ" sz="2200" dirty="0">
                <a:solidFill>
                  <a:schemeClr val="bg1"/>
                </a:solidFill>
              </a:rPr>
              <a:t>plovoucí čárce a programem na děrné pásce </a:t>
            </a:r>
            <a:r>
              <a:rPr lang="cs-CZ" sz="2200" dirty="0" smtClean="0">
                <a:solidFill>
                  <a:schemeClr val="bg1"/>
                </a:solidFill>
              </a:rPr>
              <a:t>(nosičem </a:t>
            </a:r>
            <a:r>
              <a:rPr lang="cs-CZ" sz="2200" dirty="0">
                <a:solidFill>
                  <a:schemeClr val="bg1"/>
                </a:solidFill>
              </a:rPr>
              <a:t>byl </a:t>
            </a:r>
            <a:r>
              <a:rPr lang="cs-CZ" sz="2200" dirty="0" smtClean="0">
                <a:solidFill>
                  <a:schemeClr val="bg1"/>
                </a:solidFill>
              </a:rPr>
              <a:t>kinofilm</a:t>
            </a:r>
            <a:r>
              <a:rPr lang="cs-CZ" sz="2200" dirty="0">
                <a:solidFill>
                  <a:schemeClr val="bg1"/>
                </a:solidFill>
              </a:rPr>
              <a:t>). </a:t>
            </a:r>
            <a:endParaRPr lang="cs-CZ" sz="2200" dirty="0" smtClean="0">
              <a:solidFill>
                <a:schemeClr val="bg1"/>
              </a:solidFill>
            </a:endParaRPr>
          </a:p>
          <a:p>
            <a:pPr marL="342900" indent="-342900"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Neznalost prací </a:t>
            </a:r>
            <a:r>
              <a:rPr lang="cs-CZ" sz="2200" dirty="0" err="1" smtClean="0">
                <a:solidFill>
                  <a:schemeClr val="bg1"/>
                </a:solidFill>
              </a:rPr>
              <a:t>Babbageho</a:t>
            </a:r>
            <a:r>
              <a:rPr lang="cs-CZ" sz="2200" dirty="0" smtClean="0">
                <a:solidFill>
                  <a:schemeClr val="bg1"/>
                </a:solidFill>
              </a:rPr>
              <a:t> a jeho následovníků však měla za následek, že </a:t>
            </a:r>
            <a:r>
              <a:rPr lang="cs-CZ" sz="2200" dirty="0" err="1" smtClean="0">
                <a:solidFill>
                  <a:schemeClr val="bg1"/>
                </a:solidFill>
              </a:rPr>
              <a:t>Zuse</a:t>
            </a:r>
            <a:r>
              <a:rPr lang="cs-CZ" sz="2200" dirty="0" smtClean="0">
                <a:solidFill>
                  <a:schemeClr val="bg1"/>
                </a:solidFill>
              </a:rPr>
              <a:t> do svého projektu nezahrnul podmíněné skoky. </a:t>
            </a:r>
            <a:endParaRPr lang="cs-CZ" sz="2200" dirty="0">
              <a:solidFill>
                <a:schemeClr val="bg1"/>
              </a:solidFill>
              <a:latin typeface="Bookman Old Style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765679" y="1593094"/>
            <a:ext cx="6372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První počítač Z1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2050" name="Picture 2" descr="Konrád Zuse v roce 199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999622"/>
            <a:ext cx="2143125" cy="28575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19126" y="6033650"/>
            <a:ext cx="214312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solidFill>
                  <a:srgbClr val="99FF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Konrád </a:t>
            </a:r>
            <a:r>
              <a:rPr lang="cs-CZ" sz="2400" b="1" dirty="0" err="1">
                <a:solidFill>
                  <a:srgbClr val="99FF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Zuse</a:t>
            </a:r>
            <a:endParaRPr lang="cs-CZ" sz="2400" b="1" dirty="0">
              <a:solidFill>
                <a:srgbClr val="99FF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04758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80000" y="144000"/>
            <a:ext cx="6116216" cy="1368000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HISTORIE PC</a:t>
            </a:r>
            <a:br>
              <a:rPr lang="cs-CZ" b="1" dirty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0. generace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084168" y="2996952"/>
            <a:ext cx="2970940" cy="2832086"/>
          </a:xfrm>
          <a:prstGeom prst="rect">
            <a:avLst/>
          </a:prstGeom>
          <a:noFill/>
        </p:spPr>
        <p:txBody>
          <a:bodyPr wrap="square" lIns="36000" rIns="36000" rtlCol="0" anchor="t">
            <a:noAutofit/>
          </a:bodyPr>
          <a:lstStyle/>
          <a:p>
            <a:pPr marL="342900" indent="-342900"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Z1 byl ještě elektromechanický </a:t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s kolíčkovou pamětí na 16 čísel</a:t>
            </a:r>
          </a:p>
          <a:p>
            <a:pPr marL="342900" indent="-342900"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 byl velmi poruchový</a:t>
            </a:r>
          </a:p>
          <a:p>
            <a:pPr marL="342900" indent="-342900"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pro praktické použití nevhodný.</a:t>
            </a:r>
            <a:endParaRPr lang="cs-CZ" sz="2200" dirty="0">
              <a:solidFill>
                <a:schemeClr val="bg1"/>
              </a:solidFill>
              <a:latin typeface="Bookman Old Style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771800" y="1885481"/>
            <a:ext cx="6372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První počítač Z1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3074" name="Picture 2" descr="Soubor:Zuse Z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563" y="2996952"/>
            <a:ext cx="5760640" cy="339877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721565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80000" y="144000"/>
            <a:ext cx="6116216" cy="1368000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HISTORIE PC</a:t>
            </a:r>
            <a:br>
              <a:rPr lang="cs-CZ" b="1" dirty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</a:br>
            <a:r>
              <a:rPr lang="cs-CZ" b="1" dirty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0</a:t>
            </a:r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. generace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915816" y="1575930"/>
            <a:ext cx="611627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1939</a:t>
            </a:r>
          </a:p>
          <a:p>
            <a:pPr algn="ctr"/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Počítač Z2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4644008" y="2776259"/>
            <a:ext cx="4379523" cy="21544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dirty="0">
                <a:solidFill>
                  <a:schemeClr val="bg1"/>
                </a:solidFill>
              </a:rPr>
              <a:t>Konrad </a:t>
            </a:r>
            <a:r>
              <a:rPr lang="cs-CZ" sz="2200" dirty="0" err="1">
                <a:solidFill>
                  <a:schemeClr val="bg1"/>
                </a:solidFill>
              </a:rPr>
              <a:t>Zuse</a:t>
            </a:r>
            <a:r>
              <a:rPr lang="cs-CZ" sz="2200" dirty="0">
                <a:solidFill>
                  <a:schemeClr val="bg1"/>
                </a:solidFill>
              </a:rPr>
              <a:t> společně s Helmutem </a:t>
            </a:r>
            <a:r>
              <a:rPr lang="cs-CZ" sz="2200" dirty="0" err="1">
                <a:solidFill>
                  <a:schemeClr val="bg1"/>
                </a:solidFill>
              </a:rPr>
              <a:t>Schreyerem</a:t>
            </a:r>
            <a:r>
              <a:rPr lang="cs-CZ" sz="2200" dirty="0">
                <a:solidFill>
                  <a:schemeClr val="bg1"/>
                </a:solidFill>
              </a:rPr>
              <a:t> konstruují novou verzi elektromechanického počítače označenou jako Z2 s novou reléovou aritmetickou </a:t>
            </a:r>
            <a:r>
              <a:rPr lang="cs-CZ" sz="2200" dirty="0" smtClean="0">
                <a:solidFill>
                  <a:schemeClr val="bg1"/>
                </a:solidFill>
              </a:rPr>
              <a:t>jednotkou.</a:t>
            </a:r>
          </a:p>
          <a:p>
            <a:pPr algn="ctr"/>
            <a:endParaRPr lang="cs-CZ" sz="2400" dirty="0" smtClean="0">
              <a:solidFill>
                <a:schemeClr val="bg1"/>
              </a:solidFill>
            </a:endParaRPr>
          </a:p>
        </p:txBody>
      </p:sp>
      <p:sp>
        <p:nvSpPr>
          <p:cNvPr id="4" name="AutoShape 2" descr="Súbor:Relais.JPG"/>
          <p:cNvSpPr>
            <a:spLocks noChangeAspect="1" noChangeArrowheads="1"/>
          </p:cNvSpPr>
          <p:nvPr/>
        </p:nvSpPr>
        <p:spPr bwMode="auto">
          <a:xfrm>
            <a:off x="155575" y="-1524000"/>
            <a:ext cx="4133850" cy="3181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957543"/>
            <a:ext cx="4479246" cy="344716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4986" y="6397427"/>
            <a:ext cx="4464260" cy="288032"/>
          </a:xfrm>
          <a:prstGeom prst="rect">
            <a:avLst/>
          </a:prstGeom>
          <a:gradFill flip="none" rotWithShape="1"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Různé typy relé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634377" y="4687309"/>
            <a:ext cx="4374828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Počítač Z2</a:t>
            </a:r>
          </a:p>
          <a:p>
            <a:pPr marL="342900" indent="-342900"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 dirty="0" smtClean="0">
                <a:solidFill>
                  <a:srgbClr val="FFFF00"/>
                </a:solidFill>
              </a:rPr>
              <a:t>Obsahoval </a:t>
            </a:r>
            <a:r>
              <a:rPr lang="cs-CZ" sz="2400" dirty="0">
                <a:solidFill>
                  <a:srgbClr val="FFFF00"/>
                </a:solidFill>
              </a:rPr>
              <a:t>asi </a:t>
            </a:r>
            <a:r>
              <a:rPr lang="cs-CZ" sz="24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200 relé</a:t>
            </a:r>
            <a:r>
              <a:rPr lang="cs-CZ" sz="2400" dirty="0">
                <a:solidFill>
                  <a:srgbClr val="FFFF00"/>
                </a:solidFill>
              </a:rPr>
              <a:t>. </a:t>
            </a:r>
          </a:p>
          <a:p>
            <a:pPr marL="342900" indent="-342900"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 dirty="0">
                <a:solidFill>
                  <a:srgbClr val="FFFF00"/>
                </a:solidFill>
              </a:rPr>
              <a:t>Paměť však byla stále ještě </a:t>
            </a:r>
            <a:r>
              <a:rPr lang="cs-CZ" sz="24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mechanická</a:t>
            </a:r>
            <a:r>
              <a:rPr lang="cs-CZ" sz="2400" dirty="0">
                <a:solidFill>
                  <a:srgbClr val="FFFF00"/>
                </a:solidFill>
              </a:rPr>
              <a:t>, převzatá ze Z1. </a:t>
            </a:r>
          </a:p>
        </p:txBody>
      </p:sp>
    </p:spTree>
    <p:extLst>
      <p:ext uri="{BB962C8B-B14F-4D97-AF65-F5344CB8AC3E}">
        <p14:creationId xmlns:p14="http://schemas.microsoft.com/office/powerpoint/2010/main" val="38290736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80000" y="144000"/>
            <a:ext cx="6116216" cy="1368000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HISTORIE PC</a:t>
            </a:r>
            <a:br>
              <a:rPr lang="cs-CZ" b="1" dirty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</a:br>
            <a:r>
              <a:rPr lang="cs-CZ" b="1" dirty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0</a:t>
            </a:r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. generace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3611" y="3548458"/>
            <a:ext cx="8942428" cy="32162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byl </a:t>
            </a:r>
            <a:r>
              <a:rPr lang="cs-CZ" sz="2200" dirty="0">
                <a:solidFill>
                  <a:schemeClr val="bg1"/>
                </a:solidFill>
              </a:rPr>
              <a:t>velmi utajovaný, a používal se pro balistické výpočty drah raket "V". 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měl </a:t>
            </a:r>
            <a:r>
              <a:rPr lang="cs-CZ" sz="2200" dirty="0">
                <a:solidFill>
                  <a:schemeClr val="bg1"/>
                </a:solidFill>
              </a:rPr>
              <a:t>šířku slova 22 bitů, paměť pro 64 slov dat, a byl řízen programem, který se načítal z děrné pásky. </a:t>
            </a:r>
            <a:endParaRPr lang="cs-CZ" sz="2200" dirty="0" smtClean="0">
              <a:solidFill>
                <a:schemeClr val="bg1"/>
              </a:solidFill>
            </a:endParaRP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b="1" dirty="0">
                <a:solidFill>
                  <a:schemeClr val="bg1"/>
                </a:solidFill>
              </a:rPr>
              <a:t>Pracoval ve dvojkové soustavě </a:t>
            </a:r>
            <a:endParaRPr lang="cs-CZ" sz="2200" b="1" dirty="0" smtClean="0">
              <a:solidFill>
                <a:schemeClr val="bg1"/>
              </a:solidFill>
            </a:endParaRP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Uměl </a:t>
            </a:r>
            <a:r>
              <a:rPr lang="cs-CZ" sz="2200" dirty="0">
                <a:solidFill>
                  <a:schemeClr val="bg1"/>
                </a:solidFill>
              </a:rPr>
              <a:t>sčítat, odčítat, násobit a dělit, počítat odmocninu apod., ale neměl podmíněný </a:t>
            </a:r>
            <a:r>
              <a:rPr lang="cs-CZ" sz="2200" dirty="0" smtClean="0">
                <a:solidFill>
                  <a:schemeClr val="bg1"/>
                </a:solidFill>
              </a:rPr>
              <a:t>skok, jedno </a:t>
            </a:r>
            <a:r>
              <a:rPr lang="cs-CZ" sz="2200" dirty="0">
                <a:solidFill>
                  <a:schemeClr val="bg1"/>
                </a:solidFill>
              </a:rPr>
              <a:t>násobení mu zabralo 3 až 5 sekund. 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b="1" dirty="0" smtClean="0">
                <a:solidFill>
                  <a:schemeClr val="bg1"/>
                </a:solidFill>
              </a:rPr>
              <a:t>Obsahoval </a:t>
            </a:r>
            <a:r>
              <a:rPr lang="cs-CZ" sz="2200" b="1" dirty="0">
                <a:solidFill>
                  <a:schemeClr val="bg1"/>
                </a:solidFill>
              </a:rPr>
              <a:t>celkem 2600 </a:t>
            </a:r>
            <a:r>
              <a:rPr lang="cs-CZ" sz="2200" b="1" dirty="0" smtClean="0">
                <a:solidFill>
                  <a:schemeClr val="bg1"/>
                </a:solidFill>
              </a:rPr>
              <a:t>relé</a:t>
            </a:r>
          </a:p>
          <a:p>
            <a:pPr>
              <a:spcAft>
                <a:spcPts val="600"/>
              </a:spcAft>
            </a:pPr>
            <a:r>
              <a:rPr lang="cs-CZ" sz="2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</a:t>
            </a:r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Počítač </a:t>
            </a:r>
            <a:r>
              <a:rPr lang="cs-CZ" sz="24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byl v roce 1944 zničen při náletu</a:t>
            </a:r>
            <a: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24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899760" y="1509678"/>
            <a:ext cx="611627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4000" b="1" dirty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1941</a:t>
            </a:r>
          </a:p>
          <a:p>
            <a:pPr algn="ctr"/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Počítač Z3</a:t>
            </a:r>
            <a:endParaRPr lang="cs-CZ" sz="40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899760" y="2693259"/>
            <a:ext cx="611627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</a:t>
            </a:r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 </a:t>
            </a:r>
            <a:r>
              <a:rPr lang="cs-CZ" sz="24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považován za první bezchybně fungující programovatelný kalkulátor na světě. </a:t>
            </a:r>
          </a:p>
        </p:txBody>
      </p:sp>
    </p:spTree>
    <p:extLst>
      <p:ext uri="{BB962C8B-B14F-4D97-AF65-F5344CB8AC3E}">
        <p14:creationId xmlns:p14="http://schemas.microsoft.com/office/powerpoint/2010/main" val="20444073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80000" y="144000"/>
            <a:ext cx="6116216" cy="1368000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HISTORIE PC</a:t>
            </a:r>
            <a:br>
              <a:rPr lang="cs-CZ" b="1" dirty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0. generace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70" y="3529173"/>
            <a:ext cx="8882786" cy="3096344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b="1" dirty="0" smtClean="0">
                <a:solidFill>
                  <a:srgbClr val="FFFF00"/>
                </a:solidFill>
                <a:latin typeface="Bookman Old Style" pitchFamily="18" charset="0"/>
              </a:rPr>
              <a:t>první </a:t>
            </a:r>
            <a:r>
              <a:rPr lang="cs-CZ" sz="2200" b="1" dirty="0">
                <a:solidFill>
                  <a:srgbClr val="FFFF00"/>
                </a:solidFill>
                <a:latin typeface="Bookman Old Style" pitchFamily="18" charset="0"/>
              </a:rPr>
              <a:t>elektronický </a:t>
            </a:r>
            <a:r>
              <a:rPr lang="cs-CZ" sz="2200" b="1" dirty="0" smtClean="0">
                <a:solidFill>
                  <a:srgbClr val="FFFF00"/>
                </a:solidFill>
                <a:latin typeface="Bookman Old Style" pitchFamily="18" charset="0"/>
              </a:rPr>
              <a:t>digitální</a:t>
            </a:r>
            <a:br>
              <a:rPr lang="cs-CZ" sz="2200" b="1" dirty="0" smtClean="0">
                <a:solidFill>
                  <a:srgbClr val="FFFF00"/>
                </a:solidFill>
                <a:latin typeface="Bookman Old Style" pitchFamily="18" charset="0"/>
              </a:rPr>
            </a:br>
            <a:r>
              <a:rPr lang="cs-CZ" sz="2200" b="1" dirty="0" smtClean="0">
                <a:solidFill>
                  <a:srgbClr val="FFFF00"/>
                </a:solidFill>
                <a:latin typeface="Bookman Old Style" pitchFamily="18" charset="0"/>
              </a:rPr>
              <a:t>počítač </a:t>
            </a:r>
            <a:r>
              <a:rPr lang="cs-CZ" sz="2200" b="1" dirty="0">
                <a:solidFill>
                  <a:srgbClr val="FFFF00"/>
                </a:solidFill>
                <a:latin typeface="Bookman Old Style" pitchFamily="18" charset="0"/>
              </a:rPr>
              <a:t>nazvaný ABC</a:t>
            </a:r>
            <a:r>
              <a:rPr lang="cs-CZ" sz="2200" dirty="0">
                <a:solidFill>
                  <a:schemeClr val="bg1"/>
                </a:solidFill>
                <a:latin typeface="Bookman Old Style" pitchFamily="18" charset="0"/>
              </a:rPr>
              <a:t> </a:t>
            </a:r>
            <a:r>
              <a:rPr lang="cs-CZ" sz="2200" dirty="0" smtClean="0">
                <a:solidFill>
                  <a:schemeClr val="bg1"/>
                </a:solidFill>
                <a:latin typeface="Bookman Old Style" pitchFamily="18" charset="0"/>
              </a:rPr>
              <a:t/>
            </a:r>
            <a:br>
              <a:rPr lang="cs-CZ" sz="2200" dirty="0" smtClean="0">
                <a:solidFill>
                  <a:schemeClr val="bg1"/>
                </a:solidFill>
                <a:latin typeface="Bookman Old Style" pitchFamily="18" charset="0"/>
              </a:rPr>
            </a:br>
            <a:r>
              <a:rPr lang="cs-CZ" sz="2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(</a:t>
            </a:r>
            <a:r>
              <a:rPr lang="cs-CZ" sz="22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Atanasoff-Berry</a:t>
            </a:r>
            <a:r>
              <a:rPr lang="cs-CZ" sz="2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 </a:t>
            </a:r>
            <a:r>
              <a:rPr lang="cs-CZ" sz="22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Computer</a:t>
            </a:r>
            <a:r>
              <a:rPr lang="cs-CZ" sz="2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)</a:t>
            </a:r>
          </a:p>
          <a:p>
            <a:pPr>
              <a:spcAft>
                <a:spcPts val="600"/>
              </a:spcAft>
            </a:pPr>
            <a:endParaRPr lang="cs-CZ" sz="2200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okman Old Style" pitchFamily="18" charset="0"/>
            </a:endParaRP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  <a:latin typeface="Bookman Old Style" pitchFamily="18" charset="0"/>
              </a:rPr>
              <a:t>Zkonstruoval ho profesor </a:t>
            </a:r>
            <a:r>
              <a:rPr lang="cs-CZ" sz="2200" dirty="0">
                <a:solidFill>
                  <a:schemeClr val="bg1"/>
                </a:solidFill>
                <a:latin typeface="Bookman Old Style" pitchFamily="18" charset="0"/>
              </a:rPr>
              <a:t>John </a:t>
            </a:r>
            <a:r>
              <a:rPr lang="cs-CZ" sz="2200" dirty="0" err="1">
                <a:solidFill>
                  <a:schemeClr val="bg1"/>
                </a:solidFill>
                <a:latin typeface="Bookman Old Style" pitchFamily="18" charset="0"/>
              </a:rPr>
              <a:t>Atanasoff</a:t>
            </a:r>
            <a:r>
              <a:rPr lang="cs-CZ" sz="2200" dirty="0">
                <a:solidFill>
                  <a:schemeClr val="bg1"/>
                </a:solidFill>
                <a:latin typeface="Bookman Old Style" pitchFamily="18" charset="0"/>
              </a:rPr>
              <a:t> a jeho student </a:t>
            </a:r>
            <a:r>
              <a:rPr lang="cs-CZ" sz="2200" dirty="0" err="1">
                <a:solidFill>
                  <a:schemeClr val="bg1"/>
                </a:solidFill>
                <a:latin typeface="Bookman Old Style" pitchFamily="18" charset="0"/>
              </a:rPr>
              <a:t>Clifford</a:t>
            </a:r>
            <a:r>
              <a:rPr lang="cs-CZ" sz="2200" dirty="0">
                <a:solidFill>
                  <a:schemeClr val="bg1"/>
                </a:solidFill>
                <a:latin typeface="Bookman Old Style" pitchFamily="18" charset="0"/>
              </a:rPr>
              <a:t> </a:t>
            </a:r>
            <a:r>
              <a:rPr lang="cs-CZ" sz="2200" dirty="0" err="1">
                <a:solidFill>
                  <a:schemeClr val="bg1"/>
                </a:solidFill>
                <a:latin typeface="Bookman Old Style" pitchFamily="18" charset="0"/>
              </a:rPr>
              <a:t>Berry</a:t>
            </a:r>
            <a:r>
              <a:rPr lang="cs-CZ" sz="2200" dirty="0">
                <a:solidFill>
                  <a:schemeClr val="bg1"/>
                </a:solidFill>
                <a:latin typeface="Bookman Old Style" pitchFamily="18" charset="0"/>
              </a:rPr>
              <a:t> </a:t>
            </a:r>
            <a:r>
              <a:rPr lang="cs-CZ" sz="2200" dirty="0" smtClean="0">
                <a:solidFill>
                  <a:schemeClr val="bg1"/>
                </a:solidFill>
                <a:latin typeface="Bookman Old Style" pitchFamily="18" charset="0"/>
              </a:rPr>
              <a:t>na </a:t>
            </a:r>
            <a:r>
              <a:rPr lang="cs-CZ" sz="2200" dirty="0">
                <a:solidFill>
                  <a:schemeClr val="bg1"/>
                </a:solidFill>
                <a:latin typeface="Bookman Old Style" pitchFamily="18" charset="0"/>
              </a:rPr>
              <a:t>Iowa </a:t>
            </a:r>
            <a:r>
              <a:rPr lang="cs-CZ" sz="2200" dirty="0" err="1">
                <a:solidFill>
                  <a:schemeClr val="bg1"/>
                </a:solidFill>
                <a:latin typeface="Bookman Old Style" pitchFamily="18" charset="0"/>
              </a:rPr>
              <a:t>State</a:t>
            </a:r>
            <a:r>
              <a:rPr lang="cs-CZ" sz="2200" dirty="0">
                <a:solidFill>
                  <a:schemeClr val="bg1"/>
                </a:solidFill>
                <a:latin typeface="Bookman Old Style" pitchFamily="18" charset="0"/>
              </a:rPr>
              <a:t> University v USA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  <a:latin typeface="Bookman Old Style" pitchFamily="18" charset="0"/>
              </a:rPr>
              <a:t>byl </a:t>
            </a:r>
            <a:r>
              <a:rPr lang="cs-CZ" sz="2200" dirty="0">
                <a:solidFill>
                  <a:schemeClr val="bg1"/>
                </a:solidFill>
                <a:latin typeface="Bookman Old Style" pitchFamily="18" charset="0"/>
              </a:rPr>
              <a:t>navržen pro řešení lineárních </a:t>
            </a:r>
            <a:r>
              <a:rPr lang="cs-CZ" sz="2200" dirty="0" smtClean="0">
                <a:solidFill>
                  <a:schemeClr val="bg1"/>
                </a:solidFill>
                <a:latin typeface="Bookman Old Style" pitchFamily="18" charset="0"/>
              </a:rPr>
              <a:t>rovnic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  <a:latin typeface="Bookman Old Style" pitchFamily="18" charset="0"/>
              </a:rPr>
              <a:t>jako </a:t>
            </a:r>
            <a:r>
              <a:rPr lang="cs-CZ" sz="2200" dirty="0">
                <a:solidFill>
                  <a:schemeClr val="bg1"/>
                </a:solidFill>
                <a:latin typeface="Bookman Old Style" pitchFamily="18" charset="0"/>
              </a:rPr>
              <a:t>paměť využíval děrné štítky.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899592" y="2145967"/>
            <a:ext cx="3186100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40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1942</a:t>
            </a:r>
          </a:p>
          <a:p>
            <a:pPr algn="ctr">
              <a:spcAft>
                <a:spcPts val="12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Počítač ABC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5163" y="1628800"/>
            <a:ext cx="4374163" cy="328062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876248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80000" y="144000"/>
            <a:ext cx="6116216" cy="1368000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HISTORIE PC</a:t>
            </a:r>
            <a:br>
              <a:rPr lang="cs-CZ" b="1" dirty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</a:br>
            <a:r>
              <a:rPr lang="cs-CZ" b="1" dirty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0</a:t>
            </a:r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. generace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570" y="5280380"/>
            <a:ext cx="8987621" cy="1303600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určený </a:t>
            </a:r>
            <a:r>
              <a:rPr lang="cs-CZ" sz="2200" dirty="0">
                <a:solidFill>
                  <a:schemeClr val="bg1"/>
                </a:solidFill>
              </a:rPr>
              <a:t>k dekódování německých vojenských zpráv </a:t>
            </a:r>
            <a:r>
              <a:rPr lang="cs-CZ" sz="2200" dirty="0" smtClean="0">
                <a:solidFill>
                  <a:schemeClr val="bg1"/>
                </a:solidFill>
              </a:rPr>
              <a:t> </a:t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(</a:t>
            </a:r>
            <a:r>
              <a:rPr lang="cs-CZ" sz="2200" dirty="0">
                <a:solidFill>
                  <a:schemeClr val="bg1"/>
                </a:solidFill>
              </a:rPr>
              <a:t>speciálně zpráv kódovacího stroje Enigma)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b="1" dirty="0" smtClean="0">
                <a:solidFill>
                  <a:schemeClr val="bg1"/>
                </a:solidFill>
              </a:rPr>
              <a:t>Používal 1500  vakuových elektronek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156377" y="1916832"/>
            <a:ext cx="41764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1943</a:t>
            </a:r>
          </a:p>
          <a:p>
            <a:pPr algn="ctr"/>
            <a:r>
              <a:rPr lang="cs-CZ" sz="3200" b="1" dirty="0" err="1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Colossus</a:t>
            </a: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Mark I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4189" y="1618874"/>
            <a:ext cx="4661992" cy="3086238"/>
          </a:xfrm>
          <a:prstGeom prst="rect">
            <a:avLst/>
          </a:prstGeom>
          <a:ln w="28575"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1570" y="3095166"/>
            <a:ext cx="4271271" cy="22621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400" b="1" dirty="0">
                <a:solidFill>
                  <a:schemeClr val="bg1"/>
                </a:solidFill>
              </a:rPr>
              <a:t>jednoúčelový elektronkový počítač </a:t>
            </a:r>
            <a:r>
              <a:rPr lang="cs-CZ" sz="2400" b="1" dirty="0" err="1">
                <a:solidFill>
                  <a:schemeClr val="bg1"/>
                </a:solidFill>
              </a:rPr>
              <a:t>Colossus</a:t>
            </a:r>
            <a:r>
              <a:rPr lang="cs-CZ" sz="2400" b="1" dirty="0">
                <a:solidFill>
                  <a:schemeClr val="bg1"/>
                </a:solidFill>
              </a:rPr>
              <a:t> Mark I </a:t>
            </a:r>
            <a:r>
              <a:rPr lang="cs-CZ" sz="2200" dirty="0" smtClean="0">
                <a:solidFill>
                  <a:schemeClr val="bg1"/>
                </a:solidFill>
              </a:rPr>
              <a:t>zkonstruoval </a:t>
            </a:r>
            <a:r>
              <a:rPr lang="cs-CZ" sz="2200" dirty="0">
                <a:solidFill>
                  <a:schemeClr val="bg1"/>
                </a:solidFill>
              </a:rPr>
              <a:t>anglický inženýr Tomáš H. </a:t>
            </a:r>
            <a:r>
              <a:rPr lang="cs-CZ" sz="2200" dirty="0" err="1">
                <a:solidFill>
                  <a:schemeClr val="bg1"/>
                </a:solidFill>
              </a:rPr>
              <a:t>Flowers</a:t>
            </a:r>
            <a:r>
              <a:rPr lang="cs-CZ" sz="2200" dirty="0">
                <a:solidFill>
                  <a:schemeClr val="bg1"/>
                </a:solidFill>
              </a:rPr>
              <a:t> (</a:t>
            </a:r>
            <a:r>
              <a:rPr lang="cs-CZ" sz="2200" dirty="0" smtClean="0">
                <a:solidFill>
                  <a:schemeClr val="bg1"/>
                </a:solidFill>
              </a:rPr>
              <a:t>1905–1998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>
                <a:solidFill>
                  <a:schemeClr val="bg1"/>
                </a:solidFill>
              </a:rPr>
              <a:t>zprovozněn  v anglickém sídle výzvědné služby </a:t>
            </a:r>
            <a:r>
              <a:rPr lang="cs-CZ" sz="2200" dirty="0" err="1">
                <a:solidFill>
                  <a:schemeClr val="bg1"/>
                </a:solidFill>
              </a:rPr>
              <a:t>Bletchley</a:t>
            </a:r>
            <a:r>
              <a:rPr lang="cs-CZ" sz="2200" dirty="0">
                <a:solidFill>
                  <a:schemeClr val="bg1"/>
                </a:solidFill>
              </a:rPr>
              <a:t> Park </a:t>
            </a: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4861742"/>
            <a:ext cx="1153703" cy="1901709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glow rad="50800">
              <a:srgbClr val="FFC000"/>
            </a:glow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12" name="Přímá spojnice se šipkou 11"/>
          <p:cNvCxnSpPr/>
          <p:nvPr/>
        </p:nvCxnSpPr>
        <p:spPr>
          <a:xfrm flipV="1">
            <a:off x="5004048" y="6059305"/>
            <a:ext cx="2206561" cy="207816"/>
          </a:xfrm>
          <a:prstGeom prst="straightConnector1">
            <a:avLst/>
          </a:prstGeom>
          <a:ln w="57150">
            <a:solidFill>
              <a:srgbClr val="FFC000"/>
            </a:solidFill>
            <a:tailEnd type="arrow"/>
          </a:ln>
          <a:effectLst>
            <a:glow rad="63500">
              <a:schemeClr val="accent6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99238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80000" y="144000"/>
            <a:ext cx="6116216" cy="1368000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HISTORIE PC</a:t>
            </a:r>
            <a:br>
              <a:rPr lang="cs-CZ" b="1" dirty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0. generace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770018" y="1628798"/>
            <a:ext cx="63722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1944</a:t>
            </a:r>
          </a:p>
          <a:p>
            <a:pPr algn="ctr">
              <a:spcAft>
                <a:spcPts val="1200"/>
              </a:spcAft>
            </a:pPr>
            <a:r>
              <a:rPr lang="cs-CZ" sz="3200" b="1" dirty="0" err="1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Colossus</a:t>
            </a: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Mark II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173" y="4437112"/>
            <a:ext cx="4285607" cy="208387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75095" y="3849215"/>
            <a:ext cx="31861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Elekronky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93173" y="2854240"/>
            <a:ext cx="900419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                     vylepšený </a:t>
            </a:r>
            <a:r>
              <a:rPr lang="cs-CZ" sz="2400" dirty="0" err="1">
                <a:solidFill>
                  <a:schemeClr val="bg1"/>
                </a:solidFill>
              </a:rPr>
              <a:t>Colossus</a:t>
            </a:r>
            <a:r>
              <a:rPr lang="cs-CZ" sz="2400" dirty="0">
                <a:solidFill>
                  <a:schemeClr val="bg1"/>
                </a:solidFill>
              </a:rPr>
              <a:t> Mark 2 </a:t>
            </a:r>
            <a:r>
              <a:rPr lang="cs-CZ" sz="2400" dirty="0" smtClean="0">
                <a:solidFill>
                  <a:schemeClr val="bg1"/>
                </a:solidFill>
              </a:rPr>
              <a:t>obsahoval již 2400 elektronek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8529" y="3488222"/>
            <a:ext cx="4337527" cy="32531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91488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80000" y="144000"/>
            <a:ext cx="6116216" cy="1368000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HISTORIE PC</a:t>
            </a:r>
            <a:br>
              <a:rPr lang="cs-CZ" b="1" dirty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0. generace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355976" y="3068960"/>
            <a:ext cx="4680520" cy="3696215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  <a:latin typeface="Bookman Old Style" pitchFamily="18" charset="0"/>
              </a:rPr>
              <a:t>Ve spolupráci Harvardské univerzity a společnosti IBM konstruuje </a:t>
            </a:r>
            <a:r>
              <a:rPr lang="cs-CZ" sz="2200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Howard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 H. </a:t>
            </a:r>
            <a:r>
              <a:rPr lang="cs-CZ" sz="2200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Aiken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 </a:t>
            </a:r>
            <a:r>
              <a:rPr lang="cs-CZ" sz="2200" dirty="0" smtClean="0">
                <a:solidFill>
                  <a:schemeClr val="bg1"/>
                </a:solidFill>
                <a:latin typeface="Bookman Old Style" pitchFamily="18" charset="0"/>
              </a:rPr>
              <a:t>se svými spolupracovníky programovatelný 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elektromechanický počítač – ASCC </a:t>
            </a:r>
            <a:r>
              <a:rPr lang="cs-CZ" sz="2200" dirty="0" smtClean="0">
                <a:solidFill>
                  <a:schemeClr val="bg1"/>
                </a:solidFill>
                <a:latin typeface="Bookman Old Style" pitchFamily="18" charset="0"/>
              </a:rPr>
              <a:t>(</a:t>
            </a:r>
            <a:r>
              <a:rPr lang="cs-CZ" sz="2200" dirty="0" err="1" smtClean="0">
                <a:solidFill>
                  <a:schemeClr val="bg1"/>
                </a:solidFill>
                <a:latin typeface="Bookman Old Style" pitchFamily="18" charset="0"/>
              </a:rPr>
              <a:t>Automatic</a:t>
            </a:r>
            <a:r>
              <a:rPr lang="cs-CZ" sz="2200" dirty="0" smtClean="0">
                <a:solidFill>
                  <a:schemeClr val="bg1"/>
                </a:solidFill>
                <a:latin typeface="Bookman Old Style" pitchFamily="18" charset="0"/>
              </a:rPr>
              <a:t> </a:t>
            </a:r>
            <a:r>
              <a:rPr lang="cs-CZ" sz="2200" dirty="0" err="1" smtClean="0">
                <a:solidFill>
                  <a:schemeClr val="bg1"/>
                </a:solidFill>
                <a:latin typeface="Bookman Old Style" pitchFamily="18" charset="0"/>
              </a:rPr>
              <a:t>Sequence</a:t>
            </a:r>
            <a:r>
              <a:rPr lang="cs-CZ" sz="2200" dirty="0" smtClean="0">
                <a:solidFill>
                  <a:schemeClr val="bg1"/>
                </a:solidFill>
                <a:latin typeface="Bookman Old Style" pitchFamily="18" charset="0"/>
              </a:rPr>
              <a:t> </a:t>
            </a:r>
            <a:r>
              <a:rPr lang="cs-CZ" sz="2200" dirty="0" err="1" smtClean="0">
                <a:solidFill>
                  <a:schemeClr val="bg1"/>
                </a:solidFill>
                <a:latin typeface="Bookman Old Style" pitchFamily="18" charset="0"/>
              </a:rPr>
              <a:t>Controlled</a:t>
            </a:r>
            <a:r>
              <a:rPr lang="cs-CZ" sz="2200" dirty="0" smtClean="0">
                <a:solidFill>
                  <a:schemeClr val="bg1"/>
                </a:solidFill>
                <a:latin typeface="Bookman Old Style" pitchFamily="18" charset="0"/>
              </a:rPr>
              <a:t> </a:t>
            </a:r>
            <a:r>
              <a:rPr lang="cs-CZ" sz="2200" dirty="0" err="1" smtClean="0">
                <a:solidFill>
                  <a:schemeClr val="bg1"/>
                </a:solidFill>
                <a:latin typeface="Bookman Old Style" pitchFamily="18" charset="0"/>
              </a:rPr>
              <a:t>Calculator</a:t>
            </a:r>
            <a:r>
              <a:rPr lang="cs-CZ" sz="2200" dirty="0" smtClean="0">
                <a:solidFill>
                  <a:schemeClr val="bg1"/>
                </a:solidFill>
                <a:latin typeface="Bookman Old Style" pitchFamily="18" charset="0"/>
              </a:rPr>
              <a:t>) 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Mark I, později nazývaný </a:t>
            </a:r>
            <a:b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</a:br>
            <a:r>
              <a:rPr lang="cs-CZ" sz="2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Harvard Mark I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895408" y="1652899"/>
            <a:ext cx="44849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1944</a:t>
            </a:r>
          </a:p>
          <a:p>
            <a:pPr algn="ctr">
              <a:spcAft>
                <a:spcPts val="1200"/>
              </a:spcAft>
            </a:pPr>
            <a:r>
              <a:rPr lang="cs-CZ" sz="3200" b="1" dirty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Harvard Mark I 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26" y="3242921"/>
            <a:ext cx="4559047" cy="3060260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07495" y="1300360"/>
            <a:ext cx="1464791" cy="176859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0792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80000" y="144000"/>
            <a:ext cx="6116216" cy="1368000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HISTORIE PC</a:t>
            </a:r>
            <a:br>
              <a:rPr lang="cs-CZ" b="1" dirty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0. generace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75856" y="1560709"/>
            <a:ext cx="532859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Mark I</a:t>
            </a:r>
          </a:p>
          <a:p>
            <a:pPr algn="ctr"/>
            <a:r>
              <a:rPr lang="cs-CZ" sz="28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pravá strana počítače</a:t>
            </a:r>
            <a:endParaRPr lang="cs-CZ" sz="28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2637961"/>
            <a:ext cx="5178103" cy="345638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5215" y="2794900"/>
            <a:ext cx="3672408" cy="24314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délka </a:t>
            </a:r>
            <a:r>
              <a:rPr lang="cs-CZ" sz="2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16 </a:t>
            </a:r>
            <a:r>
              <a:rPr lang="cs-CZ" sz="2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m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váha </a:t>
            </a:r>
            <a:r>
              <a:rPr lang="cs-CZ" sz="2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5 </a:t>
            </a:r>
            <a:r>
              <a:rPr lang="cs-CZ" sz="2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tun 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765 000 součástek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5 </a:t>
            </a:r>
            <a:r>
              <a:rPr lang="cs-CZ" sz="2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elektromotorů </a:t>
            </a:r>
            <a:endParaRPr lang="cs-CZ" sz="2200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okman Old Style" pitchFamily="18" charset="0"/>
            </a:endParaRP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přes </a:t>
            </a:r>
            <a:r>
              <a:rPr lang="cs-CZ" sz="2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800 km drátových </a:t>
            </a:r>
            <a:r>
              <a:rPr lang="cs-CZ" sz="2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spojů</a:t>
            </a:r>
            <a:endParaRPr lang="cs-CZ" sz="22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okman Old Style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27720" y="5229200"/>
            <a:ext cx="3672408" cy="15234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program </a:t>
            </a:r>
            <a:r>
              <a:rPr lang="cs-CZ" sz="22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nesla děrná 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páska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počítač </a:t>
            </a:r>
            <a:r>
              <a:rPr lang="cs-CZ" sz="22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pracoval 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</a:t>
            </a:r>
            <a:r>
              <a:rPr lang="cs-CZ" sz="22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desítkové soustavě 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 </a:t>
            </a:r>
            <a:r>
              <a:rPr lang="cs-CZ" sz="22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pevnou 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čárkou</a:t>
            </a:r>
            <a:endParaRPr lang="cs-CZ" sz="20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551520" y="6104364"/>
            <a:ext cx="514943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Americké námořnictvo ho využívalo </a:t>
            </a:r>
            <a:r>
              <a:rPr lang="cs-CZ" sz="2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2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 </a:t>
            </a:r>
            <a:r>
              <a:rPr lang="cs-CZ" sz="2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výpočtu balistických tabulek.</a:t>
            </a:r>
          </a:p>
        </p:txBody>
      </p:sp>
    </p:spTree>
    <p:extLst>
      <p:ext uri="{BB962C8B-B14F-4D97-AF65-F5344CB8AC3E}">
        <p14:creationId xmlns:p14="http://schemas.microsoft.com/office/powerpoint/2010/main" val="26283819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80000" y="144000"/>
            <a:ext cx="6116216" cy="1368000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HISTORIE PC</a:t>
            </a:r>
            <a:br>
              <a:rPr lang="cs-CZ" b="1" dirty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0. generace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4796" y="2824032"/>
            <a:ext cx="5195276" cy="4021767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marL="342900" indent="-342900">
              <a:spcAft>
                <a:spcPts val="3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 </a:t>
            </a:r>
            <a:r>
              <a:rPr lang="cs-CZ" sz="2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úspěchu počítače Mark I začal </a:t>
            </a:r>
            <a:r>
              <a:rPr lang="cs-CZ" sz="22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Aiken</a:t>
            </a:r>
            <a:r>
              <a:rPr lang="cs-CZ" sz="2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pracovat na počítači Mark II. </a:t>
            </a:r>
            <a:endParaRPr lang="cs-CZ" sz="2200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spcAft>
                <a:spcPts val="3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Toto </a:t>
            </a:r>
            <a:r>
              <a:rPr lang="cs-CZ" sz="2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zařízení bylo již čistě reléové. </a:t>
            </a:r>
            <a:endParaRPr lang="cs-CZ" sz="2200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spcAft>
                <a:spcPts val="3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Operační </a:t>
            </a:r>
            <a:r>
              <a:rPr lang="cs-CZ" sz="2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paměť počítače mohla pojmout až 100 čísel s deseti platnými číslicemi. </a:t>
            </a:r>
            <a:endParaRPr lang="cs-CZ" sz="2200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spcAft>
                <a:spcPts val="3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Sčítání </a:t>
            </a:r>
            <a:r>
              <a:rPr lang="cs-CZ" sz="2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již trvalo pouze 0,125 s a násobení průměrně 0,25 s. </a:t>
            </a:r>
            <a:endParaRPr lang="cs-CZ" sz="2200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spcAft>
                <a:spcPts val="3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Celý </a:t>
            </a:r>
            <a:r>
              <a:rPr lang="cs-CZ" sz="2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počítač obsahoval přibližně </a:t>
            </a:r>
            <a:r>
              <a:rPr lang="cs-CZ" sz="2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2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13 </a:t>
            </a:r>
            <a:r>
              <a:rPr lang="cs-CZ" sz="2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000 relé. </a:t>
            </a:r>
            <a:endParaRPr lang="cs-CZ" sz="2200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spcAft>
                <a:spcPts val="3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Počítač </a:t>
            </a:r>
            <a:r>
              <a:rPr lang="cs-CZ" sz="2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začal pracovat v roce 1947 a </a:t>
            </a:r>
            <a:r>
              <a:rPr lang="cs-CZ" sz="2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2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byl </a:t>
            </a:r>
            <a:r>
              <a:rPr lang="cs-CZ" sz="2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předán americkému námořnictvu.</a:t>
            </a:r>
            <a:endParaRPr lang="cs-CZ" sz="22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okman Old Style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491880" y="1484784"/>
            <a:ext cx="30174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1947</a:t>
            </a:r>
          </a:p>
          <a:p>
            <a:pPr algn="ctr">
              <a:spcAft>
                <a:spcPts val="12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Harvard Mark II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3989" y="2875155"/>
            <a:ext cx="3810000" cy="2857500"/>
          </a:xfrm>
          <a:prstGeom prst="rect">
            <a:avLst/>
          </a:prstGeom>
          <a:ln w="9525">
            <a:solidFill>
              <a:schemeClr val="tx1"/>
            </a:solidFill>
            <a:miter lim="800000"/>
            <a:headEnd/>
            <a:tailEnd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5233989" y="5877272"/>
            <a:ext cx="3810000" cy="454868"/>
          </a:xfrm>
          <a:prstGeom prst="rect">
            <a:avLst/>
          </a:prstGeom>
          <a:gradFill flip="none" rotWithShape="1"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2700000" scaled="1"/>
            <a:tileRect/>
          </a:gradFill>
          <a:ln w="127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FF00"/>
                </a:solidFill>
              </a:rPr>
              <a:t>Detail vstupu/výstupu a ovládání</a:t>
            </a:r>
            <a:endParaRPr lang="cs-CZ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2282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80000" y="144000"/>
            <a:ext cx="6116216" cy="1368000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HISTORIE PC</a:t>
            </a:r>
            <a:br>
              <a:rPr lang="cs-CZ" b="1" dirty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0. generace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359121" y="2733848"/>
            <a:ext cx="4651152" cy="2566205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>
              <a:spcAft>
                <a:spcPts val="1200"/>
              </a:spcAft>
            </a:pPr>
            <a:r>
              <a:rPr lang="cs-CZ" sz="2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Počítač </a:t>
            </a:r>
            <a:r>
              <a:rPr lang="cs-CZ" sz="2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SAPO byl zkonstruován </a:t>
            </a:r>
            <a:r>
              <a:rPr lang="cs-CZ" sz="2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2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prof</a:t>
            </a:r>
            <a:r>
              <a:rPr lang="cs-CZ" sz="2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A. </a:t>
            </a:r>
            <a:r>
              <a:rPr lang="cs-CZ" sz="2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Svobodou</a:t>
            </a:r>
            <a:r>
              <a:rPr lang="cs-CZ" sz="2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Dr. </a:t>
            </a:r>
            <a:r>
              <a:rPr lang="cs-CZ" sz="22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Oblonským</a:t>
            </a:r>
            <a:r>
              <a:rPr lang="cs-CZ" sz="2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 </a:t>
            </a:r>
            <a:r>
              <a:rPr lang="cs-CZ" sz="2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2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jejich </a:t>
            </a:r>
            <a:r>
              <a:rPr lang="cs-CZ" sz="2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spolupracovníky v Ústavu matematických strojů (pozdější Výzkumný ústav matematických strojů) a byl instalován v budově ústavu na Loretánském náměstí</a:t>
            </a:r>
            <a:r>
              <a:rPr lang="cs-CZ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endParaRPr lang="cs-CZ" sz="2400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271844" y="1533519"/>
            <a:ext cx="478897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1957</a:t>
            </a:r>
          </a:p>
          <a:p>
            <a:pPr algn="ctr"/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počítač SAPO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025" y="3789040"/>
            <a:ext cx="4070819" cy="3053114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387901" y="5281164"/>
            <a:ext cx="464699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Tři roky po jeho spuštění, v roce 1960, počítač SAPO 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shořel.</a:t>
            </a:r>
            <a:endParaRPr lang="cs-CZ" sz="22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5380" y="1570205"/>
            <a:ext cx="2122236" cy="25971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242797"/>
            <a:ext cx="1954454" cy="14766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635896" y="6165304"/>
            <a:ext cx="5508104" cy="676850"/>
          </a:xfrm>
          <a:prstGeom prst="rect">
            <a:avLst/>
          </a:prstGeom>
          <a:gradFill flip="none" rotWithShape="1">
            <a:gsLst>
              <a:gs pos="0">
                <a:srgbClr val="C7CFCA">
                  <a:shade val="30000"/>
                  <a:satMod val="115000"/>
                </a:srgbClr>
              </a:gs>
              <a:gs pos="50000">
                <a:srgbClr val="C7CFCA">
                  <a:shade val="67500"/>
                  <a:satMod val="115000"/>
                </a:srgbClr>
              </a:gs>
              <a:gs pos="100000">
                <a:srgbClr val="C7CFCA">
                  <a:shade val="100000"/>
                  <a:satMod val="115000"/>
                </a:srgbClr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 létě </a:t>
            </a:r>
            <a:r>
              <a:rPr lang="cs-CZ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1997byla odhalena </a:t>
            </a:r>
            <a:r>
              <a:rPr lang="cs-CZ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domě na Loretánském náměstí, kde vznikal SAPO, Svobodovi pamětní desku.</a:t>
            </a:r>
          </a:p>
        </p:txBody>
      </p:sp>
    </p:spTree>
    <p:extLst>
      <p:ext uri="{BB962C8B-B14F-4D97-AF65-F5344CB8AC3E}">
        <p14:creationId xmlns:p14="http://schemas.microsoft.com/office/powerpoint/2010/main" val="3912644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80000" y="144000"/>
            <a:ext cx="6116216" cy="1368000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HISTORIE PC</a:t>
            </a:r>
            <a:br>
              <a:rPr lang="cs-CZ" b="1" dirty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0. generace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248275" y="2687838"/>
            <a:ext cx="4871169" cy="4032448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/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Prvním počítačem vyrobeným </a:t>
            </a:r>
            <a:r>
              <a:rPr lang="cs-CZ" sz="2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/>
            </a:r>
            <a:br>
              <a:rPr lang="cs-CZ" sz="2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</a:br>
            <a:r>
              <a:rPr lang="cs-CZ" sz="2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v </a:t>
            </a:r>
            <a:r>
              <a:rPr lang="cs-CZ" sz="2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Československu byl SAPO (</a:t>
            </a:r>
            <a:r>
              <a:rPr lang="cs-CZ" sz="22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SAmočinný</a:t>
            </a:r>
            <a:r>
              <a:rPr lang="cs-CZ" sz="2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 </a:t>
            </a:r>
            <a:r>
              <a:rPr lang="cs-CZ" sz="22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POčítač</a:t>
            </a:r>
            <a:r>
              <a:rPr lang="cs-CZ" sz="2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)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uveden </a:t>
            </a:r>
            <a:r>
              <a:rPr lang="cs-CZ" sz="2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do provozu v roce </a:t>
            </a:r>
            <a:r>
              <a:rPr lang="cs-CZ" sz="2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1957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Obsahoval </a:t>
            </a:r>
            <a:r>
              <a:rPr lang="cs-CZ" sz="2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7000 relé a 400 elektronek</a:t>
            </a:r>
            <a:r>
              <a:rPr lang="cs-CZ" sz="2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.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Měl </a:t>
            </a:r>
            <a:r>
              <a:rPr lang="cs-CZ" sz="2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magnetickou bubnovou paměť </a:t>
            </a:r>
            <a:r>
              <a:rPr lang="cs-CZ" sz="2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o </a:t>
            </a:r>
            <a:r>
              <a:rPr lang="cs-CZ" sz="2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kapacitě 1024 dvaatřicetibitových slov</a:t>
            </a:r>
            <a:r>
              <a:rPr lang="cs-CZ" sz="2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.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Pracoval </a:t>
            </a:r>
            <a:r>
              <a:rPr lang="cs-CZ" sz="2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ve dvojkové soustavě </a:t>
            </a:r>
            <a:r>
              <a:rPr lang="cs-CZ" sz="2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/>
            </a:r>
            <a:br>
              <a:rPr lang="cs-CZ" sz="2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</a:br>
            <a:r>
              <a:rPr lang="cs-CZ" sz="2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s </a:t>
            </a:r>
            <a:r>
              <a:rPr lang="cs-CZ" sz="2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pohyblivou řádovou čárkou. 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3635896" y="1544229"/>
            <a:ext cx="537186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1957</a:t>
            </a:r>
          </a:p>
          <a:p>
            <a:pPr algn="ctr"/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SAPO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342537"/>
            <a:ext cx="3545009" cy="2304256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4867363"/>
            <a:ext cx="4140772" cy="1879274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363979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80000" y="144000"/>
            <a:ext cx="6116216" cy="1368000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HISTORIE PC</a:t>
            </a:r>
            <a:br>
              <a:rPr lang="cs-CZ" b="1" dirty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0. generace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-13498" y="2852936"/>
            <a:ext cx="5883726" cy="3771800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>
              <a:spcAft>
                <a:spcPts val="300"/>
              </a:spcAft>
            </a:pPr>
            <a:r>
              <a:rPr lang="cs-CZ" sz="2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Počítače </a:t>
            </a:r>
            <a:r>
              <a:rPr lang="cs-CZ" sz="22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této etapy byly </a:t>
            </a:r>
            <a:r>
              <a:rPr lang="cs-CZ" sz="2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vybaveny:</a:t>
            </a:r>
          </a:p>
          <a:p>
            <a:pPr marL="342900" indent="-342900">
              <a:spcAft>
                <a:spcPts val="3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reléovými registry</a:t>
            </a:r>
          </a:p>
          <a:p>
            <a:pPr marL="342900" indent="-342900">
              <a:spcAft>
                <a:spcPts val="3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magnetickými </a:t>
            </a:r>
            <a:r>
              <a:rPr lang="cs-CZ" sz="22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bubnovými operačními 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pamětmi</a:t>
            </a:r>
          </a:p>
          <a:p>
            <a:pPr marL="342900" indent="-342900">
              <a:spcAft>
                <a:spcPts val="300"/>
              </a:spcAft>
              <a:buFont typeface="Wingdings" pitchFamily="2" charset="2"/>
              <a:buChar char="Ø"/>
            </a:pPr>
            <a:r>
              <a:rPr lang="cs-CZ" sz="22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d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osahovaly </a:t>
            </a:r>
            <a:r>
              <a:rPr lang="cs-CZ" sz="22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průměrných operačních rychlostí několika operací za 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sekundu</a:t>
            </a:r>
          </a:p>
          <a:p>
            <a:pPr marL="342900" indent="-342900">
              <a:spcAft>
                <a:spcPts val="3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jako </a:t>
            </a:r>
            <a:r>
              <a:rPr lang="cs-CZ" sz="22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přídavných periferních zařízení používaly děrnoštítkové a děrnopáskové 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jednotky, elektrické </a:t>
            </a:r>
            <a:r>
              <a:rPr lang="cs-CZ" sz="22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psací stroje nebo 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dálnopisy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123729" y="1538433"/>
            <a:ext cx="6909494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dirty="0" smtClean="0">
                <a:ln>
                  <a:solidFill>
                    <a:srgbClr val="99FF33"/>
                  </a:solidFill>
                </a:ln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Počítače 0. generace se využívaly zejména </a:t>
            </a:r>
            <a:br>
              <a:rPr lang="cs-CZ" sz="2200" dirty="0" smtClean="0">
                <a:ln>
                  <a:solidFill>
                    <a:srgbClr val="99FF33"/>
                  </a:solidFill>
                </a:ln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</a:br>
            <a:r>
              <a:rPr lang="cs-CZ" sz="2200" dirty="0" smtClean="0">
                <a:ln>
                  <a:solidFill>
                    <a:srgbClr val="99FF33"/>
                  </a:solidFill>
                </a:ln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pro </a:t>
            </a:r>
            <a:r>
              <a:rPr lang="cs-CZ" sz="2200" dirty="0">
                <a:ln>
                  <a:solidFill>
                    <a:srgbClr val="99FF33"/>
                  </a:solidFill>
                </a:ln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vědeckotechnické výpočty a bývaly většinou umístěny </a:t>
            </a:r>
            <a:r>
              <a:rPr lang="cs-CZ" sz="2200" dirty="0" smtClean="0">
                <a:ln>
                  <a:solidFill>
                    <a:srgbClr val="99FF33"/>
                  </a:solidFill>
                </a:ln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na </a:t>
            </a:r>
            <a:r>
              <a:rPr lang="cs-CZ" sz="2200" dirty="0">
                <a:ln>
                  <a:solidFill>
                    <a:srgbClr val="99FF33"/>
                  </a:solidFill>
                </a:ln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vědeckých nebo univerzitních pracovištích. </a:t>
            </a:r>
          </a:p>
        </p:txBody>
      </p:sp>
      <p:sp>
        <p:nvSpPr>
          <p:cNvPr id="4" name="AutoShape 5" descr="pc1406"/>
          <p:cNvSpPr>
            <a:spLocks noChangeAspect="1" noChangeArrowheads="1"/>
          </p:cNvSpPr>
          <p:nvPr/>
        </p:nvSpPr>
        <p:spPr bwMode="auto">
          <a:xfrm>
            <a:off x="155575" y="-1652588"/>
            <a:ext cx="4286250" cy="3448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8115" y="4324819"/>
            <a:ext cx="3021062" cy="2430277"/>
          </a:xfrm>
          <a:prstGeom prst="rect">
            <a:avLst/>
          </a:prstGeom>
          <a:ln w="9525">
            <a:solidFill>
              <a:srgbClr val="99FF33"/>
            </a:solidFill>
            <a:miter lim="800000"/>
            <a:headEnd/>
            <a:tailEnd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5637" y="2646429"/>
            <a:ext cx="2517585" cy="167839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9" name="Přímá spojnice se šipkou 8"/>
          <p:cNvCxnSpPr/>
          <p:nvPr/>
        </p:nvCxnSpPr>
        <p:spPr>
          <a:xfrm>
            <a:off x="2123728" y="4221088"/>
            <a:ext cx="4391909" cy="0"/>
          </a:xfrm>
          <a:prstGeom prst="straightConnector1">
            <a:avLst/>
          </a:prstGeom>
          <a:ln w="57150">
            <a:solidFill>
              <a:srgbClr val="99FF33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53584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80000" y="144000"/>
            <a:ext cx="6116216" cy="1368000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HISTORIE PC</a:t>
            </a:r>
            <a:br>
              <a:rPr lang="cs-CZ" b="1" dirty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0. generace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9512" y="3068960"/>
            <a:ext cx="8856984" cy="2308324"/>
          </a:xfrm>
          <a:prstGeom prst="rect">
            <a:avLst/>
          </a:prstGeom>
          <a:noFill/>
          <a:ln>
            <a:noFill/>
          </a:ln>
          <a:effectLst>
            <a:glow rad="101600">
              <a:schemeClr val="accent6">
                <a:satMod val="175000"/>
                <a:alpha val="40000"/>
              </a:schemeClr>
            </a:glow>
          </a:effectLst>
        </p:spPr>
        <p:txBody>
          <a:bodyPr wrap="squar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7200" b="1" dirty="0" smtClean="0">
                <a:ln w="11430"/>
                <a:solidFill>
                  <a:srgbClr val="FFC000"/>
                </a:solidFill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latin typeface="Georgia" pitchFamily="18" charset="0"/>
              </a:rPr>
              <a:t>DĚKUJI</a:t>
            </a:r>
          </a:p>
          <a:p>
            <a:pPr algn="ctr"/>
            <a:r>
              <a:rPr lang="cs-CZ" sz="7200" b="1" dirty="0" smtClean="0">
                <a:ln w="11430"/>
                <a:solidFill>
                  <a:srgbClr val="FFC000"/>
                </a:solidFill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latin typeface="Georgia" pitchFamily="18" charset="0"/>
              </a:rPr>
              <a:t>ZA POZORNOST</a:t>
            </a:r>
            <a:endParaRPr lang="cs-CZ" sz="7200" b="1" dirty="0">
              <a:ln w="11430"/>
              <a:solidFill>
                <a:srgbClr val="FFC000"/>
              </a:solidFill>
              <a:effectLst>
                <a:outerShdw blurRad="50800" dist="38100" dir="18900000" algn="bl" rotWithShape="0">
                  <a:prstClr val="black">
                    <a:alpha val="40000"/>
                  </a:prstClr>
                </a:outerShdw>
              </a:effectLst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262365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200"/>
                            </p:stCondLst>
                            <p:childTnLst>
                              <p:par>
                                <p:cTn id="9" presetID="21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animClr clrSpc="hsl" dir="cw">
                                      <p:cBhvr override="childStyle">
                                        <p:cTn id="1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4" grpId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116632"/>
            <a:ext cx="57606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sz="48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947629"/>
            <a:ext cx="8856984" cy="59400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Aft>
                <a:spcPts val="1200"/>
              </a:spcAft>
              <a:buFont typeface="Wingdings" pitchFamily="2" charset="2"/>
              <a:buChar char="v"/>
            </a:pPr>
            <a:r>
              <a:rPr lang="cs-CZ" sz="1600" dirty="0"/>
              <a:t>Přispěvatelé Wikipedie,</a:t>
            </a:r>
            <a:r>
              <a:rPr lang="cs-CZ" sz="1600" i="1" dirty="0"/>
              <a:t> Dějiny počítačů</a:t>
            </a:r>
            <a:r>
              <a:rPr lang="cs-CZ" sz="1600" dirty="0"/>
              <a:t> [online], Wikipedie: Otevřená encyklopedie, c2013, Datum poslední revize 29. 05. 2013, 18:29 UTC, [citováno </a:t>
            </a:r>
            <a:r>
              <a:rPr lang="cs-CZ" sz="1600" dirty="0" smtClean="0"/>
              <a:t>1.</a:t>
            </a:r>
            <a:r>
              <a:rPr lang="cs-CZ" sz="1600" dirty="0"/>
              <a:t> 06. 2013] </a:t>
            </a:r>
            <a:r>
              <a:rPr lang="cs-CZ" sz="1600" dirty="0">
                <a:hlinkClick r:id="rId2"/>
              </a:rPr>
              <a:t>http://cs.wikipedia.org/w/index.php?title=D%C4%9Bjiny_po%C4%8D%C3%ADta%C4%8D%C5%AF&amp;oldid=10367972</a:t>
            </a:r>
            <a:endParaRPr lang="cs-CZ" sz="1600" dirty="0"/>
          </a:p>
          <a:p>
            <a:pPr marL="285750" indent="-285750">
              <a:spcAft>
                <a:spcPts val="1200"/>
              </a:spcAft>
              <a:buFont typeface="Wingdings" pitchFamily="2" charset="2"/>
              <a:buChar char="v"/>
            </a:pPr>
            <a:r>
              <a:rPr lang="cs-CZ" sz="1600" dirty="0" err="1"/>
              <a:t>prispievatelia</a:t>
            </a:r>
            <a:r>
              <a:rPr lang="cs-CZ" sz="1600" dirty="0"/>
              <a:t> </a:t>
            </a:r>
            <a:r>
              <a:rPr lang="cs-CZ" sz="1600" dirty="0" err="1"/>
              <a:t>Wikipédie</a:t>
            </a:r>
            <a:r>
              <a:rPr lang="cs-CZ" sz="1600" dirty="0"/>
              <a:t>. Relé [Internet]. </a:t>
            </a:r>
            <a:r>
              <a:rPr lang="cs-CZ" sz="1600" dirty="0" err="1"/>
              <a:t>Wikipédia</a:t>
            </a:r>
            <a:r>
              <a:rPr lang="cs-CZ" sz="1600" dirty="0"/>
              <a:t>, Slobodná </a:t>
            </a:r>
            <a:r>
              <a:rPr lang="cs-CZ" sz="1600" dirty="0" err="1"/>
              <a:t>encyklopédia</a:t>
            </a:r>
            <a:r>
              <a:rPr lang="cs-CZ" sz="1600" dirty="0"/>
              <a:t>; 2013 </a:t>
            </a:r>
            <a:r>
              <a:rPr lang="cs-CZ" sz="1600" dirty="0" err="1"/>
              <a:t>apr</a:t>
            </a:r>
            <a:r>
              <a:rPr lang="cs-CZ" sz="1600" dirty="0"/>
              <a:t> 13, 12:51 UTC [</a:t>
            </a:r>
            <a:r>
              <a:rPr lang="cs-CZ" sz="1600" dirty="0" err="1"/>
              <a:t>cited</a:t>
            </a:r>
            <a:r>
              <a:rPr lang="cs-CZ" sz="1600" dirty="0"/>
              <a:t> 2013 </a:t>
            </a:r>
            <a:r>
              <a:rPr lang="cs-CZ" sz="1600" dirty="0" err="1"/>
              <a:t>jún</a:t>
            </a:r>
            <a:r>
              <a:rPr lang="cs-CZ" sz="1600" dirty="0"/>
              <a:t> 13]. Dostupné na:  </a:t>
            </a:r>
            <a:r>
              <a:rPr lang="cs-CZ" sz="1600" dirty="0">
                <a:hlinkClick r:id="rId3"/>
              </a:rPr>
              <a:t>http://sk.wikipedia.org/w/index.php?title=Rel%C3%A9&amp;oldid=5475608</a:t>
            </a:r>
            <a:r>
              <a:rPr lang="cs-CZ" sz="1600" dirty="0"/>
              <a:t>    </a:t>
            </a:r>
            <a:endParaRPr lang="cs-CZ" sz="1600" dirty="0">
              <a:solidFill>
                <a:srgbClr val="292934"/>
              </a:solidFill>
            </a:endParaRPr>
          </a:p>
          <a:p>
            <a:pPr marL="285750" indent="-285750">
              <a:spcAft>
                <a:spcPts val="1200"/>
              </a:spcAft>
              <a:buFont typeface="Wingdings" pitchFamily="2" charset="2"/>
              <a:buChar char="v"/>
            </a:pPr>
            <a:r>
              <a:rPr lang="cs-CZ" sz="1600" dirty="0"/>
              <a:t>Přispěvatelé Wikipedie,</a:t>
            </a:r>
            <a:r>
              <a:rPr lang="cs-CZ" sz="1600" i="1" dirty="0"/>
              <a:t> Konrád </a:t>
            </a:r>
            <a:r>
              <a:rPr lang="cs-CZ" sz="1600" i="1" dirty="0" err="1"/>
              <a:t>Zuse</a:t>
            </a:r>
            <a:r>
              <a:rPr lang="cs-CZ" sz="1600" dirty="0"/>
              <a:t> [online], Wikipedie: Otevřená encyklopedie, c2013, Datum poslední revize 7. 05. 2013, 12:07 UTC, [citováno 8. </a:t>
            </a:r>
            <a:r>
              <a:rPr lang="cs-CZ" sz="1600" dirty="0" smtClean="0"/>
              <a:t>05.</a:t>
            </a:r>
            <a:r>
              <a:rPr lang="cs-CZ" sz="1600" dirty="0"/>
              <a:t> 2013] </a:t>
            </a:r>
            <a:r>
              <a:rPr lang="cs-CZ" sz="1600" dirty="0">
                <a:hlinkClick r:id="rId4"/>
              </a:rPr>
              <a:t>http://cs.wikipedia.org/w/index.php?title=Konr%C3%A1d_Zuse&amp;oldid=10296938</a:t>
            </a:r>
            <a:endParaRPr lang="cs-CZ" sz="1600" dirty="0"/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 smtClean="0">
                <a:solidFill>
                  <a:srgbClr val="292934"/>
                </a:solidFill>
              </a:rPr>
              <a:t>Dostupné z:  </a:t>
            </a:r>
            <a:r>
              <a:rPr lang="cs-CZ" sz="1600" dirty="0" smtClean="0">
                <a:solidFill>
                  <a:srgbClr val="292934"/>
                </a:solidFill>
                <a:hlinkClick r:id="rId5"/>
              </a:rPr>
              <a:t>http</a:t>
            </a:r>
            <a:r>
              <a:rPr lang="cs-CZ" sz="1600" dirty="0">
                <a:solidFill>
                  <a:srgbClr val="292934"/>
                </a:solidFill>
                <a:hlinkClick r:id="rId5"/>
              </a:rPr>
              <a:t>://mis.e-mis.cz/index.php/Generace_po%C4%8D%C3%ADta%C4%8D%C5%AF</a:t>
            </a:r>
            <a:r>
              <a:rPr lang="cs-CZ" sz="1600" dirty="0">
                <a:solidFill>
                  <a:srgbClr val="292934"/>
                </a:solidFill>
              </a:rPr>
              <a:t> </a:t>
            </a:r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 smtClean="0"/>
              <a:t>Dostupné z:  </a:t>
            </a:r>
            <a:r>
              <a:rPr lang="cs-CZ" sz="1600" dirty="0">
                <a:hlinkClick r:id="rId6"/>
              </a:rPr>
              <a:t>http://</a:t>
            </a:r>
            <a:r>
              <a:rPr lang="cs-CZ" sz="1600" dirty="0" smtClean="0">
                <a:hlinkClick r:id="rId6"/>
              </a:rPr>
              <a:t>infopedia.funsite.cz/index.php?text=943-prehled-vyvoje-vypocetni-techniky</a:t>
            </a:r>
            <a:r>
              <a:rPr lang="cs-CZ" sz="1600" dirty="0" smtClean="0"/>
              <a:t> </a:t>
            </a:r>
            <a:endParaRPr lang="cs-CZ" sz="1600" dirty="0"/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 smtClean="0"/>
              <a:t>Dostupné z:  </a:t>
            </a:r>
            <a:r>
              <a:rPr lang="cs-CZ" sz="1600" dirty="0" smtClean="0">
                <a:hlinkClick r:id="rId7"/>
              </a:rPr>
              <a:t>http</a:t>
            </a:r>
            <a:r>
              <a:rPr lang="cs-CZ" sz="1600" dirty="0">
                <a:hlinkClick r:id="rId7"/>
              </a:rPr>
              <a:t>://</a:t>
            </a:r>
            <a:r>
              <a:rPr lang="cs-CZ" sz="1600" dirty="0" smtClean="0">
                <a:hlinkClick r:id="rId7"/>
              </a:rPr>
              <a:t>www.fi.muni.cz/usr/jkucera/pv109/vystavka/xcermak1_rele.html</a:t>
            </a:r>
            <a:r>
              <a:rPr lang="cs-CZ" sz="1600" dirty="0" smtClean="0"/>
              <a:t> </a:t>
            </a:r>
            <a:endParaRPr lang="cs-CZ" sz="1600" dirty="0" smtClean="0"/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 smtClean="0"/>
              <a:t>Dostupné </a:t>
            </a:r>
            <a:r>
              <a:rPr lang="cs-CZ" sz="1600" dirty="0"/>
              <a:t>z: </a:t>
            </a:r>
            <a:r>
              <a:rPr lang="cs-CZ" sz="1600" dirty="0" smtClean="0"/>
              <a:t> </a:t>
            </a:r>
            <a:r>
              <a:rPr lang="cs-CZ" sz="1600" dirty="0" smtClean="0">
                <a:solidFill>
                  <a:srgbClr val="292934"/>
                </a:solidFill>
                <a:hlinkClick r:id="rId8"/>
              </a:rPr>
              <a:t>http</a:t>
            </a:r>
            <a:r>
              <a:rPr lang="cs-CZ" sz="1600" dirty="0">
                <a:solidFill>
                  <a:srgbClr val="292934"/>
                </a:solidFill>
                <a:hlinkClick r:id="rId8"/>
              </a:rPr>
              <a:t>://www.root.cz/clanky/technologie-operacnich-pameti/#k03</a:t>
            </a:r>
            <a:r>
              <a:rPr lang="cs-CZ" sz="1600" dirty="0">
                <a:solidFill>
                  <a:srgbClr val="292934"/>
                </a:solidFill>
              </a:rPr>
              <a:t> </a:t>
            </a:r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/>
              <a:t>Dostupné z: </a:t>
            </a:r>
            <a:r>
              <a:rPr lang="cs-CZ" sz="1600" dirty="0" smtClean="0"/>
              <a:t> </a:t>
            </a:r>
            <a:r>
              <a:rPr lang="cs-CZ" sz="1600" dirty="0" smtClean="0">
                <a:solidFill>
                  <a:srgbClr val="292934"/>
                </a:solidFill>
                <a:hlinkClick r:id="rId9"/>
              </a:rPr>
              <a:t>http</a:t>
            </a:r>
            <a:r>
              <a:rPr lang="cs-CZ" sz="1600" dirty="0">
                <a:solidFill>
                  <a:srgbClr val="292934"/>
                </a:solidFill>
                <a:hlinkClick r:id="rId9"/>
              </a:rPr>
              <a:t>://www.historiepocitacu.cz/obecny-prehled-generaci-pocitacu.html</a:t>
            </a:r>
            <a:endParaRPr lang="cs-CZ" sz="1600" dirty="0">
              <a:solidFill>
                <a:srgbClr val="292934"/>
              </a:solidFill>
            </a:endParaRPr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 smtClean="0"/>
              <a:t>Dostupné z:  </a:t>
            </a:r>
            <a:r>
              <a:rPr lang="cs-CZ" sz="1600" dirty="0" smtClean="0">
                <a:hlinkClick r:id="rId10"/>
              </a:rPr>
              <a:t>http</a:t>
            </a:r>
            <a:r>
              <a:rPr lang="cs-CZ" sz="1600" dirty="0">
                <a:hlinkClick r:id="rId10"/>
              </a:rPr>
              <a:t>://zulovaucebna.webnode.cz/historie-pocitacu</a:t>
            </a:r>
            <a:r>
              <a:rPr lang="cs-CZ" sz="1600" dirty="0" smtClean="0">
                <a:hlinkClick r:id="rId10"/>
              </a:rPr>
              <a:t>/</a:t>
            </a:r>
            <a:r>
              <a:rPr lang="cs-CZ" sz="1600" dirty="0" smtClean="0"/>
              <a:t> </a:t>
            </a:r>
            <a:endParaRPr lang="cs-CZ" sz="1600" dirty="0" smtClean="0"/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/>
              <a:t>Přispěvatelé Wikipedie,</a:t>
            </a:r>
            <a:r>
              <a:rPr lang="cs-CZ" sz="1600" i="1" dirty="0"/>
              <a:t> Loretánské náměstí</a:t>
            </a:r>
            <a:r>
              <a:rPr lang="cs-CZ" sz="1600" dirty="0"/>
              <a:t> [online], Wikipedie: Otevřená encyklopedie, c2013, Datum poslední revize 25. 03. 2013, 02:54 UTC, [citováno 13. </a:t>
            </a:r>
            <a:r>
              <a:rPr lang="cs-CZ" sz="1600" dirty="0" smtClean="0"/>
              <a:t>04.</a:t>
            </a:r>
            <a:r>
              <a:rPr lang="cs-CZ" sz="1600" dirty="0"/>
              <a:t> 2013] &lt;</a:t>
            </a:r>
            <a:r>
              <a:rPr lang="cs-CZ" sz="1600" dirty="0">
                <a:hlinkClick r:id="rId11"/>
              </a:rPr>
              <a:t>http://cs.wikipedia.org/w/</a:t>
            </a:r>
            <a:r>
              <a:rPr lang="cs-CZ" sz="1600" dirty="0" err="1">
                <a:hlinkClick r:id="rId11"/>
              </a:rPr>
              <a:t>index.php?title</a:t>
            </a:r>
            <a:r>
              <a:rPr lang="cs-CZ" sz="1600" dirty="0">
                <a:hlinkClick r:id="rId11"/>
              </a:rPr>
              <a:t>=Loret%C3%A1nsk%C3%A9_n%C3%A1m%C4%9Bst%C3%AD&amp;oldid=10005001</a:t>
            </a:r>
            <a:r>
              <a:rPr lang="cs-CZ" sz="1600" dirty="0"/>
              <a:t>&gt; </a:t>
            </a:r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val="18794243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116632"/>
            <a:ext cx="57606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sz="48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947629"/>
            <a:ext cx="8856984" cy="35240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en-US" sz="1600" dirty="0" smtClean="0"/>
              <a:t>Wikipedia </a:t>
            </a:r>
            <a:r>
              <a:rPr lang="en-US" sz="1600" dirty="0"/>
              <a:t>contributors, 'Harvard Mark I', </a:t>
            </a:r>
            <a:r>
              <a:rPr lang="en-US" sz="1600" i="1" dirty="0"/>
              <a:t>Wikipedia, The Free Encyclopedia,</a:t>
            </a:r>
            <a:r>
              <a:rPr lang="en-US" sz="1600" dirty="0"/>
              <a:t> 20 May 2013, 07:27 UTC, &lt;</a:t>
            </a:r>
            <a:r>
              <a:rPr lang="en-US" sz="1600" dirty="0">
                <a:hlinkClick r:id="rId2"/>
              </a:rPr>
              <a:t>http://en.wikipedia.org/w/index.php?title=Harvard_Mark_I&amp;oldid=555910459</a:t>
            </a:r>
            <a:r>
              <a:rPr lang="en-US" sz="1600" dirty="0"/>
              <a:t>&gt; [accessed </a:t>
            </a:r>
            <a:r>
              <a:rPr lang="cs-CZ" sz="1600" dirty="0" smtClean="0"/>
              <a:t>2</a:t>
            </a:r>
            <a:r>
              <a:rPr lang="en-US" sz="1600" dirty="0" smtClean="0"/>
              <a:t>3 </a:t>
            </a:r>
            <a:r>
              <a:rPr lang="cs-CZ" sz="1600" dirty="0" smtClean="0"/>
              <a:t>May </a:t>
            </a:r>
            <a:r>
              <a:rPr lang="en-US" sz="1600" dirty="0" smtClean="0"/>
              <a:t>2013</a:t>
            </a:r>
            <a:r>
              <a:rPr lang="en-US" sz="1600" dirty="0"/>
              <a:t>] </a:t>
            </a:r>
            <a:endParaRPr lang="cs-CZ" sz="1600" dirty="0" smtClean="0"/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 err="1" smtClean="0"/>
              <a:t>Wikipedia</a:t>
            </a:r>
            <a:r>
              <a:rPr lang="cs-CZ" sz="1600" dirty="0" smtClean="0"/>
              <a:t> </a:t>
            </a:r>
            <a:r>
              <a:rPr lang="cs-CZ" sz="1600" dirty="0" err="1"/>
              <a:t>contributors</a:t>
            </a:r>
            <a:r>
              <a:rPr lang="cs-CZ" sz="1600" dirty="0"/>
              <a:t>, '</a:t>
            </a:r>
            <a:r>
              <a:rPr lang="cs-CZ" sz="1600" dirty="0" err="1"/>
              <a:t>Vacuum</a:t>
            </a:r>
            <a:r>
              <a:rPr lang="cs-CZ" sz="1600" dirty="0"/>
              <a:t> tube', </a:t>
            </a:r>
            <a:r>
              <a:rPr lang="cs-CZ" sz="1600" i="1" dirty="0" err="1"/>
              <a:t>Wikipedia</a:t>
            </a:r>
            <a:r>
              <a:rPr lang="cs-CZ" sz="1600" i="1" dirty="0"/>
              <a:t>,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i="1" dirty="0"/>
              <a:t>,</a:t>
            </a:r>
            <a:r>
              <a:rPr lang="cs-CZ" sz="1600" dirty="0"/>
              <a:t> 8 June 2013, 03:17 UTC, &lt;</a:t>
            </a:r>
            <a:r>
              <a:rPr lang="cs-CZ" sz="1600" dirty="0">
                <a:hlinkClick r:id="rId3"/>
              </a:rPr>
              <a:t>http://en.wikipedia.org/w/</a:t>
            </a:r>
            <a:r>
              <a:rPr lang="cs-CZ" sz="1600" dirty="0" err="1">
                <a:hlinkClick r:id="rId3"/>
              </a:rPr>
              <a:t>index.php?title</a:t>
            </a:r>
            <a:r>
              <a:rPr lang="cs-CZ" sz="1600" dirty="0">
                <a:hlinkClick r:id="rId3"/>
              </a:rPr>
              <a:t>=</a:t>
            </a:r>
            <a:r>
              <a:rPr lang="cs-CZ" sz="1600" dirty="0" err="1">
                <a:hlinkClick r:id="rId3"/>
              </a:rPr>
              <a:t>Vacuum_tube&amp;oldid</a:t>
            </a:r>
            <a:r>
              <a:rPr lang="cs-CZ" sz="1600" dirty="0">
                <a:hlinkClick r:id="rId3"/>
              </a:rPr>
              <a:t>=558854331</a:t>
            </a:r>
            <a:r>
              <a:rPr lang="cs-CZ" sz="1600" dirty="0"/>
              <a:t>&gt; [</a:t>
            </a:r>
            <a:r>
              <a:rPr lang="cs-CZ" sz="1600" dirty="0" err="1"/>
              <a:t>accessed</a:t>
            </a:r>
            <a:r>
              <a:rPr lang="cs-CZ" sz="1600" dirty="0"/>
              <a:t> 13 June 2013] </a:t>
            </a:r>
            <a:endParaRPr lang="cs-CZ" sz="1600" dirty="0" smtClean="0"/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/>
              <a:t>Přispěvatelé Wikipedie,</a:t>
            </a:r>
            <a:r>
              <a:rPr lang="cs-CZ" sz="1600" i="1" dirty="0"/>
              <a:t> Elektronka</a:t>
            </a:r>
            <a:r>
              <a:rPr lang="cs-CZ" sz="1600" dirty="0"/>
              <a:t> [online], Wikipedie: Otevřená encyklopedie, c2013, Datum poslední revize 27. 05. 2013, 09:42 UTC, [citováno 13. 06. 2013] &lt;</a:t>
            </a:r>
            <a:r>
              <a:rPr lang="cs-CZ" sz="1600" dirty="0">
                <a:hlinkClick r:id="rId4"/>
              </a:rPr>
              <a:t>http://cs.wikipedia.org/w/</a:t>
            </a:r>
            <a:r>
              <a:rPr lang="cs-CZ" sz="1600" dirty="0" err="1">
                <a:hlinkClick r:id="rId4"/>
              </a:rPr>
              <a:t>index.php?title</a:t>
            </a:r>
            <a:r>
              <a:rPr lang="cs-CZ" sz="1600" dirty="0">
                <a:hlinkClick r:id="rId4"/>
              </a:rPr>
              <a:t>=</a:t>
            </a:r>
            <a:r>
              <a:rPr lang="cs-CZ" sz="1600" dirty="0" err="1">
                <a:hlinkClick r:id="rId4"/>
              </a:rPr>
              <a:t>Elektronka&amp;oldid</a:t>
            </a:r>
            <a:r>
              <a:rPr lang="cs-CZ" sz="1600" dirty="0">
                <a:hlinkClick r:id="rId4"/>
              </a:rPr>
              <a:t>=10359275</a:t>
            </a:r>
            <a:r>
              <a:rPr lang="cs-CZ" sz="1600" dirty="0"/>
              <a:t>&gt;  </a:t>
            </a:r>
            <a:endParaRPr lang="cs-CZ" sz="1600" dirty="0" smtClean="0"/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en-US" sz="1600" dirty="0"/>
              <a:t>Wikipedia contributors, 'History of computing hardware', </a:t>
            </a:r>
            <a:r>
              <a:rPr lang="en-US" sz="1600" i="1" dirty="0"/>
              <a:t>Wikipedia, The Free Encyclopedia,</a:t>
            </a:r>
            <a:r>
              <a:rPr lang="en-US" sz="1600" dirty="0"/>
              <a:t> 6 June 2013, 08:45 UTC, &lt;</a:t>
            </a:r>
            <a:r>
              <a:rPr lang="en-US" sz="1600" dirty="0">
                <a:hlinkClick r:id="rId5"/>
              </a:rPr>
              <a:t>http://en.wikipedia.org/w/index.php?title=History_of_computing_hardware&amp;oldid=558573536</a:t>
            </a:r>
            <a:r>
              <a:rPr lang="en-US" sz="1600" dirty="0"/>
              <a:t>&gt; [accessed 13 June 2013</a:t>
            </a:r>
            <a:r>
              <a:rPr lang="en-US" sz="1600"/>
              <a:t>] </a:t>
            </a:r>
            <a:endParaRPr lang="cs-CZ" sz="1600" dirty="0">
              <a:solidFill>
                <a:srgbClr val="292934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53697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5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Technický">
  <a:themeElements>
    <a:clrScheme name="Bubbles">
      <a:dk1>
        <a:srgbClr val="0C002C"/>
      </a:dk1>
      <a:lt1>
        <a:srgbClr val="FFFFFF"/>
      </a:lt1>
      <a:dk2>
        <a:srgbClr val="236626"/>
      </a:dk2>
      <a:lt2>
        <a:srgbClr val="D7C8FE"/>
      </a:lt2>
      <a:accent1>
        <a:srgbClr val="4203E7"/>
      </a:accent1>
      <a:accent2>
        <a:srgbClr val="842F73"/>
      </a:accent2>
      <a:accent3>
        <a:srgbClr val="7532A8"/>
      </a:accent3>
      <a:accent4>
        <a:srgbClr val="F7A107"/>
      </a:accent4>
      <a:accent5>
        <a:srgbClr val="C86DCF"/>
      </a:accent5>
      <a:accent6>
        <a:srgbClr val="E6B500"/>
      </a:accent6>
      <a:hlink>
        <a:srgbClr val="FFDE66"/>
      </a:hlink>
      <a:folHlink>
        <a:srgbClr val="D490C5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4_Motiv4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4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1_Motiv4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2_Motiv4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8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Motiv5</Template>
  <TotalTime>2046</TotalTime>
  <Words>798</Words>
  <Application>Microsoft Office PowerPoint</Application>
  <PresentationFormat>Předvádění na obrazovce (4:3)</PresentationFormat>
  <Paragraphs>179</Paragraphs>
  <Slides>23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7</vt:i4>
      </vt:variant>
      <vt:variant>
        <vt:lpstr>Nadpisy snímků</vt:lpstr>
      </vt:variant>
      <vt:variant>
        <vt:i4>23</vt:i4>
      </vt:variant>
    </vt:vector>
  </HeadingPairs>
  <TitlesOfParts>
    <vt:vector size="30" baseType="lpstr">
      <vt:lpstr>Motiv5</vt:lpstr>
      <vt:lpstr>Technický</vt:lpstr>
      <vt:lpstr>4_Motiv4</vt:lpstr>
      <vt:lpstr>Motiv4</vt:lpstr>
      <vt:lpstr>1_Motiv4</vt:lpstr>
      <vt:lpstr>2_Motiv4</vt:lpstr>
      <vt:lpstr>Motiv systému Office</vt:lpstr>
      <vt:lpstr>Prezentace aplikace PowerPoint</vt:lpstr>
      <vt:lpstr>ANOTACE:</vt:lpstr>
      <vt:lpstr>INFORMATIKA pro základní školu</vt:lpstr>
      <vt:lpstr>Prezentace aplikace PowerPoint</vt:lpstr>
      <vt:lpstr>Prezentace aplikace PowerPoint</vt:lpstr>
      <vt:lpstr>CHARAKTERISTIKA 0. generace počítačů</vt:lpstr>
      <vt:lpstr>CHARAKTERISTIKA 0. generace počítačů</vt:lpstr>
      <vt:lpstr>HISTORIE PC 0. generace</vt:lpstr>
      <vt:lpstr>HISTORIE PC 0. generace</vt:lpstr>
      <vt:lpstr>HISTORIE PC 0. generace</vt:lpstr>
      <vt:lpstr>HISTORIE PC 0. generace</vt:lpstr>
      <vt:lpstr>HISTORIE PC 0. generace</vt:lpstr>
      <vt:lpstr>HISTORIE PC 0. generace</vt:lpstr>
      <vt:lpstr>HISTORIE PC 0. generace</vt:lpstr>
      <vt:lpstr>HISTORIE PC 0. generace</vt:lpstr>
      <vt:lpstr>HISTORIE PC 0. generace</vt:lpstr>
      <vt:lpstr>HISTORIE PC 0. generace</vt:lpstr>
      <vt:lpstr>HISTORIE PC 0. generace</vt:lpstr>
      <vt:lpstr>HISTORIE PC 0. generace</vt:lpstr>
      <vt:lpstr>HISTORIE PC 0. generace</vt:lpstr>
      <vt:lpstr>HISTORIE PC 0. generace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95</cp:revision>
  <dcterms:created xsi:type="dcterms:W3CDTF">2012-10-21T06:32:59Z</dcterms:created>
  <dcterms:modified xsi:type="dcterms:W3CDTF">2013-07-26T05:08:34Z</dcterms:modified>
</cp:coreProperties>
</file>