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  <p:sldMasterId id="2147483840" r:id="rId2"/>
    <p:sldMasterId id="2147483876" r:id="rId3"/>
    <p:sldMasterId id="2147483888" r:id="rId4"/>
  </p:sldMasterIdLst>
  <p:sldIdLst>
    <p:sldId id="280" r:id="rId5"/>
    <p:sldId id="281" r:id="rId6"/>
    <p:sldId id="259" r:id="rId7"/>
    <p:sldId id="260" r:id="rId8"/>
    <p:sldId id="261" r:id="rId9"/>
    <p:sldId id="262" r:id="rId10"/>
    <p:sldId id="265" r:id="rId11"/>
    <p:sldId id="267" r:id="rId12"/>
    <p:sldId id="270" r:id="rId13"/>
    <p:sldId id="269" r:id="rId14"/>
    <p:sldId id="268" r:id="rId15"/>
    <p:sldId id="271" r:id="rId16"/>
    <p:sldId id="273" r:id="rId17"/>
    <p:sldId id="275" r:id="rId18"/>
    <p:sldId id="272" r:id="rId19"/>
    <p:sldId id="276" r:id="rId20"/>
    <p:sldId id="279" r:id="rId21"/>
    <p:sldId id="263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0067B4"/>
    <a:srgbClr val="00518E"/>
    <a:srgbClr val="004D86"/>
    <a:srgbClr val="0062AC"/>
    <a:srgbClr val="FF9900"/>
    <a:srgbClr val="3A85A0"/>
    <a:srgbClr val="65ADC7"/>
    <a:srgbClr val="0077D0"/>
    <a:srgbClr val="306E8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74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CB27B38-4EF3-45EC-8176-7E8038EF5517}" type="presOf" srcId="{100B6B2E-82E6-4C11-B19B-F2DB3A0EA64F}" destId="{DBA8199F-D892-4A8E-A352-2B7844050E09}" srcOrd="1" destOrd="0" presId="urn:microsoft.com/office/officeart/2005/8/layout/target3"/>
    <dgm:cxn modelId="{F2DFD264-EFBB-4348-889A-E5B1E01A4CFB}" type="presOf" srcId="{130831A4-0540-4EC5-8F5A-93030E89D2D9}" destId="{F69CC921-512E-49F4-824C-A648EC5F27A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ACF116B3-0B24-4D58-971F-788F11972FE5}" type="presOf" srcId="{914700B9-77B5-440A-A438-DE98B6D4894D}" destId="{E73F1C26-6DCD-4001-88B9-355E01E2BCE7}" srcOrd="0" destOrd="0" presId="urn:microsoft.com/office/officeart/2005/8/layout/target3"/>
    <dgm:cxn modelId="{688A35C3-129D-4F74-A440-AF355CF8A268}" type="presOf" srcId="{27FE2D31-D344-4B63-A89A-A89AB0D9F3E3}" destId="{FE47432B-CA46-450C-8D8F-66C300A95B52}" srcOrd="0" destOrd="0" presId="urn:microsoft.com/office/officeart/2005/8/layout/target3"/>
    <dgm:cxn modelId="{FE08326A-6A8E-48B7-A04E-E0414ECFADC8}" type="presOf" srcId="{130831A4-0540-4EC5-8F5A-93030E89D2D9}" destId="{8E23E229-92FC-49D1-B5FE-0303176B8A4E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9073E949-2139-4C1D-847F-50FED8B0BEBC}" type="presOf" srcId="{100B6B2E-82E6-4C11-B19B-F2DB3A0EA64F}" destId="{645AA564-2E9E-4954-AD87-AE01782CEC59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30552212-A804-46F1-AE40-45C115E6D825}" type="presOf" srcId="{1D8420EA-BFA0-403B-80F5-647FA396CC45}" destId="{F7B3C0B7-F0F7-4F49-B02C-3630F8C5FAE5}" srcOrd="0" destOrd="0" presId="urn:microsoft.com/office/officeart/2005/8/layout/target3"/>
    <dgm:cxn modelId="{3D7F88CE-2724-4D41-B704-9F250A99039A}" type="presOf" srcId="{1D8420EA-BFA0-403B-80F5-647FA396CC45}" destId="{8467D0EB-87A2-4285-8ACA-0398EFBF29BC}" srcOrd="1" destOrd="0" presId="urn:microsoft.com/office/officeart/2005/8/layout/target3"/>
    <dgm:cxn modelId="{5EEAD039-95F4-4BAC-987F-A688F53DCC53}" type="presOf" srcId="{914700B9-77B5-440A-A438-DE98B6D4894D}" destId="{BD9AF279-D483-48F2-BBBD-45F8E8923512}" srcOrd="1" destOrd="0" presId="urn:microsoft.com/office/officeart/2005/8/layout/target3"/>
    <dgm:cxn modelId="{239CE1CD-AD53-4A7F-8568-0ACBE24146A6}" type="presParOf" srcId="{FE47432B-CA46-450C-8D8F-66C300A95B52}" destId="{B522209E-30D0-49D6-A340-2D383A11C668}" srcOrd="0" destOrd="0" presId="urn:microsoft.com/office/officeart/2005/8/layout/target3"/>
    <dgm:cxn modelId="{B9BC97E8-0C53-42B0-AAED-327FF9BFFB33}" type="presParOf" srcId="{FE47432B-CA46-450C-8D8F-66C300A95B52}" destId="{ED5A8377-51D5-4DC5-B0E7-680166966720}" srcOrd="1" destOrd="0" presId="urn:microsoft.com/office/officeart/2005/8/layout/target3"/>
    <dgm:cxn modelId="{6EF6A702-E72C-40CC-B252-DCD7D11BBCE9}" type="presParOf" srcId="{FE47432B-CA46-450C-8D8F-66C300A95B52}" destId="{F69CC921-512E-49F4-824C-A648EC5F27A5}" srcOrd="2" destOrd="0" presId="urn:microsoft.com/office/officeart/2005/8/layout/target3"/>
    <dgm:cxn modelId="{721D8300-5235-4A1C-A50B-3D3E04151A8A}" type="presParOf" srcId="{FE47432B-CA46-450C-8D8F-66C300A95B52}" destId="{61C9CE18-EDA6-4EDF-BA1C-09779D38FBBF}" srcOrd="3" destOrd="0" presId="urn:microsoft.com/office/officeart/2005/8/layout/target3"/>
    <dgm:cxn modelId="{3B45576B-8E86-47C3-A3DB-F1F6DA5711E1}" type="presParOf" srcId="{FE47432B-CA46-450C-8D8F-66C300A95B52}" destId="{D60DEAAB-7AFE-435A-ACF6-18851E4B0426}" srcOrd="4" destOrd="0" presId="urn:microsoft.com/office/officeart/2005/8/layout/target3"/>
    <dgm:cxn modelId="{5CEE7DF2-F337-48D3-9E80-7C29A99B95BD}" type="presParOf" srcId="{FE47432B-CA46-450C-8D8F-66C300A95B52}" destId="{F7B3C0B7-F0F7-4F49-B02C-3630F8C5FAE5}" srcOrd="5" destOrd="0" presId="urn:microsoft.com/office/officeart/2005/8/layout/target3"/>
    <dgm:cxn modelId="{21944362-C0D5-4991-9E78-8C36CD0421B5}" type="presParOf" srcId="{FE47432B-CA46-450C-8D8F-66C300A95B52}" destId="{C9DA9446-E2D3-4F6A-8960-3CADFBF870B8}" srcOrd="6" destOrd="0" presId="urn:microsoft.com/office/officeart/2005/8/layout/target3"/>
    <dgm:cxn modelId="{990B4FD5-DCC2-4703-882F-DAE8CB9DBDCE}" type="presParOf" srcId="{FE47432B-CA46-450C-8D8F-66C300A95B52}" destId="{9726EC6F-D322-4CD3-B489-1BE3DF7CE70B}" srcOrd="7" destOrd="0" presId="urn:microsoft.com/office/officeart/2005/8/layout/target3"/>
    <dgm:cxn modelId="{7BD503D3-C34F-451E-BB3F-A4F958DF18A9}" type="presParOf" srcId="{FE47432B-CA46-450C-8D8F-66C300A95B52}" destId="{645AA564-2E9E-4954-AD87-AE01782CEC59}" srcOrd="8" destOrd="0" presId="urn:microsoft.com/office/officeart/2005/8/layout/target3"/>
    <dgm:cxn modelId="{E641F60D-9AC1-4CD1-B931-099F89626367}" type="presParOf" srcId="{FE47432B-CA46-450C-8D8F-66C300A95B52}" destId="{8538CAC4-6A86-42B8-B5AF-2FF155DB9D02}" srcOrd="9" destOrd="0" presId="urn:microsoft.com/office/officeart/2005/8/layout/target3"/>
    <dgm:cxn modelId="{D5D2E404-52A7-4AE5-A6C4-48CE2BC7F5FF}" type="presParOf" srcId="{FE47432B-CA46-450C-8D8F-66C300A95B52}" destId="{26FD6024-A07F-46D0-8BC0-B5E595C5673D}" srcOrd="10" destOrd="0" presId="urn:microsoft.com/office/officeart/2005/8/layout/target3"/>
    <dgm:cxn modelId="{0347168E-F8D2-4AD5-B18B-3D0DF0EEC5DF}" type="presParOf" srcId="{FE47432B-CA46-450C-8D8F-66C300A95B52}" destId="{E73F1C26-6DCD-4001-88B9-355E01E2BCE7}" srcOrd="11" destOrd="0" presId="urn:microsoft.com/office/officeart/2005/8/layout/target3"/>
    <dgm:cxn modelId="{33DA9426-1702-4B79-9520-9F31BC9E0A81}" type="presParOf" srcId="{FE47432B-CA46-450C-8D8F-66C300A95B52}" destId="{8E23E229-92FC-49D1-B5FE-0303176B8A4E}" srcOrd="12" destOrd="0" presId="urn:microsoft.com/office/officeart/2005/8/layout/target3"/>
    <dgm:cxn modelId="{95FC3D8B-7C9B-488E-BEBA-95BCE47874EE}" type="presParOf" srcId="{FE47432B-CA46-450C-8D8F-66C300A95B52}" destId="{8467D0EB-87A2-4285-8ACA-0398EFBF29BC}" srcOrd="13" destOrd="0" presId="urn:microsoft.com/office/officeart/2005/8/layout/target3"/>
    <dgm:cxn modelId="{86FF3232-A5CC-4104-BCE4-B766756C992F}" type="presParOf" srcId="{FE47432B-CA46-450C-8D8F-66C300A95B52}" destId="{DBA8199F-D892-4A8E-A352-2B7844050E09}" srcOrd="14" destOrd="0" presId="urn:microsoft.com/office/officeart/2005/8/layout/target3"/>
    <dgm:cxn modelId="{A4AE0912-943D-4DC2-B866-55F01AD8AB9B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3595294-D567-4E6C-9C68-FC9B344C81A1}" type="doc">
      <dgm:prSet loTypeId="urn:microsoft.com/office/officeart/2005/8/layout/radial4" loCatId="relationship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17E05C9B-FADD-4530-BAC4-C3CBC9CF6303}">
      <dgm:prSet phldrT="[Text]"/>
      <dgm:spPr>
        <a:ln>
          <a:solidFill>
            <a:srgbClr val="00FFCC"/>
          </a:solidFill>
        </a:ln>
      </dgm:spPr>
      <dgm:t>
        <a:bodyPr/>
        <a:lstStyle/>
        <a:p>
          <a:r>
            <a: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Prehistorie</a:t>
          </a:r>
          <a:endParaRPr lang="cs-CZ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D8F5B047-10FE-4BF6-B6FC-432964735C68}" type="parTrans" cxnId="{26E7326B-143B-43EF-BE1F-6A99F95433A1}">
      <dgm:prSet/>
      <dgm:spPr>
        <a:ln>
          <a:solidFill>
            <a:srgbClr val="00FFCC"/>
          </a:solidFill>
        </a:ln>
      </dgm:spPr>
      <dgm:t>
        <a:bodyPr/>
        <a:lstStyle/>
        <a:p>
          <a:endParaRPr lang="cs-CZ"/>
        </a:p>
      </dgm:t>
    </dgm:pt>
    <dgm:pt modelId="{A311D078-991C-48B1-9923-AB4EFCD7847C}" type="sibTrans" cxnId="{26E7326B-143B-43EF-BE1F-6A99F95433A1}">
      <dgm:prSet/>
      <dgm:spPr/>
      <dgm:t>
        <a:bodyPr/>
        <a:lstStyle/>
        <a:p>
          <a:endParaRPr lang="cs-CZ"/>
        </a:p>
      </dgm:t>
    </dgm:pt>
    <dgm:pt modelId="{B7E07043-472C-426C-818C-5AAF8EDC5118}">
      <dgm:prSet phldrT="[Text]" custT="1"/>
      <dgm:spPr>
        <a:solidFill>
          <a:schemeClr val="accent1">
            <a:lumMod val="75000"/>
          </a:schemeClr>
        </a:solidFill>
        <a:ln>
          <a:solidFill>
            <a:srgbClr val="00FFCC"/>
          </a:solidFill>
        </a:ln>
      </dgm:spPr>
      <dgm:t>
        <a:bodyPr/>
        <a:lstStyle/>
        <a:p>
          <a:r>
            <a:rPr lang="cs-CZ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Starověk</a:t>
          </a:r>
          <a:endParaRPr lang="cs-CZ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3BB665A6-A1DE-4B71-AAF7-C6E3DFC20B6D}" type="parTrans" cxnId="{11516A64-E0A5-44CB-8CBF-9D6BED78A2F8}">
      <dgm:prSet/>
      <dgm:spPr>
        <a:ln>
          <a:solidFill>
            <a:srgbClr val="00FFCC"/>
          </a:solidFill>
        </a:ln>
      </dgm:spPr>
      <dgm:t>
        <a:bodyPr/>
        <a:lstStyle/>
        <a:p>
          <a:endParaRPr lang="cs-CZ"/>
        </a:p>
      </dgm:t>
    </dgm:pt>
    <dgm:pt modelId="{79170303-D648-4257-8CFC-0BAEFF35A531}" type="sibTrans" cxnId="{11516A64-E0A5-44CB-8CBF-9D6BED78A2F8}">
      <dgm:prSet/>
      <dgm:spPr/>
      <dgm:t>
        <a:bodyPr/>
        <a:lstStyle/>
        <a:p>
          <a:endParaRPr lang="cs-CZ"/>
        </a:p>
      </dgm:t>
    </dgm:pt>
    <dgm:pt modelId="{E6066411-DE69-4324-B518-25F4CDA611D8}">
      <dgm:prSet phldrT="[Text]" custT="1"/>
      <dgm:spPr>
        <a:ln>
          <a:solidFill>
            <a:srgbClr val="00FFCC"/>
          </a:solidFill>
        </a:ln>
      </dgm:spPr>
      <dgm:t>
        <a:bodyPr/>
        <a:lstStyle/>
        <a:p>
          <a:r>
            <a:rPr lang="cs-CZ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Výpočetní pomůcky</a:t>
          </a:r>
          <a:endParaRPr lang="cs-CZ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2700265-04C4-43D9-B367-D569FFFBA1E8}" type="parTrans" cxnId="{67EEBBBA-4F08-4677-A5DA-054993514DD3}">
      <dgm:prSet/>
      <dgm:spPr>
        <a:ln>
          <a:solidFill>
            <a:srgbClr val="00FFCC"/>
          </a:solidFill>
        </a:ln>
      </dgm:spPr>
      <dgm:t>
        <a:bodyPr/>
        <a:lstStyle/>
        <a:p>
          <a:endParaRPr lang="cs-CZ"/>
        </a:p>
      </dgm:t>
    </dgm:pt>
    <dgm:pt modelId="{90F85E13-0781-483E-BE67-491EFDABBC13}" type="sibTrans" cxnId="{67EEBBBA-4F08-4677-A5DA-054993514DD3}">
      <dgm:prSet/>
      <dgm:spPr/>
      <dgm:t>
        <a:bodyPr/>
        <a:lstStyle/>
        <a:p>
          <a:endParaRPr lang="cs-CZ"/>
        </a:p>
      </dgm:t>
    </dgm:pt>
    <dgm:pt modelId="{8417B956-019B-448E-BA98-8A4DB65EC2A2}">
      <dgm:prSet phldrT="[Text]"/>
      <dgm:spPr/>
      <dgm:t>
        <a:bodyPr/>
        <a:lstStyle/>
        <a:p>
          <a:endParaRPr lang="cs-CZ" dirty="0"/>
        </a:p>
      </dgm:t>
    </dgm:pt>
    <dgm:pt modelId="{D2279159-6166-45D6-A014-3A408D479726}" type="parTrans" cxnId="{AAFB5B34-57CC-4CB1-8724-EB2470EAB5B1}">
      <dgm:prSet/>
      <dgm:spPr/>
      <dgm:t>
        <a:bodyPr/>
        <a:lstStyle/>
        <a:p>
          <a:endParaRPr lang="cs-CZ"/>
        </a:p>
      </dgm:t>
    </dgm:pt>
    <dgm:pt modelId="{1973AB7D-D687-4A07-A376-7C34DAD3167C}" type="sibTrans" cxnId="{AAFB5B34-57CC-4CB1-8724-EB2470EAB5B1}">
      <dgm:prSet/>
      <dgm:spPr/>
      <dgm:t>
        <a:bodyPr/>
        <a:lstStyle/>
        <a:p>
          <a:endParaRPr lang="cs-CZ"/>
        </a:p>
      </dgm:t>
    </dgm:pt>
    <dgm:pt modelId="{D88FA476-D6BE-4663-BBF4-170E618268CA}">
      <dgm:prSet phldrT="[Text]"/>
      <dgm:spPr/>
      <dgm:t>
        <a:bodyPr/>
        <a:lstStyle/>
        <a:p>
          <a:endParaRPr lang="cs-CZ" dirty="0"/>
        </a:p>
      </dgm:t>
    </dgm:pt>
    <dgm:pt modelId="{BA2493EB-1896-4EDF-A6C3-CFE763D186B5}" type="parTrans" cxnId="{1B0DC5E5-AFD3-4DCC-9FAA-2A5694C9A95E}">
      <dgm:prSet/>
      <dgm:spPr/>
      <dgm:t>
        <a:bodyPr/>
        <a:lstStyle/>
        <a:p>
          <a:endParaRPr lang="cs-CZ"/>
        </a:p>
      </dgm:t>
    </dgm:pt>
    <dgm:pt modelId="{BC85FBA3-9C4D-4200-AF2A-01B5B01B79AB}" type="sibTrans" cxnId="{1B0DC5E5-AFD3-4DCC-9FAA-2A5694C9A95E}">
      <dgm:prSet/>
      <dgm:spPr/>
      <dgm:t>
        <a:bodyPr/>
        <a:lstStyle/>
        <a:p>
          <a:endParaRPr lang="cs-CZ"/>
        </a:p>
      </dgm:t>
    </dgm:pt>
    <dgm:pt modelId="{EB602273-AEE0-42B5-B179-B021CF534C7E}">
      <dgm:prSet phldrT="[Text]" custT="1"/>
      <dgm:spPr>
        <a:ln>
          <a:solidFill>
            <a:srgbClr val="00FFCC"/>
          </a:solidFill>
        </a:ln>
      </dgm:spPr>
      <dgm:t>
        <a:bodyPr/>
        <a:lstStyle/>
        <a:p>
          <a:r>
            <a:rPr lang="cs-CZ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Mechanické stroje</a:t>
          </a:r>
          <a:endParaRPr lang="cs-CZ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CCAAD0E4-6EFE-40B0-83B9-0CF4FC815AFD}" type="parTrans" cxnId="{A3A59693-6383-4FF0-A52A-DEAED127D002}">
      <dgm:prSet/>
      <dgm:spPr>
        <a:ln w="19050">
          <a:solidFill>
            <a:srgbClr val="00FFCC"/>
          </a:solidFill>
        </a:ln>
        <a:effectLst/>
      </dgm:spPr>
      <dgm:t>
        <a:bodyPr/>
        <a:lstStyle/>
        <a:p>
          <a:endParaRPr lang="cs-CZ"/>
        </a:p>
      </dgm:t>
    </dgm:pt>
    <dgm:pt modelId="{28F64DFC-FDC8-45F7-9D98-311801316F29}" type="sibTrans" cxnId="{A3A59693-6383-4FF0-A52A-DEAED127D002}">
      <dgm:prSet/>
      <dgm:spPr/>
      <dgm:t>
        <a:bodyPr/>
        <a:lstStyle/>
        <a:p>
          <a:endParaRPr lang="cs-CZ"/>
        </a:p>
      </dgm:t>
    </dgm:pt>
    <dgm:pt modelId="{16D05D8F-12A3-43D2-94A5-60D9F50D2361}">
      <dgm:prSet phldrT="[Text]"/>
      <dgm:spPr/>
      <dgm:t>
        <a:bodyPr/>
        <a:lstStyle/>
        <a:p>
          <a:endParaRPr lang="cs-CZ"/>
        </a:p>
      </dgm:t>
    </dgm:pt>
    <dgm:pt modelId="{B5582287-FB88-42FB-A00C-A5404E826022}" type="parTrans" cxnId="{7EDC3E1B-98B6-4063-9239-01DCE3F68901}">
      <dgm:prSet/>
      <dgm:spPr/>
      <dgm:t>
        <a:bodyPr/>
        <a:lstStyle/>
        <a:p>
          <a:endParaRPr lang="cs-CZ"/>
        </a:p>
      </dgm:t>
    </dgm:pt>
    <dgm:pt modelId="{7021301A-A389-425B-88F6-775DA0547A90}" type="sibTrans" cxnId="{7EDC3E1B-98B6-4063-9239-01DCE3F68901}">
      <dgm:prSet/>
      <dgm:spPr/>
      <dgm:t>
        <a:bodyPr/>
        <a:lstStyle/>
        <a:p>
          <a:endParaRPr lang="cs-CZ"/>
        </a:p>
      </dgm:t>
    </dgm:pt>
    <dgm:pt modelId="{E3A853A2-9C5B-486E-A0CB-2ACB519165CE}">
      <dgm:prSet phldrT="[Text]"/>
      <dgm:spPr/>
      <dgm:t>
        <a:bodyPr/>
        <a:lstStyle/>
        <a:p>
          <a:endParaRPr lang="cs-CZ"/>
        </a:p>
      </dgm:t>
    </dgm:pt>
    <dgm:pt modelId="{0F58C30E-5DD0-44D1-A389-38725BD09DA4}" type="parTrans" cxnId="{E115A709-3BBB-4562-AE1F-89428ACF5300}">
      <dgm:prSet/>
      <dgm:spPr/>
      <dgm:t>
        <a:bodyPr/>
        <a:lstStyle/>
        <a:p>
          <a:endParaRPr lang="cs-CZ"/>
        </a:p>
      </dgm:t>
    </dgm:pt>
    <dgm:pt modelId="{A690C54A-EFFC-4738-A585-709F4B728CA6}" type="sibTrans" cxnId="{E115A709-3BBB-4562-AE1F-89428ACF5300}">
      <dgm:prSet/>
      <dgm:spPr/>
      <dgm:t>
        <a:bodyPr/>
        <a:lstStyle/>
        <a:p>
          <a:endParaRPr lang="cs-CZ"/>
        </a:p>
      </dgm:t>
    </dgm:pt>
    <dgm:pt modelId="{3C596F7F-4785-4EAD-8291-3C5C3F0F7580}">
      <dgm:prSet phldrT="[Text]"/>
      <dgm:spPr/>
      <dgm:t>
        <a:bodyPr/>
        <a:lstStyle/>
        <a:p>
          <a:endParaRPr lang="cs-CZ"/>
        </a:p>
      </dgm:t>
    </dgm:pt>
    <dgm:pt modelId="{BDF3D362-9F77-4473-9FC5-D67AE318F6F5}" type="parTrans" cxnId="{EB4EDF2B-9D03-4769-A8E0-91205E06690B}">
      <dgm:prSet/>
      <dgm:spPr/>
      <dgm:t>
        <a:bodyPr/>
        <a:lstStyle/>
        <a:p>
          <a:endParaRPr lang="cs-CZ"/>
        </a:p>
      </dgm:t>
    </dgm:pt>
    <dgm:pt modelId="{12931D0F-19BE-4C58-BE8D-351DD14D649C}" type="sibTrans" cxnId="{EB4EDF2B-9D03-4769-A8E0-91205E06690B}">
      <dgm:prSet/>
      <dgm:spPr/>
      <dgm:t>
        <a:bodyPr/>
        <a:lstStyle/>
        <a:p>
          <a:endParaRPr lang="cs-CZ"/>
        </a:p>
      </dgm:t>
    </dgm:pt>
    <dgm:pt modelId="{8B948B3C-7506-4172-97DF-A5CCCC5BDEBC}">
      <dgm:prSet phldrT="[Text]" custScaleY="65680" custLinFactNeighborX="-504" custLinFactNeighborY="-4081"/>
      <dgm:spPr/>
      <dgm:t>
        <a:bodyPr/>
        <a:lstStyle/>
        <a:p>
          <a:endParaRPr lang="cs-CZ"/>
        </a:p>
      </dgm:t>
    </dgm:pt>
    <dgm:pt modelId="{BA1A4E41-DA0F-4B8D-9887-049E03EFA1B9}" type="parTrans" cxnId="{008CA4C1-AC77-4056-8518-6EE6061D2FB2}">
      <dgm:prSet/>
      <dgm:spPr/>
      <dgm:t>
        <a:bodyPr/>
        <a:lstStyle/>
        <a:p>
          <a:endParaRPr lang="cs-CZ"/>
        </a:p>
      </dgm:t>
    </dgm:pt>
    <dgm:pt modelId="{61ED55CD-4433-4C4B-9478-C44E7E8A435C}" type="sibTrans" cxnId="{008CA4C1-AC77-4056-8518-6EE6061D2FB2}">
      <dgm:prSet/>
      <dgm:spPr/>
      <dgm:t>
        <a:bodyPr/>
        <a:lstStyle/>
        <a:p>
          <a:endParaRPr lang="cs-CZ"/>
        </a:p>
      </dgm:t>
    </dgm:pt>
    <dgm:pt modelId="{75C5933F-723F-4FB8-AB4A-31DC9280784E}">
      <dgm:prSet phldrT="[Text]" custScaleY="65680" custLinFactNeighborX="-2447" custLinFactNeighborY="-9858"/>
      <dgm:spPr/>
      <dgm:t>
        <a:bodyPr/>
        <a:lstStyle/>
        <a:p>
          <a:endParaRPr lang="cs-CZ"/>
        </a:p>
      </dgm:t>
    </dgm:pt>
    <dgm:pt modelId="{32115D1B-91AB-40B7-A0E3-073B19532A72}" type="parTrans" cxnId="{06214A7F-BC81-45AB-9A0D-870D1CFADE0C}">
      <dgm:prSet/>
      <dgm:spPr/>
      <dgm:t>
        <a:bodyPr/>
        <a:lstStyle/>
        <a:p>
          <a:endParaRPr lang="cs-CZ"/>
        </a:p>
      </dgm:t>
    </dgm:pt>
    <dgm:pt modelId="{233E2E01-3A0C-4395-A1A9-03171ABAFF3E}" type="sibTrans" cxnId="{06214A7F-BC81-45AB-9A0D-870D1CFADE0C}">
      <dgm:prSet/>
      <dgm:spPr/>
      <dgm:t>
        <a:bodyPr/>
        <a:lstStyle/>
        <a:p>
          <a:endParaRPr lang="cs-CZ"/>
        </a:p>
      </dgm:t>
    </dgm:pt>
    <dgm:pt modelId="{73E080A4-B70E-4665-BD09-6AA94B6CE628}">
      <dgm:prSet phldrT="[Text]" custScaleY="65680" custLinFactNeighborX="-2447" custLinFactNeighborY="-9858"/>
      <dgm:spPr/>
      <dgm:t>
        <a:bodyPr/>
        <a:lstStyle/>
        <a:p>
          <a:endParaRPr lang="cs-CZ"/>
        </a:p>
      </dgm:t>
    </dgm:pt>
    <dgm:pt modelId="{A971F7BE-BFA9-49B1-A306-FCAD05C8E429}" type="parTrans" cxnId="{B3A36CA6-9856-4AAC-BE54-432C1380E306}">
      <dgm:prSet/>
      <dgm:spPr/>
      <dgm:t>
        <a:bodyPr/>
        <a:lstStyle/>
        <a:p>
          <a:endParaRPr lang="cs-CZ"/>
        </a:p>
      </dgm:t>
    </dgm:pt>
    <dgm:pt modelId="{9C90AA8F-ECC1-4E45-AE35-1C33DD0905F7}" type="sibTrans" cxnId="{B3A36CA6-9856-4AAC-BE54-432C1380E306}">
      <dgm:prSet/>
      <dgm:spPr/>
      <dgm:t>
        <a:bodyPr/>
        <a:lstStyle/>
        <a:p>
          <a:endParaRPr lang="cs-CZ"/>
        </a:p>
      </dgm:t>
    </dgm:pt>
    <dgm:pt modelId="{FD5EBF5A-1016-420A-A416-5BBEC4ED83B3}">
      <dgm:prSet phldrT="[Text]" custScaleY="65680" custLinFactNeighborX="-2447" custLinFactNeighborY="-12826"/>
      <dgm:spPr/>
      <dgm:t>
        <a:bodyPr/>
        <a:lstStyle/>
        <a:p>
          <a:endParaRPr lang="cs-CZ"/>
        </a:p>
      </dgm:t>
    </dgm:pt>
    <dgm:pt modelId="{327B9918-AE79-43D6-8607-A87D7D216DE6}" type="parTrans" cxnId="{C8DDB6D1-58E5-40B3-BB2C-77C827C92FDE}">
      <dgm:prSet/>
      <dgm:spPr/>
      <dgm:t>
        <a:bodyPr/>
        <a:lstStyle/>
        <a:p>
          <a:endParaRPr lang="cs-CZ"/>
        </a:p>
      </dgm:t>
    </dgm:pt>
    <dgm:pt modelId="{6972B201-D029-4CA5-8365-EA2AC809CF1F}" type="sibTrans" cxnId="{C8DDB6D1-58E5-40B3-BB2C-77C827C92FDE}">
      <dgm:prSet/>
      <dgm:spPr/>
      <dgm:t>
        <a:bodyPr/>
        <a:lstStyle/>
        <a:p>
          <a:endParaRPr lang="cs-CZ"/>
        </a:p>
      </dgm:t>
    </dgm:pt>
    <dgm:pt modelId="{6406001E-1178-4B67-AAAE-F94713445856}">
      <dgm:prSet phldrT="[Text]" custScaleY="65680" custLinFactNeighborX="-2447" custLinFactNeighborY="-12826"/>
      <dgm:spPr/>
      <dgm:t>
        <a:bodyPr/>
        <a:lstStyle/>
        <a:p>
          <a:endParaRPr lang="cs-CZ" dirty="0"/>
        </a:p>
      </dgm:t>
    </dgm:pt>
    <dgm:pt modelId="{B509B741-382A-4883-BDF1-2C35F4356283}" type="parTrans" cxnId="{494AA747-6A7A-4D27-B7AB-52D6028E734F}">
      <dgm:prSet/>
      <dgm:spPr/>
      <dgm:t>
        <a:bodyPr/>
        <a:lstStyle/>
        <a:p>
          <a:endParaRPr lang="cs-CZ"/>
        </a:p>
      </dgm:t>
    </dgm:pt>
    <dgm:pt modelId="{4443A1B5-B15F-486B-804B-59E29A7FC740}" type="sibTrans" cxnId="{494AA747-6A7A-4D27-B7AB-52D6028E734F}">
      <dgm:prSet/>
      <dgm:spPr/>
      <dgm:t>
        <a:bodyPr/>
        <a:lstStyle/>
        <a:p>
          <a:endParaRPr lang="cs-CZ"/>
        </a:p>
      </dgm:t>
    </dgm:pt>
    <dgm:pt modelId="{DA7FF1DE-5F0C-47D4-812A-29CEF4C299E9}">
      <dgm:prSet phldrT="[Text]" custT="1"/>
      <dgm:spPr>
        <a:ln w="28575">
          <a:solidFill>
            <a:srgbClr val="00FFCC"/>
          </a:solidFill>
        </a:ln>
        <a:effectLst>
          <a:glow rad="101600">
            <a:schemeClr val="accent1">
              <a:satMod val="175000"/>
              <a:alpha val="40000"/>
            </a:schemeClr>
          </a:glow>
        </a:effectLst>
      </dgm:spPr>
      <dgm:t>
        <a:bodyPr/>
        <a:lstStyle/>
        <a:p>
          <a:r>
            <a:rPr lang="cs-CZ" sz="2400" b="1" dirty="0" smtClean="0">
              <a:ln>
                <a:solidFill>
                  <a:srgbClr val="00FFCC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Předchůdci počítačů</a:t>
          </a:r>
          <a:endParaRPr lang="cs-CZ" sz="2400" b="1" dirty="0">
            <a:ln>
              <a:solidFill>
                <a:srgbClr val="00FFCC"/>
              </a:solidFill>
            </a:ln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gm:t>
    </dgm:pt>
    <dgm:pt modelId="{083FE97F-8AB1-4EE4-A712-9AB703A97357}" type="sibTrans" cxnId="{5CEF3B7B-4F04-444E-845B-3C724CBB24F7}">
      <dgm:prSet/>
      <dgm:spPr/>
      <dgm:t>
        <a:bodyPr/>
        <a:lstStyle/>
        <a:p>
          <a:endParaRPr lang="cs-CZ"/>
        </a:p>
      </dgm:t>
    </dgm:pt>
    <dgm:pt modelId="{C8A34E81-3508-44FB-A86F-1C5F1158B413}" type="parTrans" cxnId="{5CEF3B7B-4F04-444E-845B-3C724CBB24F7}">
      <dgm:prSet/>
      <dgm:spPr/>
      <dgm:t>
        <a:bodyPr/>
        <a:lstStyle/>
        <a:p>
          <a:endParaRPr lang="cs-CZ"/>
        </a:p>
      </dgm:t>
    </dgm:pt>
    <dgm:pt modelId="{F647646B-EE6A-44B0-AAA1-98C0E5B969B5}">
      <dgm:prSet phldrT="[Text]" custT="1"/>
      <dgm:spPr>
        <a:ln>
          <a:solidFill>
            <a:srgbClr val="00FFCC"/>
          </a:solidFill>
        </a:ln>
      </dgm:spPr>
      <dgm:t>
        <a:bodyPr/>
        <a:lstStyle/>
        <a:p>
          <a:r>
            <a:rPr lang="cs-CZ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Programovatelné stroje</a:t>
          </a:r>
          <a:endParaRPr lang="cs-CZ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FC9695D-3FCB-45F9-81C8-FAA875A2B9BD}" type="parTrans" cxnId="{373BC100-8CF2-4B7F-A3FB-0A70215FEBD7}">
      <dgm:prSet/>
      <dgm:spPr>
        <a:ln w="19050">
          <a:solidFill>
            <a:srgbClr val="00FFCC"/>
          </a:solidFill>
        </a:ln>
      </dgm:spPr>
      <dgm:t>
        <a:bodyPr/>
        <a:lstStyle/>
        <a:p>
          <a:endParaRPr lang="cs-CZ"/>
        </a:p>
      </dgm:t>
    </dgm:pt>
    <dgm:pt modelId="{E4C97F97-7315-4640-A0C3-6652CB7E117C}" type="sibTrans" cxnId="{373BC100-8CF2-4B7F-A3FB-0A70215FEBD7}">
      <dgm:prSet/>
      <dgm:spPr/>
      <dgm:t>
        <a:bodyPr/>
        <a:lstStyle/>
        <a:p>
          <a:endParaRPr lang="cs-CZ"/>
        </a:p>
      </dgm:t>
    </dgm:pt>
    <dgm:pt modelId="{2C01001B-8719-4817-93F7-E77AE1F4FBC7}" type="pres">
      <dgm:prSet presAssocID="{A3595294-D567-4E6C-9C68-FC9B344C81A1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44E6E69-B299-4FE0-872B-2099DF7ECF68}" type="pres">
      <dgm:prSet presAssocID="{DA7FF1DE-5F0C-47D4-812A-29CEF4C299E9}" presName="centerShape" presStyleLbl="node0" presStyleIdx="0" presStyleCnt="1" custScaleX="184202" custScaleY="91192" custLinFactNeighborX="-8107" custLinFactNeighborY="-16613"/>
      <dgm:spPr/>
      <dgm:t>
        <a:bodyPr/>
        <a:lstStyle/>
        <a:p>
          <a:endParaRPr lang="cs-CZ"/>
        </a:p>
      </dgm:t>
    </dgm:pt>
    <dgm:pt modelId="{0D68891E-48C2-44A9-AEF6-9F493F39B9B8}" type="pres">
      <dgm:prSet presAssocID="{D8F5B047-10FE-4BF6-B6FC-432964735C68}" presName="parTrans" presStyleLbl="bgSibTrans2D1" presStyleIdx="0" presStyleCnt="5"/>
      <dgm:spPr/>
      <dgm:t>
        <a:bodyPr/>
        <a:lstStyle/>
        <a:p>
          <a:endParaRPr lang="cs-CZ"/>
        </a:p>
      </dgm:t>
    </dgm:pt>
    <dgm:pt modelId="{EE891040-0340-4902-B0E7-E8E9D2BF65D4}" type="pres">
      <dgm:prSet presAssocID="{17E05C9B-FADD-4530-BAC4-C3CBC9CF6303}" presName="node" presStyleLbl="node1" presStyleIdx="0" presStyleCnt="5" custScaleX="124944" custScaleY="84744" custRadScaleRad="162890" custRadScaleInc="134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40E5DD-E03E-4F54-BC2E-AB60E227430D}" type="pres">
      <dgm:prSet presAssocID="{3BB665A6-A1DE-4B71-AAF7-C6E3DFC20B6D}" presName="parTrans" presStyleLbl="bgSibTrans2D1" presStyleIdx="1" presStyleCnt="5"/>
      <dgm:spPr/>
      <dgm:t>
        <a:bodyPr/>
        <a:lstStyle/>
        <a:p>
          <a:endParaRPr lang="cs-CZ"/>
        </a:p>
      </dgm:t>
    </dgm:pt>
    <dgm:pt modelId="{291C3D11-8549-444F-904E-3068EC62DAFF}" type="pres">
      <dgm:prSet presAssocID="{B7E07043-472C-426C-818C-5AAF8EDC5118}" presName="node" presStyleLbl="node1" presStyleIdx="1" presStyleCnt="5" custScaleX="130956" custScaleY="82016" custRadScaleRad="147042" custRadScaleInc="-4389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056FA2-3819-47E3-94AD-3A3485CB2AA2}" type="pres">
      <dgm:prSet presAssocID="{42700265-04C4-43D9-B367-D569FFFBA1E8}" presName="parTrans" presStyleLbl="bgSibTrans2D1" presStyleIdx="2" presStyleCnt="5" custAng="21551226" custLinFactNeighborX="3220" custLinFactNeighborY="3161"/>
      <dgm:spPr/>
      <dgm:t>
        <a:bodyPr/>
        <a:lstStyle/>
        <a:p>
          <a:endParaRPr lang="cs-CZ"/>
        </a:p>
      </dgm:t>
    </dgm:pt>
    <dgm:pt modelId="{3058C0FA-F916-4C18-A9C3-B44E7239C036}" type="pres">
      <dgm:prSet presAssocID="{E6066411-DE69-4324-B518-25F4CDA611D8}" presName="node" presStyleLbl="node1" presStyleIdx="2" presStyleCnt="5" custScaleX="139639" custScaleY="87274" custRadScaleRad="103574" custRadScaleInc="-235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C9498A-D334-4255-B24B-1F2224803868}" type="pres">
      <dgm:prSet presAssocID="{EFC9695D-3FCB-45F9-81C8-FAA875A2B9BD}" presName="parTrans" presStyleLbl="bgSibTrans2D1" presStyleIdx="3" presStyleCnt="5" custScaleX="105266"/>
      <dgm:spPr/>
      <dgm:t>
        <a:bodyPr/>
        <a:lstStyle/>
        <a:p>
          <a:endParaRPr lang="cs-CZ"/>
        </a:p>
      </dgm:t>
    </dgm:pt>
    <dgm:pt modelId="{C0194160-843F-4B95-A574-B79A3545F91A}" type="pres">
      <dgm:prSet presAssocID="{F647646B-EE6A-44B0-AAA1-98C0E5B969B5}" presName="node" presStyleLbl="node1" presStyleIdx="3" presStyleCnt="5" custScaleX="196763" custScaleY="87274" custRadScaleRad="133039" custRadScaleInc="10775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EE117A-7440-4C34-9D79-EDC40BB2D02B}" type="pres">
      <dgm:prSet presAssocID="{CCAAD0E4-6EFE-40B0-83B9-0CF4FC815AFD}" presName="parTrans" presStyleLbl="bgSibTrans2D1" presStyleIdx="4" presStyleCnt="5" custScaleX="98873" custLinFactNeighborX="-873" custLinFactNeighborY="-1147"/>
      <dgm:spPr/>
      <dgm:t>
        <a:bodyPr/>
        <a:lstStyle/>
        <a:p>
          <a:endParaRPr lang="cs-CZ"/>
        </a:p>
      </dgm:t>
    </dgm:pt>
    <dgm:pt modelId="{543371C1-0393-4610-8B5C-BFBB6710E40A}" type="pres">
      <dgm:prSet presAssocID="{EB602273-AEE0-42B5-B179-B021CF534C7E}" presName="node" presStyleLbl="node1" presStyleIdx="4" presStyleCnt="5" custScaleX="139639" custScaleY="87274" custRadScaleRad="130203" custRadScaleInc="-10514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45981B6-8815-48C0-9C88-3D7D74FD0E92}" type="presOf" srcId="{EFC9695D-3FCB-45F9-81C8-FAA875A2B9BD}" destId="{63C9498A-D334-4255-B24B-1F2224803868}" srcOrd="0" destOrd="0" presId="urn:microsoft.com/office/officeart/2005/8/layout/radial4"/>
    <dgm:cxn modelId="{EB4EDF2B-9D03-4769-A8E0-91205E06690B}" srcId="{A3595294-D567-4E6C-9C68-FC9B344C81A1}" destId="{3C596F7F-4785-4EAD-8291-3C5C3F0F7580}" srcOrd="5" destOrd="0" parTransId="{BDF3D362-9F77-4473-9FC5-D67AE318F6F5}" sibTransId="{12931D0F-19BE-4C58-BE8D-351DD14D649C}"/>
    <dgm:cxn modelId="{494AA747-6A7A-4D27-B7AB-52D6028E734F}" srcId="{A3595294-D567-4E6C-9C68-FC9B344C81A1}" destId="{6406001E-1178-4B67-AAAE-F94713445856}" srcOrd="10" destOrd="0" parTransId="{B509B741-382A-4883-BDF1-2C35F4356283}" sibTransId="{4443A1B5-B15F-486B-804B-59E29A7FC740}"/>
    <dgm:cxn modelId="{5CEF3B7B-4F04-444E-845B-3C724CBB24F7}" srcId="{A3595294-D567-4E6C-9C68-FC9B344C81A1}" destId="{DA7FF1DE-5F0C-47D4-812A-29CEF4C299E9}" srcOrd="0" destOrd="0" parTransId="{C8A34E81-3508-44FB-A86F-1C5F1158B413}" sibTransId="{083FE97F-8AB1-4EE4-A712-9AB703A97357}"/>
    <dgm:cxn modelId="{0FAC7617-28E5-4B6E-B28F-4B508CA47E9E}" type="presOf" srcId="{A3595294-D567-4E6C-9C68-FC9B344C81A1}" destId="{2C01001B-8719-4817-93F7-E77AE1F4FBC7}" srcOrd="0" destOrd="0" presId="urn:microsoft.com/office/officeart/2005/8/layout/radial4"/>
    <dgm:cxn modelId="{887619A1-409C-4DBC-ABB3-AD4A738E1885}" type="presOf" srcId="{3BB665A6-A1DE-4B71-AAF7-C6E3DFC20B6D}" destId="{C940E5DD-E03E-4F54-BC2E-AB60E227430D}" srcOrd="0" destOrd="0" presId="urn:microsoft.com/office/officeart/2005/8/layout/radial4"/>
    <dgm:cxn modelId="{373BC100-8CF2-4B7F-A3FB-0A70215FEBD7}" srcId="{DA7FF1DE-5F0C-47D4-812A-29CEF4C299E9}" destId="{F647646B-EE6A-44B0-AAA1-98C0E5B969B5}" srcOrd="3" destOrd="0" parTransId="{EFC9695D-3FCB-45F9-81C8-FAA875A2B9BD}" sibTransId="{E4C97F97-7315-4640-A0C3-6652CB7E117C}"/>
    <dgm:cxn modelId="{48CDA73D-C006-4481-8469-723547681CC0}" type="presOf" srcId="{D8F5B047-10FE-4BF6-B6FC-432964735C68}" destId="{0D68891E-48C2-44A9-AEF6-9F493F39B9B8}" srcOrd="0" destOrd="0" presId="urn:microsoft.com/office/officeart/2005/8/layout/radial4"/>
    <dgm:cxn modelId="{1B0DC5E5-AFD3-4DCC-9FAA-2A5694C9A95E}" srcId="{A3595294-D567-4E6C-9C68-FC9B344C81A1}" destId="{D88FA476-D6BE-4663-BBF4-170E618268CA}" srcOrd="2" destOrd="0" parTransId="{BA2493EB-1896-4EDF-A6C3-CFE763D186B5}" sibTransId="{BC85FBA3-9C4D-4200-AF2A-01B5B01B79AB}"/>
    <dgm:cxn modelId="{74ADE0BC-4A11-4E59-9EF2-566DC2A2025D}" type="presOf" srcId="{F647646B-EE6A-44B0-AAA1-98C0E5B969B5}" destId="{C0194160-843F-4B95-A574-B79A3545F91A}" srcOrd="0" destOrd="0" presId="urn:microsoft.com/office/officeart/2005/8/layout/radial4"/>
    <dgm:cxn modelId="{A3A59693-6383-4FF0-A52A-DEAED127D002}" srcId="{DA7FF1DE-5F0C-47D4-812A-29CEF4C299E9}" destId="{EB602273-AEE0-42B5-B179-B021CF534C7E}" srcOrd="4" destOrd="0" parTransId="{CCAAD0E4-6EFE-40B0-83B9-0CF4FC815AFD}" sibTransId="{28F64DFC-FDC8-45F7-9D98-311801316F29}"/>
    <dgm:cxn modelId="{06214A7F-BC81-45AB-9A0D-870D1CFADE0C}" srcId="{A3595294-D567-4E6C-9C68-FC9B344C81A1}" destId="{75C5933F-723F-4FB8-AB4A-31DC9280784E}" srcOrd="7" destOrd="0" parTransId="{32115D1B-91AB-40B7-A0E3-073B19532A72}" sibTransId="{233E2E01-3A0C-4395-A1A9-03171ABAFF3E}"/>
    <dgm:cxn modelId="{E115A709-3BBB-4562-AE1F-89428ACF5300}" srcId="{A3595294-D567-4E6C-9C68-FC9B344C81A1}" destId="{E3A853A2-9C5B-486E-A0CB-2ACB519165CE}" srcOrd="4" destOrd="0" parTransId="{0F58C30E-5DD0-44D1-A389-38725BD09DA4}" sibTransId="{A690C54A-EFFC-4738-A585-709F4B728CA6}"/>
    <dgm:cxn modelId="{86386D8F-AE11-4079-B091-7E4DE2E79F8F}" type="presOf" srcId="{42700265-04C4-43D9-B367-D569FFFBA1E8}" destId="{19056FA2-3819-47E3-94AD-3A3485CB2AA2}" srcOrd="0" destOrd="0" presId="urn:microsoft.com/office/officeart/2005/8/layout/radial4"/>
    <dgm:cxn modelId="{26E7326B-143B-43EF-BE1F-6A99F95433A1}" srcId="{DA7FF1DE-5F0C-47D4-812A-29CEF4C299E9}" destId="{17E05C9B-FADD-4530-BAC4-C3CBC9CF6303}" srcOrd="0" destOrd="0" parTransId="{D8F5B047-10FE-4BF6-B6FC-432964735C68}" sibTransId="{A311D078-991C-48B1-9923-AB4EFCD7847C}"/>
    <dgm:cxn modelId="{67EEBBBA-4F08-4677-A5DA-054993514DD3}" srcId="{DA7FF1DE-5F0C-47D4-812A-29CEF4C299E9}" destId="{E6066411-DE69-4324-B518-25F4CDA611D8}" srcOrd="2" destOrd="0" parTransId="{42700265-04C4-43D9-B367-D569FFFBA1E8}" sibTransId="{90F85E13-0781-483E-BE67-491EFDABBC13}"/>
    <dgm:cxn modelId="{77B84B5B-EE3A-4D37-A7C5-0C4C9B66CEB7}" type="presOf" srcId="{CCAAD0E4-6EFE-40B0-83B9-0CF4FC815AFD}" destId="{90EE117A-7440-4C34-9D79-EDC40BB2D02B}" srcOrd="0" destOrd="0" presId="urn:microsoft.com/office/officeart/2005/8/layout/radial4"/>
    <dgm:cxn modelId="{2DD0467E-9C5D-4274-81D2-09D7F9154FB8}" type="presOf" srcId="{DA7FF1DE-5F0C-47D4-812A-29CEF4C299E9}" destId="{B44E6E69-B299-4FE0-872B-2099DF7ECF68}" srcOrd="0" destOrd="0" presId="urn:microsoft.com/office/officeart/2005/8/layout/radial4"/>
    <dgm:cxn modelId="{B3A36CA6-9856-4AAC-BE54-432C1380E306}" srcId="{A3595294-D567-4E6C-9C68-FC9B344C81A1}" destId="{73E080A4-B70E-4665-BD09-6AA94B6CE628}" srcOrd="8" destOrd="0" parTransId="{A971F7BE-BFA9-49B1-A306-FCAD05C8E429}" sibTransId="{9C90AA8F-ECC1-4E45-AE35-1C33DD0905F7}"/>
    <dgm:cxn modelId="{AAFB5B34-57CC-4CB1-8724-EB2470EAB5B1}" srcId="{A3595294-D567-4E6C-9C68-FC9B344C81A1}" destId="{8417B956-019B-448E-BA98-8A4DB65EC2A2}" srcOrd="1" destOrd="0" parTransId="{D2279159-6166-45D6-A014-3A408D479726}" sibTransId="{1973AB7D-D687-4A07-A376-7C34DAD3167C}"/>
    <dgm:cxn modelId="{C8DDB6D1-58E5-40B3-BB2C-77C827C92FDE}" srcId="{A3595294-D567-4E6C-9C68-FC9B344C81A1}" destId="{FD5EBF5A-1016-420A-A416-5BBEC4ED83B3}" srcOrd="9" destOrd="0" parTransId="{327B9918-AE79-43D6-8607-A87D7D216DE6}" sibTransId="{6972B201-D029-4CA5-8365-EA2AC809CF1F}"/>
    <dgm:cxn modelId="{46EFCE86-E6C5-4A32-B6AA-4C89C8BFBB4D}" type="presOf" srcId="{17E05C9B-FADD-4530-BAC4-C3CBC9CF6303}" destId="{EE891040-0340-4902-B0E7-E8E9D2BF65D4}" srcOrd="0" destOrd="0" presId="urn:microsoft.com/office/officeart/2005/8/layout/radial4"/>
    <dgm:cxn modelId="{11516A64-E0A5-44CB-8CBF-9D6BED78A2F8}" srcId="{DA7FF1DE-5F0C-47D4-812A-29CEF4C299E9}" destId="{B7E07043-472C-426C-818C-5AAF8EDC5118}" srcOrd="1" destOrd="0" parTransId="{3BB665A6-A1DE-4B71-AAF7-C6E3DFC20B6D}" sibTransId="{79170303-D648-4257-8CFC-0BAEFF35A531}"/>
    <dgm:cxn modelId="{E720903F-1481-4D33-8D5F-E69EC5C4F3B5}" type="presOf" srcId="{E6066411-DE69-4324-B518-25F4CDA611D8}" destId="{3058C0FA-F916-4C18-A9C3-B44E7239C036}" srcOrd="0" destOrd="0" presId="urn:microsoft.com/office/officeart/2005/8/layout/radial4"/>
    <dgm:cxn modelId="{7EDC3E1B-98B6-4063-9239-01DCE3F68901}" srcId="{A3595294-D567-4E6C-9C68-FC9B344C81A1}" destId="{16D05D8F-12A3-43D2-94A5-60D9F50D2361}" srcOrd="3" destOrd="0" parTransId="{B5582287-FB88-42FB-A00C-A5404E826022}" sibTransId="{7021301A-A389-425B-88F6-775DA0547A90}"/>
    <dgm:cxn modelId="{F3DEB8A9-A570-4DF2-B368-99F3E956D096}" type="presOf" srcId="{EB602273-AEE0-42B5-B179-B021CF534C7E}" destId="{543371C1-0393-4610-8B5C-BFBB6710E40A}" srcOrd="0" destOrd="0" presId="urn:microsoft.com/office/officeart/2005/8/layout/radial4"/>
    <dgm:cxn modelId="{008CA4C1-AC77-4056-8518-6EE6061D2FB2}" srcId="{A3595294-D567-4E6C-9C68-FC9B344C81A1}" destId="{8B948B3C-7506-4172-97DF-A5CCCC5BDEBC}" srcOrd="6" destOrd="0" parTransId="{BA1A4E41-DA0F-4B8D-9887-049E03EFA1B9}" sibTransId="{61ED55CD-4433-4C4B-9478-C44E7E8A435C}"/>
    <dgm:cxn modelId="{8A79C33F-FD0D-4CAF-BF78-BFAE7AFDCD18}" type="presOf" srcId="{B7E07043-472C-426C-818C-5AAF8EDC5118}" destId="{291C3D11-8549-444F-904E-3068EC62DAFF}" srcOrd="0" destOrd="0" presId="urn:microsoft.com/office/officeart/2005/8/layout/radial4"/>
    <dgm:cxn modelId="{E3B18888-387F-436F-8CA3-41A90C2D70A5}" type="presParOf" srcId="{2C01001B-8719-4817-93F7-E77AE1F4FBC7}" destId="{B44E6E69-B299-4FE0-872B-2099DF7ECF68}" srcOrd="0" destOrd="0" presId="urn:microsoft.com/office/officeart/2005/8/layout/radial4"/>
    <dgm:cxn modelId="{208AE7F7-B542-4E0B-A1E9-AE388074D319}" type="presParOf" srcId="{2C01001B-8719-4817-93F7-E77AE1F4FBC7}" destId="{0D68891E-48C2-44A9-AEF6-9F493F39B9B8}" srcOrd="1" destOrd="0" presId="urn:microsoft.com/office/officeart/2005/8/layout/radial4"/>
    <dgm:cxn modelId="{C0409174-7E07-4D4E-B153-0518108B1D68}" type="presParOf" srcId="{2C01001B-8719-4817-93F7-E77AE1F4FBC7}" destId="{EE891040-0340-4902-B0E7-E8E9D2BF65D4}" srcOrd="2" destOrd="0" presId="urn:microsoft.com/office/officeart/2005/8/layout/radial4"/>
    <dgm:cxn modelId="{A46712A5-FE2F-4A28-A21B-62C5178DD2A1}" type="presParOf" srcId="{2C01001B-8719-4817-93F7-E77AE1F4FBC7}" destId="{C940E5DD-E03E-4F54-BC2E-AB60E227430D}" srcOrd="3" destOrd="0" presId="urn:microsoft.com/office/officeart/2005/8/layout/radial4"/>
    <dgm:cxn modelId="{72565863-43CB-455B-BF35-209F6F95C446}" type="presParOf" srcId="{2C01001B-8719-4817-93F7-E77AE1F4FBC7}" destId="{291C3D11-8549-444F-904E-3068EC62DAFF}" srcOrd="4" destOrd="0" presId="urn:microsoft.com/office/officeart/2005/8/layout/radial4"/>
    <dgm:cxn modelId="{91E02C6F-09A0-419D-9B36-FE9A174CE42F}" type="presParOf" srcId="{2C01001B-8719-4817-93F7-E77AE1F4FBC7}" destId="{19056FA2-3819-47E3-94AD-3A3485CB2AA2}" srcOrd="5" destOrd="0" presId="urn:microsoft.com/office/officeart/2005/8/layout/radial4"/>
    <dgm:cxn modelId="{0192BB45-AC03-4BE7-B8F0-B78B913C74AD}" type="presParOf" srcId="{2C01001B-8719-4817-93F7-E77AE1F4FBC7}" destId="{3058C0FA-F916-4C18-A9C3-B44E7239C036}" srcOrd="6" destOrd="0" presId="urn:microsoft.com/office/officeart/2005/8/layout/radial4"/>
    <dgm:cxn modelId="{7EEC7761-C1C8-4FCC-BDE5-62469412221D}" type="presParOf" srcId="{2C01001B-8719-4817-93F7-E77AE1F4FBC7}" destId="{63C9498A-D334-4255-B24B-1F2224803868}" srcOrd="7" destOrd="0" presId="urn:microsoft.com/office/officeart/2005/8/layout/radial4"/>
    <dgm:cxn modelId="{7114AA6C-8E0A-48C5-BB09-D3F3FE75A5EE}" type="presParOf" srcId="{2C01001B-8719-4817-93F7-E77AE1F4FBC7}" destId="{C0194160-843F-4B95-A574-B79A3545F91A}" srcOrd="8" destOrd="0" presId="urn:microsoft.com/office/officeart/2005/8/layout/radial4"/>
    <dgm:cxn modelId="{7B92C4E8-15D7-4446-98E1-94750BD1CC0F}" type="presParOf" srcId="{2C01001B-8719-4817-93F7-E77AE1F4FBC7}" destId="{90EE117A-7440-4C34-9D79-EDC40BB2D02B}" srcOrd="9" destOrd="0" presId="urn:microsoft.com/office/officeart/2005/8/layout/radial4"/>
    <dgm:cxn modelId="{4EBAFDA9-7081-4FCC-9652-BA8CB27FE35B}" type="presParOf" srcId="{2C01001B-8719-4817-93F7-E77AE1F4FBC7}" destId="{543371C1-0393-4610-8B5C-BFBB6710E40A}" srcOrd="10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4E6E69-B299-4FE0-872B-2099DF7ECF68}">
      <dsp:nvSpPr>
        <dsp:cNvPr id="0" name=""/>
        <dsp:cNvSpPr/>
      </dsp:nvSpPr>
      <dsp:spPr>
        <a:xfrm>
          <a:off x="1994171" y="1080120"/>
          <a:ext cx="2199482" cy="10888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flat" cmpd="sng" algn="ctr">
          <a:solidFill>
            <a:srgbClr val="00FFCC"/>
          </a:solidFill>
          <a:prstDash val="solid"/>
        </a:ln>
        <a:effectLst>
          <a:glow rad="101600">
            <a:schemeClr val="accent1">
              <a:satMod val="175000"/>
              <a:alpha val="40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ln>
                <a:solidFill>
                  <a:srgbClr val="00FFCC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Předchůdci počítačů</a:t>
          </a:r>
          <a:endParaRPr lang="cs-CZ" sz="2400" b="1" kern="1200" dirty="0">
            <a:ln>
              <a:solidFill>
                <a:srgbClr val="00FFCC"/>
              </a:solidFill>
            </a:ln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sp:txBody>
      <dsp:txXfrm>
        <a:off x="2316278" y="1239584"/>
        <a:ext cx="1555268" cy="769959"/>
      </dsp:txXfrm>
    </dsp:sp>
    <dsp:sp modelId="{0D68891E-48C2-44A9-AEF6-9F493F39B9B8}">
      <dsp:nvSpPr>
        <dsp:cNvPr id="0" name=""/>
        <dsp:cNvSpPr/>
      </dsp:nvSpPr>
      <dsp:spPr>
        <a:xfrm rot="10309855">
          <a:off x="702218" y="1706672"/>
          <a:ext cx="1268802" cy="340307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solidFill>
            <a:srgbClr val="00FFCC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891040-0340-4902-B0E7-E8E9D2BF65D4}">
      <dsp:nvSpPr>
        <dsp:cNvPr id="0" name=""/>
        <dsp:cNvSpPr/>
      </dsp:nvSpPr>
      <dsp:spPr>
        <a:xfrm>
          <a:off x="0" y="1582451"/>
          <a:ext cx="1417311" cy="7690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00FFCC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Prehistorie</a:t>
          </a:r>
          <a:endParaRPr lang="cs-CZ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2524" y="1604975"/>
        <a:ext cx="1372263" cy="723991"/>
      </dsp:txXfrm>
    </dsp:sp>
    <dsp:sp modelId="{C940E5DD-E03E-4F54-BC2E-AB60E227430D}">
      <dsp:nvSpPr>
        <dsp:cNvPr id="0" name=""/>
        <dsp:cNvSpPr/>
      </dsp:nvSpPr>
      <dsp:spPr>
        <a:xfrm rot="11937046">
          <a:off x="1095269" y="951022"/>
          <a:ext cx="1065214" cy="340307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2858606"/>
            <a:satOff val="621"/>
            <a:lumOff val="-882"/>
            <a:alphaOff val="0"/>
          </a:schemeClr>
        </a:solidFill>
        <a:ln>
          <a:solidFill>
            <a:srgbClr val="00FFCC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1C3D11-8549-444F-904E-3068EC62DAFF}">
      <dsp:nvSpPr>
        <dsp:cNvPr id="0" name=""/>
        <dsp:cNvSpPr/>
      </dsp:nvSpPr>
      <dsp:spPr>
        <a:xfrm>
          <a:off x="381383" y="576067"/>
          <a:ext cx="1485508" cy="744283"/>
        </a:xfrm>
        <a:prstGeom prst="roundRect">
          <a:avLst>
            <a:gd name="adj" fmla="val 10000"/>
          </a:avLst>
        </a:prstGeom>
        <a:solidFill>
          <a:schemeClr val="accent1">
            <a:lumMod val="75000"/>
          </a:schemeClr>
        </a:solidFill>
        <a:ln w="25400" cap="flat" cmpd="sng" algn="ctr">
          <a:solidFill>
            <a:srgbClr val="00FFCC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Starověk</a:t>
          </a:r>
          <a:endParaRPr lang="cs-CZ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403182" y="597866"/>
        <a:ext cx="1441910" cy="700685"/>
      </dsp:txXfrm>
    </dsp:sp>
    <dsp:sp modelId="{19056FA2-3819-47E3-94AD-3A3485CB2AA2}">
      <dsp:nvSpPr>
        <dsp:cNvPr id="0" name=""/>
        <dsp:cNvSpPr/>
      </dsp:nvSpPr>
      <dsp:spPr>
        <a:xfrm rot="16197955">
          <a:off x="2809328" y="566614"/>
          <a:ext cx="634456" cy="340307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5717212"/>
            <a:satOff val="1242"/>
            <a:lumOff val="-1765"/>
            <a:alphaOff val="0"/>
          </a:schemeClr>
        </a:solidFill>
        <a:ln>
          <a:solidFill>
            <a:srgbClr val="00FFCC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58C0FA-F916-4C18-A9C3-B44E7239C036}">
      <dsp:nvSpPr>
        <dsp:cNvPr id="0" name=""/>
        <dsp:cNvSpPr/>
      </dsp:nvSpPr>
      <dsp:spPr>
        <a:xfrm>
          <a:off x="2318437" y="12812"/>
          <a:ext cx="1584004" cy="791998"/>
        </a:xfrm>
        <a:prstGeom prst="roundRect">
          <a:avLst>
            <a:gd name="adj" fmla="val 10000"/>
          </a:avLst>
        </a:prstGeom>
        <a:solidFill>
          <a:schemeClr val="accent3">
            <a:hueOff val="5717212"/>
            <a:satOff val="1242"/>
            <a:lumOff val="-1765"/>
            <a:alphaOff val="0"/>
          </a:schemeClr>
        </a:solidFill>
        <a:ln w="25400" cap="flat" cmpd="sng" algn="ctr">
          <a:solidFill>
            <a:srgbClr val="00FFCC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Výpočetní pomůcky</a:t>
          </a:r>
          <a:endParaRPr lang="cs-CZ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341634" y="36009"/>
        <a:ext cx="1537610" cy="745604"/>
      </dsp:txXfrm>
    </dsp:sp>
    <dsp:sp modelId="{63C9498A-D334-4255-B24B-1F2224803868}">
      <dsp:nvSpPr>
        <dsp:cNvPr id="0" name=""/>
        <dsp:cNvSpPr/>
      </dsp:nvSpPr>
      <dsp:spPr>
        <a:xfrm rot="433898">
          <a:off x="4199525" y="1692838"/>
          <a:ext cx="1546800" cy="340307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8575818"/>
            <a:satOff val="1863"/>
            <a:lumOff val="-2647"/>
            <a:alphaOff val="0"/>
          </a:schemeClr>
        </a:solidFill>
        <a:ln w="19050">
          <a:solidFill>
            <a:srgbClr val="00FFCC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194160-843F-4B95-A574-B79A3545F91A}">
      <dsp:nvSpPr>
        <dsp:cNvPr id="0" name=""/>
        <dsp:cNvSpPr/>
      </dsp:nvSpPr>
      <dsp:spPr>
        <a:xfrm>
          <a:off x="4585794" y="1559479"/>
          <a:ext cx="2231994" cy="791998"/>
        </a:xfrm>
        <a:prstGeom prst="roundRect">
          <a:avLst>
            <a:gd name="adj" fmla="val 10000"/>
          </a:avLst>
        </a:prstGeom>
        <a:solidFill>
          <a:schemeClr val="accent3">
            <a:hueOff val="8575818"/>
            <a:satOff val="1863"/>
            <a:lumOff val="-2647"/>
            <a:alphaOff val="0"/>
          </a:schemeClr>
        </a:solidFill>
        <a:ln w="25400" cap="flat" cmpd="sng" algn="ctr">
          <a:solidFill>
            <a:srgbClr val="00FFCC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Programovatelné stroje</a:t>
          </a:r>
          <a:endParaRPr lang="cs-CZ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4608991" y="1582676"/>
        <a:ext cx="2185600" cy="745604"/>
      </dsp:txXfrm>
    </dsp:sp>
    <dsp:sp modelId="{90EE117A-7440-4C34-9D79-EDC40BB2D02B}">
      <dsp:nvSpPr>
        <dsp:cNvPr id="0" name=""/>
        <dsp:cNvSpPr/>
      </dsp:nvSpPr>
      <dsp:spPr>
        <a:xfrm rot="20315352">
          <a:off x="3976680" y="858369"/>
          <a:ext cx="1232928" cy="340307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11434424"/>
            <a:satOff val="2484"/>
            <a:lumOff val="-3530"/>
            <a:alphaOff val="0"/>
          </a:schemeClr>
        </a:solidFill>
        <a:ln w="19050">
          <a:solidFill>
            <a:srgbClr val="00FFCC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3371C1-0393-4610-8B5C-BFBB6710E40A}">
      <dsp:nvSpPr>
        <dsp:cNvPr id="0" name=""/>
        <dsp:cNvSpPr/>
      </dsp:nvSpPr>
      <dsp:spPr>
        <a:xfrm>
          <a:off x="4392490" y="408820"/>
          <a:ext cx="1584004" cy="791998"/>
        </a:xfrm>
        <a:prstGeom prst="roundRect">
          <a:avLst>
            <a:gd name="adj" fmla="val 10000"/>
          </a:avLst>
        </a:prstGeom>
        <a:solidFill>
          <a:schemeClr val="accent3">
            <a:hueOff val="11434424"/>
            <a:satOff val="2484"/>
            <a:lumOff val="-3530"/>
            <a:alphaOff val="0"/>
          </a:schemeClr>
        </a:solidFill>
        <a:ln w="25400" cap="flat" cmpd="sng" algn="ctr">
          <a:solidFill>
            <a:srgbClr val="00FFCC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Mechanické stroje</a:t>
          </a:r>
          <a:endParaRPr lang="cs-CZ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4415687" y="432017"/>
        <a:ext cx="1537610" cy="7456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332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655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6537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5123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213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9861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4048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9943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29712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9822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8018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69129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01431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94860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101310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08224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699746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808201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66867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80140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185892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679058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460548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732085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948954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058291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20349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227552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896779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273772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54550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825810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23236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99000">
              <a:srgbClr val="7005D4"/>
            </a:gs>
            <a:gs pos="100000">
              <a:srgbClr val="8C3D9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00584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9248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45311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i.muni.cz/usr/jkucera/pv109/vystavka/xrycka_02-01.html" TargetMode="External"/><Relationship Id="rId3" Type="http://schemas.openxmlformats.org/officeDocument/2006/relationships/hyperlink" Target="http://mis.e-mis.cz/index.php/Generace_po%C4%8D%C3%ADta%C4%8D%C5%AF" TargetMode="External"/><Relationship Id="rId7" Type="http://schemas.openxmlformats.org/officeDocument/2006/relationships/hyperlink" Target="http://cs.wikipedia.org/w/index.php?title=D%C3%A1vkov%C3%BD_soubor&amp;oldid=10441919" TargetMode="External"/><Relationship Id="rId12" Type="http://schemas.openxmlformats.org/officeDocument/2006/relationships/hyperlink" Target="http://www.historiepocitacu.cz/fotogalerie-historie-pocitacu.html" TargetMode="External"/><Relationship Id="rId2" Type="http://schemas.openxmlformats.org/officeDocument/2006/relationships/hyperlink" Target="http://cs.wikipedia.org/w/index.php?title=D%C4%9Bjiny_po%C4%8D%C3%ADta%C4%8D%C5%AF&amp;oldid=10367972" TargetMode="External"/><Relationship Id="rId1" Type="http://schemas.openxmlformats.org/officeDocument/2006/relationships/slideLayout" Target="../slideLayouts/slideLayout29.xml"/><Relationship Id="rId6" Type="http://schemas.openxmlformats.org/officeDocument/2006/relationships/hyperlink" Target="http://en.wikipedia.org/w/index.php?title=Transistor&amp;oldid=565215387" TargetMode="External"/><Relationship Id="rId11" Type="http://schemas.openxmlformats.org/officeDocument/2006/relationships/hyperlink" Target="http://www.historiepocitacu.cz/obecny-prehled-generaci-pocitacu.html#prameny" TargetMode="External"/><Relationship Id="rId5" Type="http://schemas.openxmlformats.org/officeDocument/2006/relationships/hyperlink" Target="http://www.fi.muni.cz/usr/jkucera/pv109/vystavka/xcermak1_tranzistory.html" TargetMode="External"/><Relationship Id="rId10" Type="http://schemas.openxmlformats.org/officeDocument/2006/relationships/hyperlink" Target="http://www.obsluznaspol.cz/i-Vojtech-Sedlacek-ZPA600.html" TargetMode="External"/><Relationship Id="rId4" Type="http://schemas.openxmlformats.org/officeDocument/2006/relationships/hyperlink" Target="http://infopedia.funsite.cz/index.php?text=943-prehled-vyvoje-vypocetni-techniky" TargetMode="External"/><Relationship Id="rId9" Type="http://schemas.openxmlformats.org/officeDocument/2006/relationships/hyperlink" Target="http://www.fi.muni.cz/usr/jkucera/pv109/vystavka/xrycka_02-02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79962274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1701211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VY_32_INOVACE_08_S10-I-6-9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Únor 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Informatika pro 6. –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Historie 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 PC – 2. generace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146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2380298"/>
              </p:ext>
            </p:extLst>
          </p:nvPr>
        </p:nvGraphicFramePr>
        <p:xfrm>
          <a:off x="539552" y="3573016"/>
          <a:ext cx="8280920" cy="24220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Počítač s připojením k internetu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učiva s využitím interaktivní tabule a vyhledávání informací na internetu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vyhledávají informace na internetu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8605767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Materiál slouží k  seznámení</a:t>
                      </a:r>
                      <a:r>
                        <a:rPr lang="cs-CZ" sz="1400" b="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s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  <a:effectLst/>
                        </a:rPr>
                        <a:t>orientačním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  <a:effectLst/>
                        </a:rPr>
                        <a:t> r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  <a:effectLst/>
                        </a:rPr>
                        <a:t>ozdělením základního přehledu dějin od primitivních počítacích pomůcek až po počítače nedávné minulosti. </a:t>
                      </a:r>
                    </a:p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pozná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předchůdce dnešních počítačů z období označovaného jako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2. generace  počítačů –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období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od roku 1951 do roku 1964.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48404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518E"/>
            </a:gs>
            <a:gs pos="10000">
              <a:srgbClr val="50B1D3"/>
            </a:gs>
            <a:gs pos="20000">
              <a:srgbClr val="0067B4"/>
            </a:gs>
            <a:gs pos="40000">
              <a:srgbClr val="0094C8"/>
            </a:gs>
            <a:gs pos="65000">
              <a:srgbClr val="0067B4"/>
            </a:gs>
            <a:gs pos="85000">
              <a:srgbClr val="00B0F0"/>
            </a:gs>
            <a:gs pos="100000">
              <a:srgbClr val="306E8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7091" y="1052736"/>
            <a:ext cx="3368373" cy="275083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803572"/>
            <a:ext cx="8712968" cy="2361731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  <a:t>INFORMATIKA</a:t>
            </a:r>
            <a:b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</a:b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  <a:t>pro základní školu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2421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4220412" y="4454988"/>
            <a:ext cx="478760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4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Schéma zobrazuje  orientační rozdělení základního přehledu dějin od primitivních počítacích pomůcek až po počítače nedávné minulosti.</a:t>
            </a:r>
          </a:p>
        </p:txBody>
      </p: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3838891180"/>
              </p:ext>
            </p:extLst>
          </p:nvPr>
        </p:nvGraphicFramePr>
        <p:xfrm>
          <a:off x="2195736" y="836712"/>
          <a:ext cx="6840760" cy="2808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35" name="Skupina 34"/>
          <p:cNvGrpSpPr/>
          <p:nvPr/>
        </p:nvGrpSpPr>
        <p:grpSpPr>
          <a:xfrm>
            <a:off x="20751" y="5923896"/>
            <a:ext cx="1836000" cy="756000"/>
            <a:chOff x="1990981" y="1210743"/>
            <a:chExt cx="1879837" cy="900980"/>
          </a:xfrm>
          <a:effectLst>
            <a:glow rad="101600">
              <a:schemeClr val="accent6">
                <a:satMod val="175000"/>
                <a:alpha val="40000"/>
              </a:schemeClr>
            </a:glow>
          </a:effectLst>
        </p:grpSpPr>
        <p:sp>
          <p:nvSpPr>
            <p:cNvPr id="36" name="Ovál 35"/>
            <p:cNvSpPr/>
            <p:nvPr/>
          </p:nvSpPr>
          <p:spPr>
            <a:xfrm>
              <a:off x="1990981" y="1210743"/>
              <a:ext cx="1879837" cy="900980"/>
            </a:xfrm>
            <a:prstGeom prst="ellipse">
              <a:avLst/>
            </a:prstGeom>
            <a:ln>
              <a:solidFill>
                <a:srgbClr val="FF9900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7" name="Ovál 4"/>
            <p:cNvSpPr/>
            <p:nvPr/>
          </p:nvSpPr>
          <p:spPr>
            <a:xfrm>
              <a:off x="2266275" y="1342687"/>
              <a:ext cx="1290084" cy="686461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Čtvrtá generace</a:t>
              </a:r>
              <a:endPara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938751" y="5188607"/>
            <a:ext cx="1836000" cy="756000"/>
            <a:chOff x="1990981" y="1210743"/>
            <a:chExt cx="1879837" cy="900980"/>
          </a:xfrm>
          <a:effectLst>
            <a:glow rad="101600">
              <a:schemeClr val="accent6">
                <a:satMod val="175000"/>
                <a:alpha val="40000"/>
              </a:schemeClr>
            </a:glow>
          </a:effectLst>
        </p:grpSpPr>
        <p:sp>
          <p:nvSpPr>
            <p:cNvPr id="39" name="Ovál 38"/>
            <p:cNvSpPr/>
            <p:nvPr/>
          </p:nvSpPr>
          <p:spPr>
            <a:xfrm>
              <a:off x="1990981" y="1210743"/>
              <a:ext cx="1879837" cy="900980"/>
            </a:xfrm>
            <a:prstGeom prst="ellipse">
              <a:avLst/>
            </a:prstGeom>
            <a:ln>
              <a:solidFill>
                <a:srgbClr val="FF9900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0" name="Ovál 4"/>
            <p:cNvSpPr/>
            <p:nvPr/>
          </p:nvSpPr>
          <p:spPr>
            <a:xfrm>
              <a:off x="2266276" y="1342685"/>
              <a:ext cx="1290084" cy="686461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Třetí generace</a:t>
              </a:r>
              <a:endPara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1993357" y="4496180"/>
            <a:ext cx="1836000" cy="756000"/>
            <a:chOff x="1990981" y="1210743"/>
            <a:chExt cx="1879837" cy="900980"/>
          </a:xfrm>
          <a:effectLst>
            <a:glow rad="101600">
              <a:schemeClr val="accent6">
                <a:satMod val="175000"/>
                <a:alpha val="40000"/>
              </a:schemeClr>
            </a:glow>
          </a:effectLst>
        </p:grpSpPr>
        <p:sp>
          <p:nvSpPr>
            <p:cNvPr id="42" name="Ovál 41"/>
            <p:cNvSpPr/>
            <p:nvPr/>
          </p:nvSpPr>
          <p:spPr>
            <a:xfrm>
              <a:off x="1990981" y="1210743"/>
              <a:ext cx="1879837" cy="900980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2">
                  <a:lumMod val="75000"/>
                </a:schemeClr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3" name="Ovál 4"/>
            <p:cNvSpPr/>
            <p:nvPr/>
          </p:nvSpPr>
          <p:spPr>
            <a:xfrm>
              <a:off x="2266277" y="1342687"/>
              <a:ext cx="1290084" cy="686461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dirty="0" smtClean="0">
                  <a:solidFill>
                    <a:schemeClr val="tx2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Druhá generace</a:t>
              </a:r>
              <a:endParaRPr lang="cs-CZ" sz="2000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3144524" y="3809824"/>
            <a:ext cx="1836000" cy="756000"/>
            <a:chOff x="2017098" y="1134852"/>
            <a:chExt cx="1879837" cy="900980"/>
          </a:xfrm>
          <a:effectLst>
            <a:glow rad="101600">
              <a:schemeClr val="accent6">
                <a:satMod val="175000"/>
                <a:alpha val="40000"/>
              </a:schemeClr>
            </a:glow>
          </a:effectLst>
        </p:grpSpPr>
        <p:sp>
          <p:nvSpPr>
            <p:cNvPr id="45" name="Ovál 44"/>
            <p:cNvSpPr/>
            <p:nvPr/>
          </p:nvSpPr>
          <p:spPr>
            <a:xfrm>
              <a:off x="2017098" y="1134852"/>
              <a:ext cx="1879837" cy="900980"/>
            </a:xfrm>
            <a:prstGeom prst="ellipse">
              <a:avLst/>
            </a:prstGeom>
            <a:ln>
              <a:solidFill>
                <a:srgbClr val="FF9900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6" name="Ovál 4"/>
            <p:cNvSpPr/>
            <p:nvPr/>
          </p:nvSpPr>
          <p:spPr>
            <a:xfrm>
              <a:off x="2266277" y="1217280"/>
              <a:ext cx="1260000" cy="686461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První generace</a:t>
              </a:r>
              <a:endPara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4252282" y="3122988"/>
            <a:ext cx="1836000" cy="756000"/>
            <a:chOff x="1990981" y="1210743"/>
            <a:chExt cx="1879837" cy="900980"/>
          </a:xfrm>
          <a:effectLst>
            <a:glow rad="101600">
              <a:schemeClr val="accent6">
                <a:satMod val="175000"/>
                <a:alpha val="40000"/>
              </a:schemeClr>
            </a:glow>
          </a:effectLst>
        </p:grpSpPr>
        <p:sp>
          <p:nvSpPr>
            <p:cNvPr id="48" name="Ovál 47"/>
            <p:cNvSpPr/>
            <p:nvPr/>
          </p:nvSpPr>
          <p:spPr>
            <a:xfrm>
              <a:off x="1990981" y="1210743"/>
              <a:ext cx="1879837" cy="900980"/>
            </a:xfrm>
            <a:prstGeom prst="ellipse">
              <a:avLst/>
            </a:prstGeom>
            <a:ln>
              <a:solidFill>
                <a:srgbClr val="FF9900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9" name="Ovál 4"/>
            <p:cNvSpPr/>
            <p:nvPr/>
          </p:nvSpPr>
          <p:spPr>
            <a:xfrm>
              <a:off x="2266276" y="1342687"/>
              <a:ext cx="1290084" cy="686461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dirty="0" smtClean="0">
                  <a:ln w="10160">
                    <a:noFill/>
                    <a:prstDash val="solid"/>
                  </a:ln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Nultá generace</a:t>
              </a:r>
              <a:endParaRPr lang="cs-CZ" sz="2000" b="1" dirty="0">
                <a:ln w="10160">
                  <a:noFill/>
                  <a:prstDash val="solid"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20" name="Nadpis 1"/>
          <p:cNvSpPr txBox="1">
            <a:spLocks/>
          </p:cNvSpPr>
          <p:nvPr/>
        </p:nvSpPr>
        <p:spPr>
          <a:xfrm>
            <a:off x="2898967" y="0"/>
            <a:ext cx="6116216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Základní rozdělení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4837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lumMod val="40000"/>
                <a:lumOff val="60000"/>
              </a:schemeClr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525" y="260648"/>
            <a:ext cx="2649066" cy="3436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>
            <a:off x="323528" y="980728"/>
            <a:ext cx="5609812" cy="2716546"/>
          </a:xfrm>
          <a:prstGeom prst="cloudCallout">
            <a:avLst>
              <a:gd name="adj1" fmla="val 68944"/>
              <a:gd name="adj2" fmla="val -21359"/>
            </a:avLst>
          </a:prstGeom>
          <a:gradFill flip="none" rotWithShape="1">
            <a:gsLst>
              <a:gs pos="0">
                <a:srgbClr val="0070C0"/>
              </a:gs>
              <a:gs pos="50000">
                <a:srgbClr val="37A9FF"/>
              </a:gs>
              <a:gs pos="100000">
                <a:srgbClr val="71C2FF"/>
              </a:gs>
            </a:gsLst>
            <a:lin ang="2700000" scaled="1"/>
            <a:tileRect/>
          </a:gra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KAPITOLA  8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Lucida Handwriting" pitchFamily="66" charset="0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9552" y="4365104"/>
            <a:ext cx="8136904" cy="2160240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Druhá  generace PC</a:t>
            </a:r>
            <a:endParaRPr lang="cs-CZ" sz="4800" b="1" dirty="0">
              <a:solidFill>
                <a:srgbClr val="4C5A6A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6007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CHARAKTERISTIKA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2. generace počítačů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0018" y="1628800"/>
            <a:ext cx="6372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Technologie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59832" y="2348880"/>
            <a:ext cx="608238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Tranzistor 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r>
              <a:rPr lang="cs-CZ" sz="2400" dirty="0">
                <a:solidFill>
                  <a:schemeClr val="bg1"/>
                </a:solidFill>
              </a:rPr>
              <a:t>vynalezen 1947: </a:t>
            </a:r>
            <a:r>
              <a:rPr lang="cs-CZ" sz="2400" dirty="0" err="1">
                <a:solidFill>
                  <a:schemeClr val="bg1"/>
                </a:solidFill>
              </a:rPr>
              <a:t>Shockley</a:t>
            </a:r>
            <a:r>
              <a:rPr lang="cs-CZ" sz="2400" dirty="0">
                <a:solidFill>
                  <a:schemeClr val="bg1"/>
                </a:solidFill>
              </a:rPr>
              <a:t>, </a:t>
            </a:r>
            <a:r>
              <a:rPr lang="cs-CZ" sz="2400" dirty="0" err="1">
                <a:solidFill>
                  <a:schemeClr val="bg1"/>
                </a:solidFill>
              </a:rPr>
              <a:t>Bardeen</a:t>
            </a:r>
            <a:r>
              <a:rPr lang="cs-CZ" sz="2400" dirty="0">
                <a:solidFill>
                  <a:schemeClr val="bg1"/>
                </a:solidFill>
              </a:rPr>
              <a:t>, </a:t>
            </a:r>
            <a:r>
              <a:rPr lang="cs-CZ" sz="2400" dirty="0" err="1">
                <a:solidFill>
                  <a:schemeClr val="bg1"/>
                </a:solidFill>
              </a:rPr>
              <a:t>Brattain</a:t>
            </a:r>
            <a:r>
              <a:rPr lang="cs-CZ" sz="2400" dirty="0">
                <a:solidFill>
                  <a:schemeClr val="bg1"/>
                </a:solidFill>
              </a:rPr>
              <a:t> </a:t>
            </a:r>
          </a:p>
          <a:p>
            <a:pPr lvl="1"/>
            <a:r>
              <a:rPr lang="cs-CZ" sz="2400" dirty="0">
                <a:solidFill>
                  <a:schemeClr val="bg1"/>
                </a:solidFill>
              </a:rPr>
              <a:t>1956 udělena za objev Nobelova cena za fyziku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Paměť </a:t>
            </a:r>
          </a:p>
          <a:p>
            <a:pPr lvl="1"/>
            <a:r>
              <a:rPr lang="cs-CZ" sz="2400" dirty="0">
                <a:solidFill>
                  <a:schemeClr val="bg1"/>
                </a:solidFill>
              </a:rPr>
              <a:t>registry s tranzistorovými klopnými obvody </a:t>
            </a:r>
          </a:p>
          <a:p>
            <a:pPr lvl="1"/>
            <a:r>
              <a:rPr lang="cs-CZ" sz="2400" dirty="0">
                <a:solidFill>
                  <a:schemeClr val="bg1"/>
                </a:solidFill>
              </a:rPr>
              <a:t>feritové paměti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Rychlost </a:t>
            </a:r>
          </a:p>
          <a:p>
            <a:pPr lvl="1"/>
            <a:r>
              <a:rPr lang="cs-CZ" sz="2400" dirty="0">
                <a:solidFill>
                  <a:schemeClr val="bg1"/>
                </a:solidFill>
              </a:rPr>
              <a:t>tisíce operací za sekundu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Použití </a:t>
            </a:r>
          </a:p>
          <a:p>
            <a:pPr lvl="1"/>
            <a:r>
              <a:rPr lang="cs-CZ" sz="2400" dirty="0">
                <a:solidFill>
                  <a:schemeClr val="bg1"/>
                </a:solidFill>
              </a:rPr>
              <a:t>přibývá řízení technologických procesů </a:t>
            </a:r>
          </a:p>
          <a:p>
            <a:pPr lvl="1"/>
            <a:r>
              <a:rPr lang="cs-CZ" sz="2400" dirty="0">
                <a:solidFill>
                  <a:schemeClr val="bg1"/>
                </a:solidFill>
              </a:rPr>
              <a:t>rezervace letenek,... </a:t>
            </a:r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-1666" y="3212976"/>
            <a:ext cx="2915816" cy="249299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600" b="1" dirty="0" smtClean="0">
                <a:solidFill>
                  <a:srgbClr val="0067B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1951</a:t>
            </a:r>
            <a:endParaRPr lang="cs-CZ" sz="3600" b="1" dirty="0">
              <a:solidFill>
                <a:srgbClr val="0067B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spcAft>
                <a:spcPts val="1200"/>
              </a:spcAft>
            </a:pPr>
            <a:r>
              <a:rPr lang="cs-CZ" sz="2200" b="1" dirty="0">
                <a:solidFill>
                  <a:srgbClr val="00518E"/>
                </a:solidFill>
              </a:rPr>
              <a:t>Počátek 2. generace počítačů (</a:t>
            </a:r>
            <a:r>
              <a:rPr lang="cs-CZ" sz="2200" b="1" dirty="0" smtClean="0">
                <a:solidFill>
                  <a:srgbClr val="00518E"/>
                </a:solidFill>
              </a:rPr>
              <a:t>1951 </a:t>
            </a:r>
            <a:r>
              <a:rPr lang="cs-CZ" sz="2200" b="1" dirty="0">
                <a:solidFill>
                  <a:srgbClr val="00518E"/>
                </a:solidFill>
              </a:rPr>
              <a:t>až 1964) využívající jako základní stavební prvek tranzistory.</a:t>
            </a:r>
          </a:p>
        </p:txBody>
      </p:sp>
    </p:spTree>
    <p:extLst>
      <p:ext uri="{BB962C8B-B14F-4D97-AF65-F5344CB8AC3E}">
        <p14:creationId xmlns:p14="http://schemas.microsoft.com/office/powerpoint/2010/main" val="2122349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CHARAKTERISTIKA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2. generace počítačů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1628800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Základní stavební prvek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789040"/>
            <a:ext cx="4164537" cy="29032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15816" y="2420888"/>
            <a:ext cx="604867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>
                <a:solidFill>
                  <a:schemeClr val="bg1"/>
                </a:solidFill>
              </a:rPr>
              <a:t>Typická deska 2. generace, tj. s tranzistory. Povšimněte si zvětšení počtu aktivních prvků na jedné desce při zmenšených rozměrech. </a:t>
            </a:r>
          </a:p>
        </p:txBody>
      </p:sp>
    </p:spTree>
    <p:extLst>
      <p:ext uri="{BB962C8B-B14F-4D97-AF65-F5344CB8AC3E}">
        <p14:creationId xmlns:p14="http://schemas.microsoft.com/office/powerpoint/2010/main" val="4113380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48608" y="1484784"/>
            <a:ext cx="6372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Charakteristika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87824" y="2120504"/>
            <a:ext cx="5976664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Počítače druhé generace charakterizuje použití </a:t>
            </a:r>
            <a:r>
              <a:rPr lang="cs-CZ" sz="2200" dirty="0" smtClean="0">
                <a:solidFill>
                  <a:schemeClr val="bg1"/>
                </a:solidFill>
              </a:rPr>
              <a:t>tranzistorů.</a:t>
            </a:r>
          </a:p>
          <a:p>
            <a:r>
              <a:rPr lang="cs-CZ" sz="2200" dirty="0" smtClean="0">
                <a:solidFill>
                  <a:schemeClr val="bg1"/>
                </a:solidFill>
              </a:rPr>
              <a:t>Tranzistory dovolily </a:t>
            </a:r>
            <a:r>
              <a:rPr lang="cs-CZ" sz="2200" dirty="0">
                <a:solidFill>
                  <a:schemeClr val="bg1"/>
                </a:solidFill>
              </a:rPr>
              <a:t>zlepšit všechny parametry </a:t>
            </a:r>
            <a:r>
              <a:rPr lang="cs-CZ" sz="2200" dirty="0" smtClean="0">
                <a:solidFill>
                  <a:schemeClr val="bg1"/>
                </a:solidFill>
              </a:rPr>
              <a:t>počítačů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200" dirty="0" smtClean="0">
                <a:solidFill>
                  <a:schemeClr val="bg1"/>
                </a:solidFill>
              </a:rPr>
              <a:t>zmenšení rozměrů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200" dirty="0" smtClean="0">
                <a:solidFill>
                  <a:schemeClr val="bg1"/>
                </a:solidFill>
              </a:rPr>
              <a:t>zvýšení </a:t>
            </a:r>
            <a:r>
              <a:rPr lang="cs-CZ" sz="2200" dirty="0">
                <a:solidFill>
                  <a:schemeClr val="bg1"/>
                </a:solidFill>
              </a:rPr>
              <a:t>rychlosti a </a:t>
            </a:r>
            <a:r>
              <a:rPr lang="cs-CZ" sz="2200" dirty="0" smtClean="0">
                <a:solidFill>
                  <a:schemeClr val="bg1"/>
                </a:solidFill>
              </a:rPr>
              <a:t>spolehlivosti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200" dirty="0" smtClean="0">
                <a:solidFill>
                  <a:schemeClr val="bg1"/>
                </a:solidFill>
              </a:rPr>
              <a:t>snížení </a:t>
            </a:r>
            <a:r>
              <a:rPr lang="cs-CZ" sz="2200" dirty="0">
                <a:solidFill>
                  <a:schemeClr val="bg1"/>
                </a:solidFill>
              </a:rPr>
              <a:t>energetických </a:t>
            </a:r>
            <a:r>
              <a:rPr lang="cs-CZ" sz="2200" dirty="0" smtClean="0">
                <a:solidFill>
                  <a:schemeClr val="bg1"/>
                </a:solidFill>
              </a:rPr>
              <a:t>nároků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6211" y="5812116"/>
            <a:ext cx="5976156" cy="1015663"/>
          </a:xfrm>
          <a:prstGeom prst="rect">
            <a:avLst/>
          </a:prstGeom>
          <a:solidFill>
            <a:srgbClr val="0067B4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solidFill>
                  <a:srgbClr val="FFFF00"/>
                </a:solidFill>
              </a:rPr>
              <a:t>Tranzistor vynalezli v roce 1947 </a:t>
            </a:r>
            <a:r>
              <a:rPr lang="cs-CZ" sz="2000" dirty="0" smtClean="0">
                <a:solidFill>
                  <a:srgbClr val="FFFF00"/>
                </a:solidFill>
              </a:rPr>
              <a:t/>
            </a:r>
            <a:br>
              <a:rPr lang="cs-CZ" sz="2000" dirty="0" smtClean="0">
                <a:solidFill>
                  <a:srgbClr val="FFFF00"/>
                </a:solidFill>
              </a:rPr>
            </a:br>
            <a:r>
              <a:rPr lang="cs-CZ" sz="2000" dirty="0" smtClean="0">
                <a:solidFill>
                  <a:srgbClr val="FFFF00"/>
                </a:solidFill>
              </a:rPr>
              <a:t>John </a:t>
            </a:r>
            <a:r>
              <a:rPr lang="cs-CZ" sz="2000" dirty="0" err="1">
                <a:solidFill>
                  <a:srgbClr val="FFFF00"/>
                </a:solidFill>
              </a:rPr>
              <a:t>Bardeen</a:t>
            </a:r>
            <a:r>
              <a:rPr lang="cs-CZ" sz="2000" dirty="0">
                <a:solidFill>
                  <a:srgbClr val="FFFF00"/>
                </a:solidFill>
              </a:rPr>
              <a:t>, W. </a:t>
            </a:r>
            <a:r>
              <a:rPr lang="cs-CZ" sz="2000" dirty="0" err="1">
                <a:solidFill>
                  <a:srgbClr val="FFFF00"/>
                </a:solidFill>
              </a:rPr>
              <a:t>Brattain</a:t>
            </a:r>
            <a:r>
              <a:rPr lang="cs-CZ" sz="2000" dirty="0">
                <a:solidFill>
                  <a:srgbClr val="FFFF00"/>
                </a:solidFill>
              </a:rPr>
              <a:t> a W. </a:t>
            </a:r>
            <a:r>
              <a:rPr lang="cs-CZ" sz="2000" dirty="0" err="1">
                <a:solidFill>
                  <a:srgbClr val="FFFF00"/>
                </a:solidFill>
              </a:rPr>
              <a:t>Shockley</a:t>
            </a:r>
            <a:r>
              <a:rPr lang="cs-CZ" sz="2000" dirty="0">
                <a:solidFill>
                  <a:srgbClr val="FFFF00"/>
                </a:solidFill>
              </a:rPr>
              <a:t> a </a:t>
            </a:r>
            <a:r>
              <a:rPr lang="cs-CZ" sz="2000" dirty="0" smtClean="0">
                <a:solidFill>
                  <a:srgbClr val="FFFF00"/>
                </a:solidFill>
              </a:rPr>
              <a:t/>
            </a:r>
            <a:br>
              <a:rPr lang="cs-CZ" sz="2000" dirty="0" smtClean="0">
                <a:solidFill>
                  <a:srgbClr val="FFFF00"/>
                </a:solidFill>
              </a:rPr>
            </a:br>
            <a:r>
              <a:rPr lang="cs-CZ" sz="2000" dirty="0" smtClean="0">
                <a:solidFill>
                  <a:srgbClr val="FFFF00"/>
                </a:solidFill>
              </a:rPr>
              <a:t>v </a:t>
            </a:r>
            <a:r>
              <a:rPr lang="cs-CZ" sz="2000" dirty="0">
                <a:solidFill>
                  <a:srgbClr val="FFFF00"/>
                </a:solidFill>
              </a:rPr>
              <a:t>roce 1956 za něj dostali Nobelovu cenu za fyziku.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3607" y="4670526"/>
            <a:ext cx="2777201" cy="220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02698"/>
            <a:ext cx="2770018" cy="2481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6211" y="5184635"/>
            <a:ext cx="33936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Replika prvního tranzistoru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769216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0018" y="1628799"/>
            <a:ext cx="6372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Charakteristika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15816" y="2213574"/>
            <a:ext cx="604867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Díky </a:t>
            </a:r>
            <a:r>
              <a:rPr lang="cs-CZ" sz="2200" dirty="0">
                <a:solidFill>
                  <a:schemeClr val="bg1"/>
                </a:solidFill>
              </a:rPr>
              <a:t>počátku obchodu s počítači byla snaha o co nejlepší využití počítače, proto vznikají první dávkové systémy, které byly zaváděny do počítače pomocí děrné pásky, štítků nebo magnetické </a:t>
            </a:r>
            <a:r>
              <a:rPr lang="cs-CZ" sz="2200" dirty="0" smtClean="0">
                <a:solidFill>
                  <a:schemeClr val="bg1"/>
                </a:solidFill>
              </a:rPr>
              <a:t>pásky. </a:t>
            </a:r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@ECHO OFF REM ECHO OFF vypíná vypisování jednotlivých příkazů na terminál REM ECHO. vytiskne prázdný řádek ECHO. ECHO Ahoj světe, stiskni klávesu pro start programu APROGRAM.EXE! PAUSE &gt; NUL REM První argument dávky může být předán pomocí "%1" APROGRAM.EXE %1 IF ERRORLEVEL 1 GOTO error ECHO. ECHO APROGRAM byl ukončen v pořádku. GOTO end :error ECHO. ECHO APROGRAM skončil s nějakou chybou. :end</a:t>
            </a:r>
            <a:r>
              <a:rPr kumimoji="0" lang="cs-CZ" sz="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02" y="3939519"/>
            <a:ext cx="4648200" cy="291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788024" y="4149080"/>
            <a:ext cx="417646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>
                <a:solidFill>
                  <a:schemeClr val="bg1"/>
                </a:solidFill>
              </a:rPr>
              <a:t>Počátek využívání operačních systémů, jazyka symbolických adres, první programovací jazyky (COBOL, FORTRAN, ALGOL</a:t>
            </a:r>
            <a:r>
              <a:rPr lang="cs-CZ" sz="2200" dirty="0" smtClean="0">
                <a:solidFill>
                  <a:schemeClr val="bg1"/>
                </a:solidFill>
              </a:rPr>
              <a:t>).</a:t>
            </a:r>
            <a:endParaRPr lang="cs-CZ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9869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0018" y="1628799"/>
            <a:ext cx="6372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1951  UNIVAC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69985" y="2431085"/>
            <a:ext cx="457073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2200" dirty="0">
                <a:solidFill>
                  <a:schemeClr val="bg1"/>
                </a:solidFill>
              </a:rPr>
              <a:t>UNIVAC(elektronkový) byl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roce 1951 prvním sériově vyráběným komerčním </a:t>
            </a:r>
            <a:r>
              <a:rPr lang="cs-CZ" sz="2200" dirty="0" smtClean="0">
                <a:solidFill>
                  <a:schemeClr val="bg1"/>
                </a:solidFill>
              </a:rPr>
              <a:t>počítačem.</a:t>
            </a:r>
          </a:p>
          <a:p>
            <a:pPr algn="ctr"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 Byl </a:t>
            </a:r>
            <a:r>
              <a:rPr lang="cs-CZ" sz="2200" dirty="0">
                <a:solidFill>
                  <a:schemeClr val="bg1"/>
                </a:solidFill>
              </a:rPr>
              <a:t>zkonstruován tvůrci počítače ENIAC. </a:t>
            </a:r>
            <a:endParaRPr lang="cs-CZ" sz="2200" dirty="0" smtClean="0">
              <a:solidFill>
                <a:schemeClr val="bg1"/>
              </a:solidFill>
            </a:endParaRPr>
          </a:p>
          <a:p>
            <a:pPr algn="ctr"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Pátý </a:t>
            </a:r>
            <a:r>
              <a:rPr lang="cs-CZ" sz="2200" dirty="0">
                <a:solidFill>
                  <a:schemeClr val="bg1"/>
                </a:solidFill>
              </a:rPr>
              <a:t>vyrobený kus v roce 1952 úspěšně předpověděl volební vítězství prezidenta Dwight D. Eisenhowera.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720" y="3197130"/>
            <a:ext cx="4286250" cy="3219450"/>
          </a:xfrm>
          <a:prstGeom prst="rect">
            <a:avLst/>
          </a:prstGeom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1708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0018" y="1628799"/>
            <a:ext cx="6372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1962  EPOS 2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75856" y="2213574"/>
            <a:ext cx="5866361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2200" dirty="0">
                <a:solidFill>
                  <a:schemeClr val="bg1"/>
                </a:solidFill>
              </a:rPr>
              <a:t>Roku 1960 byl ve Výzkumném ústavu matematických strojů (VÚMS) spuštěn elektronický počítač EPOS 1, zkonstruovaný pod vedením prof. A. Svobody, ale už v roce 1962 upravený typ EPOS 2, osazený tranzistory. </a:t>
            </a:r>
            <a:endParaRPr lang="cs-CZ" sz="2200" dirty="0" smtClean="0">
              <a:solidFill>
                <a:schemeClr val="bg1"/>
              </a:solidFill>
            </a:endParaRPr>
          </a:p>
          <a:p>
            <a:pPr algn="ctr"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Počítač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pracoval v desítkové aritmetice</a:t>
            </a:r>
            <a:r>
              <a:rPr lang="cs-CZ" sz="2200" dirty="0">
                <a:solidFill>
                  <a:schemeClr val="bg1"/>
                </a:solidFill>
              </a:rPr>
              <a:t>, v kódu, který umožňoval automatickou opravu jedné chyby (délka slova 12 číslic),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vykonával přes 30 tisíc operací za sec. </a:t>
            </a:r>
            <a:r>
              <a:rPr lang="cs-CZ" sz="2200" dirty="0">
                <a:solidFill>
                  <a:schemeClr val="bg1"/>
                </a:solidFill>
              </a:rPr>
              <a:t>a měl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feritovou paměť s kapacitou 40 tisíc slov</a:t>
            </a:r>
            <a:r>
              <a:rPr lang="cs-CZ" sz="2200" dirty="0">
                <a:solidFill>
                  <a:schemeClr val="bg1"/>
                </a:solidFill>
              </a:rPr>
              <a:t>. </a:t>
            </a:r>
            <a:endParaRPr lang="cs-CZ" sz="2200" dirty="0" smtClean="0">
              <a:solidFill>
                <a:schemeClr val="bg1"/>
              </a:solidFill>
            </a:endParaRPr>
          </a:p>
          <a:p>
            <a:pPr algn="ctr"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Zvláštností </a:t>
            </a:r>
            <a:r>
              <a:rPr lang="cs-CZ" sz="2200" dirty="0">
                <a:solidFill>
                  <a:schemeClr val="bg1"/>
                </a:solidFill>
              </a:rPr>
              <a:t>počítače bylo hardwarové zařízení pro sdílení času mezi až pěti nezávislými programy.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7" y="2996952"/>
            <a:ext cx="3273299" cy="2523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57" y="5733256"/>
            <a:ext cx="32012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Programátorka u  počítače EPOS 2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778489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0018" y="1628799"/>
            <a:ext cx="6372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Tiskárna  EPOS 2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5949280"/>
            <a:ext cx="32403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>
                <a:solidFill>
                  <a:schemeClr val="bg1"/>
                </a:solidFill>
              </a:rPr>
              <a:t>Na </a:t>
            </a:r>
            <a:r>
              <a:rPr lang="cs-CZ" sz="2200" b="1" dirty="0">
                <a:solidFill>
                  <a:schemeClr val="bg1"/>
                </a:solidFill>
              </a:rPr>
              <a:t>těchto fotografii </a:t>
            </a:r>
            <a:r>
              <a:rPr lang="cs-CZ" sz="2200" b="1" dirty="0" smtClean="0">
                <a:solidFill>
                  <a:schemeClr val="bg1"/>
                </a:solidFill>
              </a:rPr>
              <a:t/>
            </a:r>
            <a:br>
              <a:rPr lang="cs-CZ" sz="2200" b="1" dirty="0" smtClean="0">
                <a:solidFill>
                  <a:schemeClr val="bg1"/>
                </a:solidFill>
              </a:rPr>
            </a:br>
            <a:r>
              <a:rPr lang="cs-CZ" sz="2200" b="1" dirty="0" smtClean="0">
                <a:solidFill>
                  <a:schemeClr val="bg1"/>
                </a:solidFill>
              </a:rPr>
              <a:t>je </a:t>
            </a:r>
            <a:r>
              <a:rPr lang="cs-CZ" sz="2200" b="1" dirty="0">
                <a:solidFill>
                  <a:schemeClr val="bg1"/>
                </a:solidFill>
              </a:rPr>
              <a:t>tiskárna a její detaily.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47864" y="2253149"/>
            <a:ext cx="568863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>
                <a:solidFill>
                  <a:schemeClr val="bg1"/>
                </a:solidFill>
              </a:rPr>
              <a:t>Ke svým počítačům musel zpočátku VÚMS vyvíjet i všechna přídavná zařízení.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důsledku toho byla některá až směšně unikátní (např. osmistopá magnetická páska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s </a:t>
            </a:r>
            <a:r>
              <a:rPr lang="cs-CZ" sz="2200" dirty="0">
                <a:solidFill>
                  <a:schemeClr val="bg1"/>
                </a:solidFill>
              </a:rPr>
              <a:t>dekadickým záznamem). </a:t>
            </a:r>
          </a:p>
          <a:p>
            <a:pPr algn="ctr"/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281" y="2852014"/>
            <a:ext cx="3096344" cy="2833154"/>
          </a:xfrm>
          <a:prstGeom prst="rect">
            <a:avLst/>
          </a:prstGeom>
          <a:noFill/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275696"/>
            <a:ext cx="3017912" cy="2327565"/>
          </a:xfrm>
          <a:prstGeom prst="rect">
            <a:avLst/>
          </a:prstGeom>
          <a:noFill/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5247" y="4295473"/>
            <a:ext cx="2507407" cy="2288009"/>
          </a:xfrm>
          <a:prstGeom prst="rect">
            <a:avLst/>
          </a:prstGeom>
          <a:noFill/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00094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0018" y="1628799"/>
            <a:ext cx="6372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1962  EPOS 2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818709" y="2564904"/>
            <a:ext cx="432048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Počítač EPOS 2 </a:t>
            </a:r>
            <a:r>
              <a:rPr lang="cs-CZ" sz="2200" dirty="0">
                <a:solidFill>
                  <a:schemeClr val="bg1"/>
                </a:solidFill>
              </a:rPr>
              <a:t>se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(</a:t>
            </a:r>
            <a:r>
              <a:rPr lang="cs-CZ" sz="2200" dirty="0">
                <a:solidFill>
                  <a:schemeClr val="bg1"/>
                </a:solidFill>
              </a:rPr>
              <a:t>po </a:t>
            </a:r>
            <a:r>
              <a:rPr lang="cs-CZ" sz="2200" dirty="0" smtClean="0">
                <a:solidFill>
                  <a:schemeClr val="bg1"/>
                </a:solidFill>
              </a:rPr>
              <a:t>dalších </a:t>
            </a:r>
            <a:r>
              <a:rPr lang="cs-CZ" sz="2200" dirty="0">
                <a:solidFill>
                  <a:schemeClr val="bg1"/>
                </a:solidFill>
              </a:rPr>
              <a:t>modifikacích)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dočkal </a:t>
            </a:r>
            <a:r>
              <a:rPr lang="cs-CZ" sz="2200" dirty="0">
                <a:solidFill>
                  <a:schemeClr val="bg1"/>
                </a:solidFill>
              </a:rPr>
              <a:t>sériové výroby pod názvem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ZPA 600</a:t>
            </a:r>
            <a:r>
              <a:rPr lang="cs-CZ" sz="2200" dirty="0">
                <a:solidFill>
                  <a:schemeClr val="bg1"/>
                </a:solidFill>
              </a:rPr>
              <a:t>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996952"/>
            <a:ext cx="4458072" cy="3326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818709" y="4509120"/>
            <a:ext cx="4073771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>
                <a:solidFill>
                  <a:schemeClr val="bg1"/>
                </a:solidFill>
              </a:rPr>
              <a:t>V 60. a 70. letech se vyráběl jako ZPA 600 a ZPA 601 i v mobilní verzi a byl vybaven poměrně bohatým software (operační systém, assembler, překladače).</a:t>
            </a:r>
          </a:p>
        </p:txBody>
      </p:sp>
    </p:spTree>
    <p:extLst>
      <p:ext uri="{BB962C8B-B14F-4D97-AF65-F5344CB8AC3E}">
        <p14:creationId xmlns:p14="http://schemas.microsoft.com/office/powerpoint/2010/main" val="782610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0018" y="1628799"/>
            <a:ext cx="6372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Počítač ZPA 600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1920" y="2219967"/>
            <a:ext cx="504056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>
                <a:solidFill>
                  <a:schemeClr val="bg1"/>
                </a:solidFill>
              </a:rPr>
              <a:t>V 60. a 70. letech se vyráběl jako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ZPA </a:t>
            </a:r>
            <a:r>
              <a:rPr lang="cs-CZ" sz="2200" dirty="0">
                <a:solidFill>
                  <a:schemeClr val="bg1"/>
                </a:solidFill>
              </a:rPr>
              <a:t>600 a ZPA 601 i v mobilní verzi a </a:t>
            </a:r>
            <a:r>
              <a:rPr lang="cs-CZ" sz="2200" dirty="0" smtClean="0">
                <a:solidFill>
                  <a:schemeClr val="bg1"/>
                </a:solidFill>
              </a:rPr>
              <a:t>byl </a:t>
            </a:r>
            <a:r>
              <a:rPr lang="cs-CZ" sz="2200" dirty="0">
                <a:solidFill>
                  <a:schemeClr val="bg1"/>
                </a:solidFill>
              </a:rPr>
              <a:t>vybaven poměrně bohatým software </a:t>
            </a:r>
            <a:r>
              <a:rPr lang="cs-CZ" sz="2200" dirty="0" smtClean="0">
                <a:solidFill>
                  <a:schemeClr val="bg1"/>
                </a:solidFill>
              </a:rPr>
              <a:t> (</a:t>
            </a:r>
            <a:r>
              <a:rPr lang="cs-CZ" sz="2200" dirty="0">
                <a:solidFill>
                  <a:schemeClr val="bg1"/>
                </a:solidFill>
              </a:rPr>
              <a:t>operační systém, assembler, překladače).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830860"/>
            <a:ext cx="4142234" cy="29317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849170"/>
            <a:ext cx="4436121" cy="29317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2815197"/>
            <a:ext cx="3851920" cy="1015663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/>
              <a:t>ZPA600 - Ovládací panel. jednotky magnetických pásek a řádková tiskárna (Čakovice 1970)</a:t>
            </a:r>
          </a:p>
        </p:txBody>
      </p:sp>
    </p:spTree>
    <p:extLst>
      <p:ext uri="{BB962C8B-B14F-4D97-AF65-F5344CB8AC3E}">
        <p14:creationId xmlns:p14="http://schemas.microsoft.com/office/powerpoint/2010/main" val="4178285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0018" y="1628799"/>
            <a:ext cx="6372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ZPA 600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9738" y="3356992"/>
            <a:ext cx="468230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2200" dirty="0">
                <a:solidFill>
                  <a:schemeClr val="bg1"/>
                </a:solidFill>
              </a:rPr>
              <a:t>Později se počítač ZPA 600 kompletoval i zařízeními jiných (</a:t>
            </a:r>
            <a:r>
              <a:rPr lang="cs-CZ" sz="2200" dirty="0" smtClean="0">
                <a:solidFill>
                  <a:schemeClr val="bg1"/>
                </a:solidFill>
              </a:rPr>
              <a:t>převážně </a:t>
            </a:r>
            <a:r>
              <a:rPr lang="cs-CZ" sz="2200" dirty="0">
                <a:solidFill>
                  <a:schemeClr val="bg1"/>
                </a:solidFill>
              </a:rPr>
              <a:t>československých) výrobců. </a:t>
            </a:r>
            <a:endParaRPr lang="cs-CZ" sz="2200" dirty="0" smtClean="0">
              <a:solidFill>
                <a:schemeClr val="bg1"/>
              </a:solidFill>
            </a:endParaRPr>
          </a:p>
          <a:p>
            <a:pPr algn="ctr">
              <a:spcAft>
                <a:spcPts val="1200"/>
              </a:spcAft>
            </a:pP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Takto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vypadal snímač děrných </a:t>
            </a: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štítků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vyráběný firmou Aritma</a:t>
            </a:r>
            <a:r>
              <a:rPr lang="cs-CZ" sz="2200" dirty="0">
                <a:solidFill>
                  <a:schemeClr val="bg1"/>
                </a:solidFill>
              </a:rPr>
              <a:t>.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492895"/>
            <a:ext cx="3097710" cy="4102927"/>
          </a:xfrm>
          <a:prstGeom prst="rect">
            <a:avLst/>
          </a:prstGeom>
          <a:noFill/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2209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0018" y="1628799"/>
            <a:ext cx="6372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Shrnutí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2924944"/>
            <a:ext cx="8928992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2200" b="1" dirty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Během této generace vznikly první vyšší programovací jazyky FORTRAN, ALGOL, COBOL aj. </a:t>
            </a:r>
            <a:endParaRPr lang="cs-CZ" sz="2200" b="1" dirty="0" smtClean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spcAft>
                <a:spcPts val="1200"/>
              </a:spcAft>
            </a:pPr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Došlo </a:t>
            </a:r>
            <a:r>
              <a:rPr lang="cs-CZ" sz="2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také k zavádění systémů pro dálkový přenos dat a terminálů, které pracovaly v systémech rezervujících letenky, jízdenky a hotelová místa. </a:t>
            </a:r>
            <a:endParaRPr lang="cs-CZ" sz="22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spcAft>
                <a:spcPts val="1200"/>
              </a:spcAft>
            </a:pPr>
            <a:r>
              <a:rPr lang="cs-CZ" sz="22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Vznikly </a:t>
            </a:r>
            <a:r>
              <a:rPr lang="cs-CZ" sz="2200" b="1" dirty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nové druhy periferních jednotek, a to včetně speciálních jednotek pro strojové čtení písma a také hlasové vstupní a výstupní jednotky. </a:t>
            </a:r>
            <a:endParaRPr lang="cs-CZ" sz="2200" b="1" dirty="0" smtClean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spcAft>
                <a:spcPts val="1200"/>
              </a:spcAft>
            </a:pPr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Objevily </a:t>
            </a:r>
            <a:r>
              <a:rPr lang="cs-CZ" sz="2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rovněž první řídící počítače pro číslicové řízení a číslicové diferenciální </a:t>
            </a:r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analyzátory.</a:t>
            </a:r>
            <a:endParaRPr lang="cs-CZ" sz="2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79620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-2833162" y="1052736"/>
            <a:ext cx="2652634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292934"/>
                </a:solidFill>
              </a:rPr>
              <a:t>c</a:t>
            </a:r>
            <a:endParaRPr lang="cs-CZ" dirty="0">
              <a:solidFill>
                <a:srgbClr val="292934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3068960"/>
            <a:ext cx="8856984" cy="2308324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 w="11430"/>
                <a:solidFill>
                  <a:srgbClr val="FFC00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latin typeface="Georgia" pitchFamily="18" charset="0"/>
              </a:rPr>
              <a:t>DĚKUJI</a:t>
            </a:r>
          </a:p>
          <a:p>
            <a:pPr algn="ctr"/>
            <a:r>
              <a:rPr lang="cs-CZ" sz="7200" b="1" dirty="0" smtClean="0">
                <a:ln w="11430"/>
                <a:solidFill>
                  <a:srgbClr val="FFC00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latin typeface="Georgia" pitchFamily="18" charset="0"/>
              </a:rPr>
              <a:t>ZA POZORNOST</a:t>
            </a:r>
            <a:endParaRPr lang="cs-CZ" sz="7200" b="1" dirty="0">
              <a:ln w="11430"/>
              <a:solidFill>
                <a:srgbClr val="FFC000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2775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200"/>
                            </p:stCondLst>
                            <p:childTnLst>
                              <p:par>
                                <p:cTn id="9" presetID="21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animClr clrSpc="hsl" dir="cw">
                                      <p:cBhvr override="childStyle"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16632"/>
            <a:ext cx="57606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sz="4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947629"/>
            <a:ext cx="8856984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>
                <a:solidFill>
                  <a:srgbClr val="292934"/>
                </a:solidFill>
              </a:rPr>
              <a:t>Přispěvatelé Wikipedie,</a:t>
            </a:r>
            <a:r>
              <a:rPr lang="cs-CZ" sz="1600" i="1" dirty="0">
                <a:solidFill>
                  <a:srgbClr val="292934"/>
                </a:solidFill>
              </a:rPr>
              <a:t> Dějiny počítačů</a:t>
            </a:r>
            <a:r>
              <a:rPr lang="cs-CZ" sz="1600" dirty="0">
                <a:solidFill>
                  <a:srgbClr val="292934"/>
                </a:solidFill>
              </a:rPr>
              <a:t> [online], Wikipedie: Otevřená encyklopedie, c2013, Datum poslední revize 29. 05. 2013, 18:29 UTC, [citováno 14. 06. 2013] &lt;</a:t>
            </a:r>
            <a:r>
              <a:rPr lang="cs-CZ" sz="1600" dirty="0">
                <a:solidFill>
                  <a:srgbClr val="292934"/>
                </a:solidFill>
                <a:hlinkClick r:id="rId2"/>
              </a:rPr>
              <a:t>http://cs.wikipedia.org/w/</a:t>
            </a:r>
            <a:r>
              <a:rPr lang="cs-CZ" sz="1600" dirty="0" err="1">
                <a:solidFill>
                  <a:srgbClr val="292934"/>
                </a:solidFill>
                <a:hlinkClick r:id="rId2"/>
              </a:rPr>
              <a:t>index.php?title</a:t>
            </a:r>
            <a:r>
              <a:rPr lang="cs-CZ" sz="1600" dirty="0">
                <a:solidFill>
                  <a:srgbClr val="292934"/>
                </a:solidFill>
                <a:hlinkClick r:id="rId2"/>
              </a:rPr>
              <a:t>=D%C4%9Bjiny_po%C4%8D%C3%ADta%C4%8D%C5%AF&amp;oldid=10367972</a:t>
            </a:r>
            <a:r>
              <a:rPr lang="cs-CZ" sz="1600" dirty="0">
                <a:solidFill>
                  <a:srgbClr val="292934"/>
                </a:solidFill>
              </a:rPr>
              <a:t>&gt;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>
                <a:solidFill>
                  <a:srgbClr val="292934"/>
                </a:solidFill>
              </a:rPr>
              <a:t>Dostupné z:  </a:t>
            </a:r>
            <a:r>
              <a:rPr lang="cs-CZ" sz="1600" dirty="0">
                <a:solidFill>
                  <a:srgbClr val="292934"/>
                </a:solidFill>
                <a:hlinkClick r:id="rId3"/>
              </a:rPr>
              <a:t>http://</a:t>
            </a:r>
            <a:r>
              <a:rPr lang="cs-CZ" sz="1600" dirty="0" smtClean="0">
                <a:solidFill>
                  <a:srgbClr val="292934"/>
                </a:solidFill>
                <a:hlinkClick r:id="rId3"/>
              </a:rPr>
              <a:t>mis.e-mis.cz/index.php/Generace_po%C4%8D%C3%ADta%C4%8D%C5%AF</a:t>
            </a:r>
            <a:r>
              <a:rPr lang="cs-CZ" sz="1600" dirty="0" smtClean="0">
                <a:solidFill>
                  <a:srgbClr val="292934"/>
                </a:solidFill>
              </a:rPr>
              <a:t> </a:t>
            </a:r>
            <a:endParaRPr lang="cs-CZ" sz="1600" dirty="0">
              <a:solidFill>
                <a:srgbClr val="292934"/>
              </a:solidFill>
            </a:endParaRP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>
                <a:solidFill>
                  <a:srgbClr val="292934"/>
                </a:solidFill>
              </a:rPr>
              <a:t>Dostupné </a:t>
            </a:r>
            <a:r>
              <a:rPr lang="cs-CZ" sz="1600" dirty="0">
                <a:solidFill>
                  <a:srgbClr val="292934"/>
                </a:solidFill>
              </a:rPr>
              <a:t>z:  </a:t>
            </a:r>
            <a:r>
              <a:rPr lang="cs-CZ" sz="1600" dirty="0">
                <a:solidFill>
                  <a:srgbClr val="292934"/>
                </a:solidFill>
                <a:hlinkClick r:id="rId4"/>
              </a:rPr>
              <a:t>http://</a:t>
            </a:r>
            <a:r>
              <a:rPr lang="cs-CZ" sz="1600" dirty="0" smtClean="0">
                <a:solidFill>
                  <a:srgbClr val="292934"/>
                </a:solidFill>
                <a:hlinkClick r:id="rId4"/>
              </a:rPr>
              <a:t>infopedia.funsite.cz/index.php?text=943-prehled-vyvoje-vypocetni-techniky</a:t>
            </a:r>
            <a:r>
              <a:rPr lang="cs-CZ" sz="1600" dirty="0" smtClean="0">
                <a:solidFill>
                  <a:srgbClr val="292934"/>
                </a:solidFill>
              </a:rPr>
              <a:t> </a:t>
            </a:r>
            <a:endParaRPr lang="cs-CZ" sz="1600" dirty="0">
              <a:solidFill>
                <a:srgbClr val="292934"/>
              </a:solidFill>
            </a:endParaRP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>
                <a:solidFill>
                  <a:srgbClr val="292934"/>
                </a:solidFill>
              </a:rPr>
              <a:t>Dostupné z: </a:t>
            </a:r>
            <a:r>
              <a:rPr lang="cs-CZ" sz="1600" dirty="0" smtClean="0">
                <a:solidFill>
                  <a:srgbClr val="292934"/>
                </a:solidFill>
              </a:rPr>
              <a:t> </a:t>
            </a:r>
            <a:r>
              <a:rPr lang="cs-CZ" sz="1600" dirty="0" smtClean="0">
                <a:solidFill>
                  <a:srgbClr val="292934"/>
                </a:solidFill>
                <a:hlinkClick r:id="rId5"/>
              </a:rPr>
              <a:t>http</a:t>
            </a:r>
            <a:r>
              <a:rPr lang="cs-CZ" sz="1600" dirty="0">
                <a:solidFill>
                  <a:srgbClr val="292934"/>
                </a:solidFill>
                <a:hlinkClick r:id="rId5"/>
              </a:rPr>
              <a:t>://</a:t>
            </a:r>
            <a:r>
              <a:rPr lang="cs-CZ" sz="1600" dirty="0" smtClean="0">
                <a:solidFill>
                  <a:srgbClr val="292934"/>
                </a:solidFill>
                <a:hlinkClick r:id="rId5"/>
              </a:rPr>
              <a:t>www.fi.muni.cz/usr/jkucera/pv109/vystavka/xcermak1_tranzistory.html</a:t>
            </a:r>
            <a:r>
              <a:rPr lang="cs-CZ" sz="1600" dirty="0" smtClean="0">
                <a:solidFill>
                  <a:srgbClr val="292934"/>
                </a:solidFill>
              </a:rPr>
              <a:t>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en-US" sz="1600" dirty="0"/>
              <a:t>Wikipedia contributors, 'Transistor', </a:t>
            </a:r>
            <a:r>
              <a:rPr lang="en-US" sz="1600" i="1" dirty="0"/>
              <a:t>Wikipedia, The Free Encyclopedia,</a:t>
            </a:r>
            <a:r>
              <a:rPr lang="en-US" sz="1600" dirty="0"/>
              <a:t> 21 July 2013, 18:03 UTC, &lt;</a:t>
            </a:r>
            <a:r>
              <a:rPr lang="en-US" sz="1600" dirty="0">
                <a:hlinkClick r:id="rId6"/>
              </a:rPr>
              <a:t>http://en.wikipedia.org/w/index.php?title=Transistor&amp;oldid=565215387</a:t>
            </a:r>
            <a:r>
              <a:rPr lang="en-US" sz="1600" dirty="0"/>
              <a:t>&gt; [accessed 25 July 2013</a:t>
            </a:r>
            <a:r>
              <a:rPr lang="en-US" sz="1600" dirty="0" smtClean="0"/>
              <a:t>]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Dávkový soubor</a:t>
            </a:r>
            <a:r>
              <a:rPr lang="cs-CZ" sz="1600" dirty="0"/>
              <a:t> [online], Wikipedie: Otevřená encyklopedie, c2013, Datum poslední revize 24. 06. 2013, 19:56 UTC, [citováno 25. 07. 2013] &lt;</a:t>
            </a:r>
            <a:r>
              <a:rPr lang="cs-CZ" sz="1600" dirty="0">
                <a:hlinkClick r:id="rId7"/>
              </a:rPr>
              <a:t>http://cs.wikipedia.org/w/</a:t>
            </a:r>
            <a:r>
              <a:rPr lang="cs-CZ" sz="1600" dirty="0" err="1">
                <a:hlinkClick r:id="rId7"/>
              </a:rPr>
              <a:t>index.php?title</a:t>
            </a:r>
            <a:r>
              <a:rPr lang="cs-CZ" sz="1600" dirty="0">
                <a:hlinkClick r:id="rId7"/>
              </a:rPr>
              <a:t>=D%C3%A1vkov%C3%BD_soubor&amp;oldid=10441919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>
                <a:solidFill>
                  <a:srgbClr val="292934"/>
                </a:solidFill>
              </a:rPr>
              <a:t>Dostupné z:   </a:t>
            </a: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www.fi.muni.cz/usr/jkucera/pv109/vystavka/xrycka_02-01.html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>
                <a:solidFill>
                  <a:srgbClr val="292934"/>
                </a:solidFill>
              </a:rPr>
              <a:t>Dostupné z:   </a:t>
            </a:r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www.fi.muni.cz/usr/jkucera/pv109/vystavka/xrycka_02-02.html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>
                <a:solidFill>
                  <a:srgbClr val="292934"/>
                </a:solidFill>
              </a:rPr>
              <a:t>Dostupné z:   </a:t>
            </a:r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www.obsluznaspol.cz/i-Vojtech-Sedlacek-ZPA600.html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>
                <a:solidFill>
                  <a:srgbClr val="292934"/>
                </a:solidFill>
              </a:rPr>
              <a:t>Dostupné z:</a:t>
            </a:r>
            <a:r>
              <a:rPr lang="cs-CZ" sz="1600" dirty="0" smtClean="0"/>
              <a:t>   </a:t>
            </a:r>
            <a:r>
              <a:rPr lang="cs-CZ" sz="1600" dirty="0" smtClean="0">
                <a:hlinkClick r:id="rId11"/>
              </a:rPr>
              <a:t>http</a:t>
            </a:r>
            <a:r>
              <a:rPr lang="cs-CZ" sz="1600" dirty="0">
                <a:hlinkClick r:id="rId11"/>
              </a:rPr>
              <a:t>://</a:t>
            </a:r>
            <a:r>
              <a:rPr lang="cs-CZ" sz="1600" dirty="0" smtClean="0">
                <a:hlinkClick r:id="rId11"/>
              </a:rPr>
              <a:t>www.historiepocitacu.cz/obecny-prehled-generaci-pocitacu.html#prameny</a:t>
            </a:r>
            <a:r>
              <a:rPr lang="cs-CZ" sz="1600" dirty="0" smtClean="0"/>
              <a:t>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>
                <a:solidFill>
                  <a:srgbClr val="292934"/>
                </a:solidFill>
              </a:rPr>
              <a:t>Dostupné z</a:t>
            </a:r>
            <a:r>
              <a:rPr lang="cs-CZ" sz="1600" dirty="0" smtClean="0">
                <a:solidFill>
                  <a:srgbClr val="292934"/>
                </a:solidFill>
              </a:rPr>
              <a:t>:  </a:t>
            </a:r>
            <a:r>
              <a:rPr lang="cs-CZ" sz="1600" dirty="0" smtClean="0"/>
              <a:t> </a:t>
            </a:r>
            <a:r>
              <a:rPr lang="cs-CZ" sz="1600" dirty="0">
                <a:hlinkClick r:id="rId12"/>
              </a:rPr>
              <a:t>http://</a:t>
            </a:r>
            <a:r>
              <a:rPr lang="cs-CZ" sz="1600" dirty="0" smtClean="0">
                <a:hlinkClick r:id="rId12"/>
              </a:rPr>
              <a:t>www.historiepocitacu.cz/fotogalerie-historie-pocitacu.html</a:t>
            </a:r>
            <a:r>
              <a:rPr lang="cs-CZ" sz="1600" dirty="0" smtClean="0"/>
              <a:t> 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3546214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5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chnický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4_Motiv4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Motiv5</Template>
  <TotalTime>570</TotalTime>
  <Words>778</Words>
  <Application>Microsoft Office PowerPoint</Application>
  <PresentationFormat>Předvádění na obrazovce (4:3)</PresentationFormat>
  <Paragraphs>132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18</vt:i4>
      </vt:variant>
    </vt:vector>
  </HeadingPairs>
  <TitlesOfParts>
    <vt:vector size="22" baseType="lpstr">
      <vt:lpstr>Motiv5</vt:lpstr>
      <vt:lpstr>Technický</vt:lpstr>
      <vt:lpstr>4_Motiv4</vt:lpstr>
      <vt:lpstr>Motiv systému Office</vt:lpstr>
      <vt:lpstr>Prezentace aplikace PowerPoint</vt:lpstr>
      <vt:lpstr>ANOTACE:</vt:lpstr>
      <vt:lpstr>INFORMATIKA pro základní školu</vt:lpstr>
      <vt:lpstr>Prezentace aplikace PowerPoint</vt:lpstr>
      <vt:lpstr>Prezentace aplikace PowerPoint</vt:lpstr>
      <vt:lpstr>CHARAKTERISTIKA 2. generace počítačů</vt:lpstr>
      <vt:lpstr>CHARAKTERISTIKA 2. generace počítačů</vt:lpstr>
      <vt:lpstr>HISTORIE PC 2. generace</vt:lpstr>
      <vt:lpstr>HISTORIE PC 2. generace</vt:lpstr>
      <vt:lpstr>HISTORIE PC 2. generace</vt:lpstr>
      <vt:lpstr>HISTORIE PC 2. generace</vt:lpstr>
      <vt:lpstr>HISTORIE PC 2. generace</vt:lpstr>
      <vt:lpstr>HISTORIE PC 2. generace</vt:lpstr>
      <vt:lpstr>HISTORIE PC 2. generace</vt:lpstr>
      <vt:lpstr>HISTORIE PC 2. generace</vt:lpstr>
      <vt:lpstr>HISTORIE PC 2. generace</vt:lpstr>
      <vt:lpstr>HISTORIE PC 2. generace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39</cp:revision>
  <dcterms:created xsi:type="dcterms:W3CDTF">2012-10-21T06:32:59Z</dcterms:created>
  <dcterms:modified xsi:type="dcterms:W3CDTF">2013-07-26T05:50:07Z</dcterms:modified>
</cp:coreProperties>
</file>