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  <p:sldMasterId id="2147483840" r:id="rId2"/>
    <p:sldMasterId id="2147483876" r:id="rId3"/>
    <p:sldMasterId id="2147483888" r:id="rId4"/>
    <p:sldMasterId id="2147483900" r:id="rId5"/>
  </p:sldMasterIdLst>
  <p:sldIdLst>
    <p:sldId id="277" r:id="rId6"/>
    <p:sldId id="280" r:id="rId7"/>
    <p:sldId id="259" r:id="rId8"/>
    <p:sldId id="260" r:id="rId9"/>
    <p:sldId id="261" r:id="rId10"/>
    <p:sldId id="262" r:id="rId11"/>
    <p:sldId id="264" r:id="rId12"/>
    <p:sldId id="268" r:id="rId13"/>
    <p:sldId id="270" r:id="rId14"/>
    <p:sldId id="269" r:id="rId15"/>
    <p:sldId id="265" r:id="rId16"/>
    <p:sldId id="267" r:id="rId17"/>
    <p:sldId id="273" r:id="rId18"/>
    <p:sldId id="274" r:id="rId19"/>
    <p:sldId id="272" r:id="rId20"/>
    <p:sldId id="275" r:id="rId21"/>
    <p:sldId id="276" r:id="rId22"/>
    <p:sldId id="271" r:id="rId23"/>
    <p:sldId id="266" r:id="rId24"/>
    <p:sldId id="263" r:id="rId25"/>
    <p:sldId id="281" r:id="rId2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D86"/>
    <a:srgbClr val="0067B4"/>
    <a:srgbClr val="3A85A0"/>
    <a:srgbClr val="0062AC"/>
    <a:srgbClr val="65ADC7"/>
    <a:srgbClr val="00518E"/>
    <a:srgbClr val="FF9900"/>
    <a:srgbClr val="0077D0"/>
    <a:srgbClr val="306E84"/>
    <a:srgbClr val="0094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95E646C-80F9-4331-94B1-67473DF3EF13}" type="presOf" srcId="{914700B9-77B5-440A-A438-DE98B6D4894D}" destId="{E73F1C26-6DCD-4001-88B9-355E01E2BCE7}" srcOrd="0" destOrd="0" presId="urn:microsoft.com/office/officeart/2005/8/layout/target3"/>
    <dgm:cxn modelId="{9B5902ED-59F0-43D7-8671-A22C70E96D21}" type="presOf" srcId="{27FE2D31-D344-4B63-A89A-A89AB0D9F3E3}" destId="{FE47432B-CA46-450C-8D8F-66C300A95B52}" srcOrd="0" destOrd="0" presId="urn:microsoft.com/office/officeart/2005/8/layout/target3"/>
    <dgm:cxn modelId="{2633DE56-695C-4807-9C0A-B91653DA312C}" type="presOf" srcId="{100B6B2E-82E6-4C11-B19B-F2DB3A0EA64F}" destId="{DBA8199F-D892-4A8E-A352-2B7844050E09}" srcOrd="1" destOrd="0" presId="urn:microsoft.com/office/officeart/2005/8/layout/target3"/>
    <dgm:cxn modelId="{28896573-F75C-4BB3-976E-642E82EC209C}" type="presOf" srcId="{1D8420EA-BFA0-403B-80F5-647FA396CC45}" destId="{8467D0EB-87A2-4285-8ACA-0398EFBF29BC}" srcOrd="1" destOrd="0" presId="urn:microsoft.com/office/officeart/2005/8/layout/target3"/>
    <dgm:cxn modelId="{7EE86CAB-0945-49AE-BD86-8368F34BB945}" type="presOf" srcId="{130831A4-0540-4EC5-8F5A-93030E89D2D9}" destId="{8E23E229-92FC-49D1-B5FE-0303176B8A4E}" srcOrd="1" destOrd="0" presId="urn:microsoft.com/office/officeart/2005/8/layout/target3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E5E51600-D4C7-4291-B773-DAF7E3003422}" type="presOf" srcId="{914700B9-77B5-440A-A438-DE98B6D4894D}" destId="{BD9AF279-D483-48F2-BBBD-45F8E8923512}" srcOrd="1" destOrd="0" presId="urn:microsoft.com/office/officeart/2005/8/layout/target3"/>
    <dgm:cxn modelId="{161ACE10-F3C8-42DB-9FC9-BF10E9D87C04}" type="presOf" srcId="{1D8420EA-BFA0-403B-80F5-647FA396CC45}" destId="{F7B3C0B7-F0F7-4F49-B02C-3630F8C5FAE5}" srcOrd="0" destOrd="0" presId="urn:microsoft.com/office/officeart/2005/8/layout/target3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DF668160-59BE-4232-846F-398AD1654193}" type="presOf" srcId="{130831A4-0540-4EC5-8F5A-93030E89D2D9}" destId="{F69CC921-512E-49F4-824C-A648EC5F27A5}" srcOrd="0" destOrd="0" presId="urn:microsoft.com/office/officeart/2005/8/layout/target3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5DD7E5AF-9A35-42DB-9E26-AD0B4FBE12C6}" type="presOf" srcId="{100B6B2E-82E6-4C11-B19B-F2DB3A0EA64F}" destId="{645AA564-2E9E-4954-AD87-AE01782CEC59}" srcOrd="0" destOrd="0" presId="urn:microsoft.com/office/officeart/2005/8/layout/target3"/>
    <dgm:cxn modelId="{923F4DC3-164E-41BA-B6D1-7562CA1AD6A9}" type="presParOf" srcId="{FE47432B-CA46-450C-8D8F-66C300A95B52}" destId="{B522209E-30D0-49D6-A340-2D383A11C668}" srcOrd="0" destOrd="0" presId="urn:microsoft.com/office/officeart/2005/8/layout/target3"/>
    <dgm:cxn modelId="{580A7C7C-7BB2-46C9-9CB2-C264AE498EF6}" type="presParOf" srcId="{FE47432B-CA46-450C-8D8F-66C300A95B52}" destId="{ED5A8377-51D5-4DC5-B0E7-680166966720}" srcOrd="1" destOrd="0" presId="urn:microsoft.com/office/officeart/2005/8/layout/target3"/>
    <dgm:cxn modelId="{DCA5754E-4C2A-4C8C-8184-C1DE7E4A6DEE}" type="presParOf" srcId="{FE47432B-CA46-450C-8D8F-66C300A95B52}" destId="{F69CC921-512E-49F4-824C-A648EC5F27A5}" srcOrd="2" destOrd="0" presId="urn:microsoft.com/office/officeart/2005/8/layout/target3"/>
    <dgm:cxn modelId="{0A05E77C-A345-4A95-AE95-72FA4C53710F}" type="presParOf" srcId="{FE47432B-CA46-450C-8D8F-66C300A95B52}" destId="{61C9CE18-EDA6-4EDF-BA1C-09779D38FBBF}" srcOrd="3" destOrd="0" presId="urn:microsoft.com/office/officeart/2005/8/layout/target3"/>
    <dgm:cxn modelId="{6347510E-B24D-4C49-8999-7BC7E27670F2}" type="presParOf" srcId="{FE47432B-CA46-450C-8D8F-66C300A95B52}" destId="{D60DEAAB-7AFE-435A-ACF6-18851E4B0426}" srcOrd="4" destOrd="0" presId="urn:microsoft.com/office/officeart/2005/8/layout/target3"/>
    <dgm:cxn modelId="{EAF58350-25EE-4CFF-9C29-D284C272C3F3}" type="presParOf" srcId="{FE47432B-CA46-450C-8D8F-66C300A95B52}" destId="{F7B3C0B7-F0F7-4F49-B02C-3630F8C5FAE5}" srcOrd="5" destOrd="0" presId="urn:microsoft.com/office/officeart/2005/8/layout/target3"/>
    <dgm:cxn modelId="{309A73D5-6225-4785-858F-7F80BF95CD2F}" type="presParOf" srcId="{FE47432B-CA46-450C-8D8F-66C300A95B52}" destId="{C9DA9446-E2D3-4F6A-8960-3CADFBF870B8}" srcOrd="6" destOrd="0" presId="urn:microsoft.com/office/officeart/2005/8/layout/target3"/>
    <dgm:cxn modelId="{5885000B-F844-4527-BA42-909083E718F5}" type="presParOf" srcId="{FE47432B-CA46-450C-8D8F-66C300A95B52}" destId="{9726EC6F-D322-4CD3-B489-1BE3DF7CE70B}" srcOrd="7" destOrd="0" presId="urn:microsoft.com/office/officeart/2005/8/layout/target3"/>
    <dgm:cxn modelId="{4CF28CBC-0EAB-41E1-8B97-3247D4E280C9}" type="presParOf" srcId="{FE47432B-CA46-450C-8D8F-66C300A95B52}" destId="{645AA564-2E9E-4954-AD87-AE01782CEC59}" srcOrd="8" destOrd="0" presId="urn:microsoft.com/office/officeart/2005/8/layout/target3"/>
    <dgm:cxn modelId="{6EC4D4EF-AC02-42C9-AF36-9338B4752E4D}" type="presParOf" srcId="{FE47432B-CA46-450C-8D8F-66C300A95B52}" destId="{8538CAC4-6A86-42B8-B5AF-2FF155DB9D02}" srcOrd="9" destOrd="0" presId="urn:microsoft.com/office/officeart/2005/8/layout/target3"/>
    <dgm:cxn modelId="{99C1728A-8186-422B-AB27-898B54C8FE03}" type="presParOf" srcId="{FE47432B-CA46-450C-8D8F-66C300A95B52}" destId="{26FD6024-A07F-46D0-8BC0-B5E595C5673D}" srcOrd="10" destOrd="0" presId="urn:microsoft.com/office/officeart/2005/8/layout/target3"/>
    <dgm:cxn modelId="{409A9D85-0DFF-4969-A104-765BADC4EF81}" type="presParOf" srcId="{FE47432B-CA46-450C-8D8F-66C300A95B52}" destId="{E73F1C26-6DCD-4001-88B9-355E01E2BCE7}" srcOrd="11" destOrd="0" presId="urn:microsoft.com/office/officeart/2005/8/layout/target3"/>
    <dgm:cxn modelId="{FC55289A-34D6-4418-B141-58CAE5C3768C}" type="presParOf" srcId="{FE47432B-CA46-450C-8D8F-66C300A95B52}" destId="{8E23E229-92FC-49D1-B5FE-0303176B8A4E}" srcOrd="12" destOrd="0" presId="urn:microsoft.com/office/officeart/2005/8/layout/target3"/>
    <dgm:cxn modelId="{5C4EBA34-E42D-4FDE-9352-D35C29B97ED5}" type="presParOf" srcId="{FE47432B-CA46-450C-8D8F-66C300A95B52}" destId="{8467D0EB-87A2-4285-8ACA-0398EFBF29BC}" srcOrd="13" destOrd="0" presId="urn:microsoft.com/office/officeart/2005/8/layout/target3"/>
    <dgm:cxn modelId="{334D7783-C58D-4697-9EB4-068A407E3956}" type="presParOf" srcId="{FE47432B-CA46-450C-8D8F-66C300A95B52}" destId="{DBA8199F-D892-4A8E-A352-2B7844050E09}" srcOrd="14" destOrd="0" presId="urn:microsoft.com/office/officeart/2005/8/layout/target3"/>
    <dgm:cxn modelId="{0438AAEA-49B8-4229-B304-4D04A22862CB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3595294-D567-4E6C-9C68-FC9B344C81A1}" type="doc">
      <dgm:prSet loTypeId="urn:microsoft.com/office/officeart/2005/8/layout/radial4" loCatId="relationship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cs-CZ"/>
        </a:p>
      </dgm:t>
    </dgm:pt>
    <dgm:pt modelId="{17E05C9B-FADD-4530-BAC4-C3CBC9CF6303}">
      <dgm:prSet phldrT="[Text]"/>
      <dgm:spPr>
        <a:ln>
          <a:solidFill>
            <a:srgbClr val="00FFCC"/>
          </a:solidFill>
        </a:ln>
      </dgm:spPr>
      <dgm:t>
        <a:bodyPr/>
        <a:lstStyle/>
        <a:p>
          <a:r>
            <a: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Prehistorie</a:t>
          </a:r>
          <a:endParaRPr lang="cs-CZ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8F5B047-10FE-4BF6-B6FC-432964735C68}" type="parTrans" cxnId="{26E7326B-143B-43EF-BE1F-6A99F95433A1}">
      <dgm:prSet/>
      <dgm:spPr>
        <a:ln>
          <a:solidFill>
            <a:srgbClr val="00FFCC"/>
          </a:solidFill>
        </a:ln>
      </dgm:spPr>
      <dgm:t>
        <a:bodyPr/>
        <a:lstStyle/>
        <a:p>
          <a:endParaRPr lang="cs-CZ"/>
        </a:p>
      </dgm:t>
    </dgm:pt>
    <dgm:pt modelId="{A311D078-991C-48B1-9923-AB4EFCD7847C}" type="sibTrans" cxnId="{26E7326B-143B-43EF-BE1F-6A99F95433A1}">
      <dgm:prSet/>
      <dgm:spPr/>
      <dgm:t>
        <a:bodyPr/>
        <a:lstStyle/>
        <a:p>
          <a:endParaRPr lang="cs-CZ"/>
        </a:p>
      </dgm:t>
    </dgm:pt>
    <dgm:pt modelId="{B7E07043-472C-426C-818C-5AAF8EDC5118}">
      <dgm:prSet phldrT="[Text]" custT="1"/>
      <dgm:spPr>
        <a:solidFill>
          <a:schemeClr val="accent1">
            <a:lumMod val="75000"/>
          </a:schemeClr>
        </a:solidFill>
        <a:ln>
          <a:solidFill>
            <a:srgbClr val="00FFCC"/>
          </a:solidFill>
        </a:ln>
      </dgm:spPr>
      <dgm:t>
        <a:bodyPr/>
        <a:lstStyle/>
        <a:p>
          <a:r>
            <a:rPr lang="cs-CZ" sz="2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Starověk</a:t>
          </a:r>
          <a:endParaRPr lang="cs-CZ" sz="22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BB665A6-A1DE-4B71-AAF7-C6E3DFC20B6D}" type="parTrans" cxnId="{11516A64-E0A5-44CB-8CBF-9D6BED78A2F8}">
      <dgm:prSet/>
      <dgm:spPr>
        <a:ln>
          <a:solidFill>
            <a:srgbClr val="00FFCC"/>
          </a:solidFill>
        </a:ln>
      </dgm:spPr>
      <dgm:t>
        <a:bodyPr/>
        <a:lstStyle/>
        <a:p>
          <a:endParaRPr lang="cs-CZ"/>
        </a:p>
      </dgm:t>
    </dgm:pt>
    <dgm:pt modelId="{79170303-D648-4257-8CFC-0BAEFF35A531}" type="sibTrans" cxnId="{11516A64-E0A5-44CB-8CBF-9D6BED78A2F8}">
      <dgm:prSet/>
      <dgm:spPr/>
      <dgm:t>
        <a:bodyPr/>
        <a:lstStyle/>
        <a:p>
          <a:endParaRPr lang="cs-CZ"/>
        </a:p>
      </dgm:t>
    </dgm:pt>
    <dgm:pt modelId="{E6066411-DE69-4324-B518-25F4CDA611D8}">
      <dgm:prSet phldrT="[Text]" custT="1"/>
      <dgm:spPr>
        <a:ln>
          <a:solidFill>
            <a:srgbClr val="00FFCC"/>
          </a:solidFill>
        </a:ln>
      </dgm:spPr>
      <dgm:t>
        <a:bodyPr/>
        <a:lstStyle/>
        <a:p>
          <a:r>
            <a:rPr lang="cs-CZ" sz="2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Výpočetní pomůcky</a:t>
          </a:r>
          <a:endParaRPr lang="cs-CZ" sz="22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2700265-04C4-43D9-B367-D569FFFBA1E8}" type="parTrans" cxnId="{67EEBBBA-4F08-4677-A5DA-054993514DD3}">
      <dgm:prSet/>
      <dgm:spPr>
        <a:ln>
          <a:solidFill>
            <a:srgbClr val="00FFCC"/>
          </a:solidFill>
        </a:ln>
      </dgm:spPr>
      <dgm:t>
        <a:bodyPr/>
        <a:lstStyle/>
        <a:p>
          <a:endParaRPr lang="cs-CZ"/>
        </a:p>
      </dgm:t>
    </dgm:pt>
    <dgm:pt modelId="{90F85E13-0781-483E-BE67-491EFDABBC13}" type="sibTrans" cxnId="{67EEBBBA-4F08-4677-A5DA-054993514DD3}">
      <dgm:prSet/>
      <dgm:spPr/>
      <dgm:t>
        <a:bodyPr/>
        <a:lstStyle/>
        <a:p>
          <a:endParaRPr lang="cs-CZ"/>
        </a:p>
      </dgm:t>
    </dgm:pt>
    <dgm:pt modelId="{8417B956-019B-448E-BA98-8A4DB65EC2A2}">
      <dgm:prSet phldrT="[Text]"/>
      <dgm:spPr/>
      <dgm:t>
        <a:bodyPr/>
        <a:lstStyle/>
        <a:p>
          <a:endParaRPr lang="cs-CZ" dirty="0"/>
        </a:p>
      </dgm:t>
    </dgm:pt>
    <dgm:pt modelId="{D2279159-6166-45D6-A014-3A408D479726}" type="parTrans" cxnId="{AAFB5B34-57CC-4CB1-8724-EB2470EAB5B1}">
      <dgm:prSet/>
      <dgm:spPr/>
      <dgm:t>
        <a:bodyPr/>
        <a:lstStyle/>
        <a:p>
          <a:endParaRPr lang="cs-CZ"/>
        </a:p>
      </dgm:t>
    </dgm:pt>
    <dgm:pt modelId="{1973AB7D-D687-4A07-A376-7C34DAD3167C}" type="sibTrans" cxnId="{AAFB5B34-57CC-4CB1-8724-EB2470EAB5B1}">
      <dgm:prSet/>
      <dgm:spPr/>
      <dgm:t>
        <a:bodyPr/>
        <a:lstStyle/>
        <a:p>
          <a:endParaRPr lang="cs-CZ"/>
        </a:p>
      </dgm:t>
    </dgm:pt>
    <dgm:pt modelId="{D88FA476-D6BE-4663-BBF4-170E618268CA}">
      <dgm:prSet phldrT="[Text]"/>
      <dgm:spPr/>
      <dgm:t>
        <a:bodyPr/>
        <a:lstStyle/>
        <a:p>
          <a:endParaRPr lang="cs-CZ" dirty="0"/>
        </a:p>
      </dgm:t>
    </dgm:pt>
    <dgm:pt modelId="{BA2493EB-1896-4EDF-A6C3-CFE763D186B5}" type="parTrans" cxnId="{1B0DC5E5-AFD3-4DCC-9FAA-2A5694C9A95E}">
      <dgm:prSet/>
      <dgm:spPr/>
      <dgm:t>
        <a:bodyPr/>
        <a:lstStyle/>
        <a:p>
          <a:endParaRPr lang="cs-CZ"/>
        </a:p>
      </dgm:t>
    </dgm:pt>
    <dgm:pt modelId="{BC85FBA3-9C4D-4200-AF2A-01B5B01B79AB}" type="sibTrans" cxnId="{1B0DC5E5-AFD3-4DCC-9FAA-2A5694C9A95E}">
      <dgm:prSet/>
      <dgm:spPr/>
      <dgm:t>
        <a:bodyPr/>
        <a:lstStyle/>
        <a:p>
          <a:endParaRPr lang="cs-CZ"/>
        </a:p>
      </dgm:t>
    </dgm:pt>
    <dgm:pt modelId="{EB602273-AEE0-42B5-B179-B021CF534C7E}">
      <dgm:prSet phldrT="[Text]" custT="1"/>
      <dgm:spPr>
        <a:ln>
          <a:solidFill>
            <a:srgbClr val="00FFCC"/>
          </a:solidFill>
        </a:ln>
      </dgm:spPr>
      <dgm:t>
        <a:bodyPr/>
        <a:lstStyle/>
        <a:p>
          <a:r>
            <a:rPr lang="cs-CZ" sz="2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Mechanické stroje</a:t>
          </a:r>
          <a:endParaRPr lang="cs-CZ" sz="22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CAAD0E4-6EFE-40B0-83B9-0CF4FC815AFD}" type="parTrans" cxnId="{A3A59693-6383-4FF0-A52A-DEAED127D002}">
      <dgm:prSet/>
      <dgm:spPr>
        <a:ln w="19050">
          <a:solidFill>
            <a:srgbClr val="00FFCC"/>
          </a:solidFill>
        </a:ln>
        <a:effectLst/>
      </dgm:spPr>
      <dgm:t>
        <a:bodyPr/>
        <a:lstStyle/>
        <a:p>
          <a:endParaRPr lang="cs-CZ"/>
        </a:p>
      </dgm:t>
    </dgm:pt>
    <dgm:pt modelId="{28F64DFC-FDC8-45F7-9D98-311801316F29}" type="sibTrans" cxnId="{A3A59693-6383-4FF0-A52A-DEAED127D002}">
      <dgm:prSet/>
      <dgm:spPr/>
      <dgm:t>
        <a:bodyPr/>
        <a:lstStyle/>
        <a:p>
          <a:endParaRPr lang="cs-CZ"/>
        </a:p>
      </dgm:t>
    </dgm:pt>
    <dgm:pt modelId="{16D05D8F-12A3-43D2-94A5-60D9F50D2361}">
      <dgm:prSet phldrT="[Text]"/>
      <dgm:spPr/>
      <dgm:t>
        <a:bodyPr/>
        <a:lstStyle/>
        <a:p>
          <a:endParaRPr lang="cs-CZ"/>
        </a:p>
      </dgm:t>
    </dgm:pt>
    <dgm:pt modelId="{B5582287-FB88-42FB-A00C-A5404E826022}" type="parTrans" cxnId="{7EDC3E1B-98B6-4063-9239-01DCE3F68901}">
      <dgm:prSet/>
      <dgm:spPr/>
      <dgm:t>
        <a:bodyPr/>
        <a:lstStyle/>
        <a:p>
          <a:endParaRPr lang="cs-CZ"/>
        </a:p>
      </dgm:t>
    </dgm:pt>
    <dgm:pt modelId="{7021301A-A389-425B-88F6-775DA0547A90}" type="sibTrans" cxnId="{7EDC3E1B-98B6-4063-9239-01DCE3F68901}">
      <dgm:prSet/>
      <dgm:spPr/>
      <dgm:t>
        <a:bodyPr/>
        <a:lstStyle/>
        <a:p>
          <a:endParaRPr lang="cs-CZ"/>
        </a:p>
      </dgm:t>
    </dgm:pt>
    <dgm:pt modelId="{E3A853A2-9C5B-486E-A0CB-2ACB519165CE}">
      <dgm:prSet phldrT="[Text]"/>
      <dgm:spPr/>
      <dgm:t>
        <a:bodyPr/>
        <a:lstStyle/>
        <a:p>
          <a:endParaRPr lang="cs-CZ"/>
        </a:p>
      </dgm:t>
    </dgm:pt>
    <dgm:pt modelId="{0F58C30E-5DD0-44D1-A389-38725BD09DA4}" type="parTrans" cxnId="{E115A709-3BBB-4562-AE1F-89428ACF5300}">
      <dgm:prSet/>
      <dgm:spPr/>
      <dgm:t>
        <a:bodyPr/>
        <a:lstStyle/>
        <a:p>
          <a:endParaRPr lang="cs-CZ"/>
        </a:p>
      </dgm:t>
    </dgm:pt>
    <dgm:pt modelId="{A690C54A-EFFC-4738-A585-709F4B728CA6}" type="sibTrans" cxnId="{E115A709-3BBB-4562-AE1F-89428ACF5300}">
      <dgm:prSet/>
      <dgm:spPr/>
      <dgm:t>
        <a:bodyPr/>
        <a:lstStyle/>
        <a:p>
          <a:endParaRPr lang="cs-CZ"/>
        </a:p>
      </dgm:t>
    </dgm:pt>
    <dgm:pt modelId="{3C596F7F-4785-4EAD-8291-3C5C3F0F7580}">
      <dgm:prSet phldrT="[Text]"/>
      <dgm:spPr/>
      <dgm:t>
        <a:bodyPr/>
        <a:lstStyle/>
        <a:p>
          <a:endParaRPr lang="cs-CZ"/>
        </a:p>
      </dgm:t>
    </dgm:pt>
    <dgm:pt modelId="{BDF3D362-9F77-4473-9FC5-D67AE318F6F5}" type="parTrans" cxnId="{EB4EDF2B-9D03-4769-A8E0-91205E06690B}">
      <dgm:prSet/>
      <dgm:spPr/>
      <dgm:t>
        <a:bodyPr/>
        <a:lstStyle/>
        <a:p>
          <a:endParaRPr lang="cs-CZ"/>
        </a:p>
      </dgm:t>
    </dgm:pt>
    <dgm:pt modelId="{12931D0F-19BE-4C58-BE8D-351DD14D649C}" type="sibTrans" cxnId="{EB4EDF2B-9D03-4769-A8E0-91205E06690B}">
      <dgm:prSet/>
      <dgm:spPr/>
      <dgm:t>
        <a:bodyPr/>
        <a:lstStyle/>
        <a:p>
          <a:endParaRPr lang="cs-CZ"/>
        </a:p>
      </dgm:t>
    </dgm:pt>
    <dgm:pt modelId="{8B948B3C-7506-4172-97DF-A5CCCC5BDEBC}">
      <dgm:prSet phldrT="[Text]" custScaleY="65680" custLinFactNeighborX="-504" custLinFactNeighborY="-4081"/>
      <dgm:spPr/>
      <dgm:t>
        <a:bodyPr/>
        <a:lstStyle/>
        <a:p>
          <a:endParaRPr lang="cs-CZ"/>
        </a:p>
      </dgm:t>
    </dgm:pt>
    <dgm:pt modelId="{BA1A4E41-DA0F-4B8D-9887-049E03EFA1B9}" type="parTrans" cxnId="{008CA4C1-AC77-4056-8518-6EE6061D2FB2}">
      <dgm:prSet/>
      <dgm:spPr/>
      <dgm:t>
        <a:bodyPr/>
        <a:lstStyle/>
        <a:p>
          <a:endParaRPr lang="cs-CZ"/>
        </a:p>
      </dgm:t>
    </dgm:pt>
    <dgm:pt modelId="{61ED55CD-4433-4C4B-9478-C44E7E8A435C}" type="sibTrans" cxnId="{008CA4C1-AC77-4056-8518-6EE6061D2FB2}">
      <dgm:prSet/>
      <dgm:spPr/>
      <dgm:t>
        <a:bodyPr/>
        <a:lstStyle/>
        <a:p>
          <a:endParaRPr lang="cs-CZ"/>
        </a:p>
      </dgm:t>
    </dgm:pt>
    <dgm:pt modelId="{75C5933F-723F-4FB8-AB4A-31DC9280784E}">
      <dgm:prSet phldrT="[Text]" custScaleY="65680" custLinFactNeighborX="-2447" custLinFactNeighborY="-9858"/>
      <dgm:spPr/>
      <dgm:t>
        <a:bodyPr/>
        <a:lstStyle/>
        <a:p>
          <a:endParaRPr lang="cs-CZ"/>
        </a:p>
      </dgm:t>
    </dgm:pt>
    <dgm:pt modelId="{32115D1B-91AB-40B7-A0E3-073B19532A72}" type="parTrans" cxnId="{06214A7F-BC81-45AB-9A0D-870D1CFADE0C}">
      <dgm:prSet/>
      <dgm:spPr/>
      <dgm:t>
        <a:bodyPr/>
        <a:lstStyle/>
        <a:p>
          <a:endParaRPr lang="cs-CZ"/>
        </a:p>
      </dgm:t>
    </dgm:pt>
    <dgm:pt modelId="{233E2E01-3A0C-4395-A1A9-03171ABAFF3E}" type="sibTrans" cxnId="{06214A7F-BC81-45AB-9A0D-870D1CFADE0C}">
      <dgm:prSet/>
      <dgm:spPr/>
      <dgm:t>
        <a:bodyPr/>
        <a:lstStyle/>
        <a:p>
          <a:endParaRPr lang="cs-CZ"/>
        </a:p>
      </dgm:t>
    </dgm:pt>
    <dgm:pt modelId="{73E080A4-B70E-4665-BD09-6AA94B6CE628}">
      <dgm:prSet phldrT="[Text]" custScaleY="65680" custLinFactNeighborX="-2447" custLinFactNeighborY="-9858"/>
      <dgm:spPr/>
      <dgm:t>
        <a:bodyPr/>
        <a:lstStyle/>
        <a:p>
          <a:endParaRPr lang="cs-CZ"/>
        </a:p>
      </dgm:t>
    </dgm:pt>
    <dgm:pt modelId="{A971F7BE-BFA9-49B1-A306-FCAD05C8E429}" type="parTrans" cxnId="{B3A36CA6-9856-4AAC-BE54-432C1380E306}">
      <dgm:prSet/>
      <dgm:spPr/>
      <dgm:t>
        <a:bodyPr/>
        <a:lstStyle/>
        <a:p>
          <a:endParaRPr lang="cs-CZ"/>
        </a:p>
      </dgm:t>
    </dgm:pt>
    <dgm:pt modelId="{9C90AA8F-ECC1-4E45-AE35-1C33DD0905F7}" type="sibTrans" cxnId="{B3A36CA6-9856-4AAC-BE54-432C1380E306}">
      <dgm:prSet/>
      <dgm:spPr/>
      <dgm:t>
        <a:bodyPr/>
        <a:lstStyle/>
        <a:p>
          <a:endParaRPr lang="cs-CZ"/>
        </a:p>
      </dgm:t>
    </dgm:pt>
    <dgm:pt modelId="{FD5EBF5A-1016-420A-A416-5BBEC4ED83B3}">
      <dgm:prSet phldrT="[Text]" custScaleY="65680" custLinFactNeighborX="-2447" custLinFactNeighborY="-12826"/>
      <dgm:spPr/>
      <dgm:t>
        <a:bodyPr/>
        <a:lstStyle/>
        <a:p>
          <a:endParaRPr lang="cs-CZ"/>
        </a:p>
      </dgm:t>
    </dgm:pt>
    <dgm:pt modelId="{327B9918-AE79-43D6-8607-A87D7D216DE6}" type="parTrans" cxnId="{C8DDB6D1-58E5-40B3-BB2C-77C827C92FDE}">
      <dgm:prSet/>
      <dgm:spPr/>
      <dgm:t>
        <a:bodyPr/>
        <a:lstStyle/>
        <a:p>
          <a:endParaRPr lang="cs-CZ"/>
        </a:p>
      </dgm:t>
    </dgm:pt>
    <dgm:pt modelId="{6972B201-D029-4CA5-8365-EA2AC809CF1F}" type="sibTrans" cxnId="{C8DDB6D1-58E5-40B3-BB2C-77C827C92FDE}">
      <dgm:prSet/>
      <dgm:spPr/>
      <dgm:t>
        <a:bodyPr/>
        <a:lstStyle/>
        <a:p>
          <a:endParaRPr lang="cs-CZ"/>
        </a:p>
      </dgm:t>
    </dgm:pt>
    <dgm:pt modelId="{6406001E-1178-4B67-AAAE-F94713445856}">
      <dgm:prSet phldrT="[Text]" custScaleY="65680" custLinFactNeighborX="-2447" custLinFactNeighborY="-12826"/>
      <dgm:spPr/>
      <dgm:t>
        <a:bodyPr/>
        <a:lstStyle/>
        <a:p>
          <a:endParaRPr lang="cs-CZ" dirty="0"/>
        </a:p>
      </dgm:t>
    </dgm:pt>
    <dgm:pt modelId="{B509B741-382A-4883-BDF1-2C35F4356283}" type="parTrans" cxnId="{494AA747-6A7A-4D27-B7AB-52D6028E734F}">
      <dgm:prSet/>
      <dgm:spPr/>
      <dgm:t>
        <a:bodyPr/>
        <a:lstStyle/>
        <a:p>
          <a:endParaRPr lang="cs-CZ"/>
        </a:p>
      </dgm:t>
    </dgm:pt>
    <dgm:pt modelId="{4443A1B5-B15F-486B-804B-59E29A7FC740}" type="sibTrans" cxnId="{494AA747-6A7A-4D27-B7AB-52D6028E734F}">
      <dgm:prSet/>
      <dgm:spPr/>
      <dgm:t>
        <a:bodyPr/>
        <a:lstStyle/>
        <a:p>
          <a:endParaRPr lang="cs-CZ"/>
        </a:p>
      </dgm:t>
    </dgm:pt>
    <dgm:pt modelId="{DA7FF1DE-5F0C-47D4-812A-29CEF4C299E9}">
      <dgm:prSet phldrT="[Text]" custT="1"/>
      <dgm:spPr>
        <a:ln w="28575">
          <a:solidFill>
            <a:srgbClr val="00FFCC"/>
          </a:solidFill>
        </a:ln>
        <a:effectLst>
          <a:glow rad="101600">
            <a:schemeClr val="accent1">
              <a:satMod val="175000"/>
              <a:alpha val="40000"/>
            </a:schemeClr>
          </a:glow>
        </a:effectLst>
      </dgm:spPr>
      <dgm:t>
        <a:bodyPr/>
        <a:lstStyle/>
        <a:p>
          <a:r>
            <a:rPr lang="cs-CZ" sz="2400" b="1" dirty="0" smtClean="0">
              <a:ln>
                <a:solidFill>
                  <a:srgbClr val="00FFCC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Předchůdci počítačů</a:t>
          </a:r>
          <a:endParaRPr lang="cs-CZ" sz="2400" b="1" dirty="0">
            <a:ln>
              <a:solidFill>
                <a:srgbClr val="00FFCC"/>
              </a:solidFill>
            </a:ln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083FE97F-8AB1-4EE4-A712-9AB703A97357}" type="sibTrans" cxnId="{5CEF3B7B-4F04-444E-845B-3C724CBB24F7}">
      <dgm:prSet/>
      <dgm:spPr/>
      <dgm:t>
        <a:bodyPr/>
        <a:lstStyle/>
        <a:p>
          <a:endParaRPr lang="cs-CZ"/>
        </a:p>
      </dgm:t>
    </dgm:pt>
    <dgm:pt modelId="{C8A34E81-3508-44FB-A86F-1C5F1158B413}" type="parTrans" cxnId="{5CEF3B7B-4F04-444E-845B-3C724CBB24F7}">
      <dgm:prSet/>
      <dgm:spPr/>
      <dgm:t>
        <a:bodyPr/>
        <a:lstStyle/>
        <a:p>
          <a:endParaRPr lang="cs-CZ"/>
        </a:p>
      </dgm:t>
    </dgm:pt>
    <dgm:pt modelId="{F647646B-EE6A-44B0-AAA1-98C0E5B969B5}">
      <dgm:prSet phldrT="[Text]" custT="1"/>
      <dgm:spPr>
        <a:ln>
          <a:solidFill>
            <a:srgbClr val="00FFCC"/>
          </a:solidFill>
        </a:ln>
      </dgm:spPr>
      <dgm:t>
        <a:bodyPr/>
        <a:lstStyle/>
        <a:p>
          <a:r>
            <a:rPr lang="cs-CZ" sz="2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Programovatelné stroje</a:t>
          </a:r>
          <a:endParaRPr lang="cs-CZ" sz="22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FC9695D-3FCB-45F9-81C8-FAA875A2B9BD}" type="parTrans" cxnId="{373BC100-8CF2-4B7F-A3FB-0A70215FEBD7}">
      <dgm:prSet/>
      <dgm:spPr>
        <a:ln w="19050">
          <a:solidFill>
            <a:srgbClr val="00FFCC"/>
          </a:solidFill>
        </a:ln>
      </dgm:spPr>
      <dgm:t>
        <a:bodyPr/>
        <a:lstStyle/>
        <a:p>
          <a:endParaRPr lang="cs-CZ"/>
        </a:p>
      </dgm:t>
    </dgm:pt>
    <dgm:pt modelId="{E4C97F97-7315-4640-A0C3-6652CB7E117C}" type="sibTrans" cxnId="{373BC100-8CF2-4B7F-A3FB-0A70215FEBD7}">
      <dgm:prSet/>
      <dgm:spPr/>
      <dgm:t>
        <a:bodyPr/>
        <a:lstStyle/>
        <a:p>
          <a:endParaRPr lang="cs-CZ"/>
        </a:p>
      </dgm:t>
    </dgm:pt>
    <dgm:pt modelId="{2C01001B-8719-4817-93F7-E77AE1F4FBC7}" type="pres">
      <dgm:prSet presAssocID="{A3595294-D567-4E6C-9C68-FC9B344C81A1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44E6E69-B299-4FE0-872B-2099DF7ECF68}" type="pres">
      <dgm:prSet presAssocID="{DA7FF1DE-5F0C-47D4-812A-29CEF4C299E9}" presName="centerShape" presStyleLbl="node0" presStyleIdx="0" presStyleCnt="1" custScaleX="184202" custScaleY="91192" custLinFactNeighborX="-8107" custLinFactNeighborY="-16613"/>
      <dgm:spPr/>
      <dgm:t>
        <a:bodyPr/>
        <a:lstStyle/>
        <a:p>
          <a:endParaRPr lang="cs-CZ"/>
        </a:p>
      </dgm:t>
    </dgm:pt>
    <dgm:pt modelId="{0D68891E-48C2-44A9-AEF6-9F493F39B9B8}" type="pres">
      <dgm:prSet presAssocID="{D8F5B047-10FE-4BF6-B6FC-432964735C68}" presName="parTrans" presStyleLbl="bgSibTrans2D1" presStyleIdx="0" presStyleCnt="5"/>
      <dgm:spPr/>
      <dgm:t>
        <a:bodyPr/>
        <a:lstStyle/>
        <a:p>
          <a:endParaRPr lang="cs-CZ"/>
        </a:p>
      </dgm:t>
    </dgm:pt>
    <dgm:pt modelId="{EE891040-0340-4902-B0E7-E8E9D2BF65D4}" type="pres">
      <dgm:prSet presAssocID="{17E05C9B-FADD-4530-BAC4-C3CBC9CF6303}" presName="node" presStyleLbl="node1" presStyleIdx="0" presStyleCnt="5" custScaleX="124944" custScaleY="84744" custRadScaleRad="162890" custRadScaleInc="1343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940E5DD-E03E-4F54-BC2E-AB60E227430D}" type="pres">
      <dgm:prSet presAssocID="{3BB665A6-A1DE-4B71-AAF7-C6E3DFC20B6D}" presName="parTrans" presStyleLbl="bgSibTrans2D1" presStyleIdx="1" presStyleCnt="5"/>
      <dgm:spPr/>
      <dgm:t>
        <a:bodyPr/>
        <a:lstStyle/>
        <a:p>
          <a:endParaRPr lang="cs-CZ"/>
        </a:p>
      </dgm:t>
    </dgm:pt>
    <dgm:pt modelId="{291C3D11-8549-444F-904E-3068EC62DAFF}" type="pres">
      <dgm:prSet presAssocID="{B7E07043-472C-426C-818C-5AAF8EDC5118}" presName="node" presStyleLbl="node1" presStyleIdx="1" presStyleCnt="5" custScaleX="130956" custScaleY="82016" custRadScaleRad="147042" custRadScaleInc="-4389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9056FA2-3819-47E3-94AD-3A3485CB2AA2}" type="pres">
      <dgm:prSet presAssocID="{42700265-04C4-43D9-B367-D569FFFBA1E8}" presName="parTrans" presStyleLbl="bgSibTrans2D1" presStyleIdx="2" presStyleCnt="5" custAng="21551226" custLinFactNeighborX="3220" custLinFactNeighborY="3161"/>
      <dgm:spPr/>
      <dgm:t>
        <a:bodyPr/>
        <a:lstStyle/>
        <a:p>
          <a:endParaRPr lang="cs-CZ"/>
        </a:p>
      </dgm:t>
    </dgm:pt>
    <dgm:pt modelId="{3058C0FA-F916-4C18-A9C3-B44E7239C036}" type="pres">
      <dgm:prSet presAssocID="{E6066411-DE69-4324-B518-25F4CDA611D8}" presName="node" presStyleLbl="node1" presStyleIdx="2" presStyleCnt="5" custScaleX="139639" custScaleY="87274" custRadScaleRad="103574" custRadScaleInc="-2355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3C9498A-D334-4255-B24B-1F2224803868}" type="pres">
      <dgm:prSet presAssocID="{EFC9695D-3FCB-45F9-81C8-FAA875A2B9BD}" presName="parTrans" presStyleLbl="bgSibTrans2D1" presStyleIdx="3" presStyleCnt="5" custScaleX="105266"/>
      <dgm:spPr/>
      <dgm:t>
        <a:bodyPr/>
        <a:lstStyle/>
        <a:p>
          <a:endParaRPr lang="cs-CZ"/>
        </a:p>
      </dgm:t>
    </dgm:pt>
    <dgm:pt modelId="{C0194160-843F-4B95-A574-B79A3545F91A}" type="pres">
      <dgm:prSet presAssocID="{F647646B-EE6A-44B0-AAA1-98C0E5B969B5}" presName="node" presStyleLbl="node1" presStyleIdx="3" presStyleCnt="5" custScaleX="196763" custScaleY="87274" custRadScaleRad="133039" custRadScaleInc="10775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0EE117A-7440-4C34-9D79-EDC40BB2D02B}" type="pres">
      <dgm:prSet presAssocID="{CCAAD0E4-6EFE-40B0-83B9-0CF4FC815AFD}" presName="parTrans" presStyleLbl="bgSibTrans2D1" presStyleIdx="4" presStyleCnt="5" custScaleX="98873" custLinFactNeighborX="-873" custLinFactNeighborY="-1147"/>
      <dgm:spPr/>
      <dgm:t>
        <a:bodyPr/>
        <a:lstStyle/>
        <a:p>
          <a:endParaRPr lang="cs-CZ"/>
        </a:p>
      </dgm:t>
    </dgm:pt>
    <dgm:pt modelId="{543371C1-0393-4610-8B5C-BFBB6710E40A}" type="pres">
      <dgm:prSet presAssocID="{EB602273-AEE0-42B5-B179-B021CF534C7E}" presName="node" presStyleLbl="node1" presStyleIdx="4" presStyleCnt="5" custScaleX="139639" custScaleY="87274" custRadScaleRad="130203" custRadScaleInc="-10514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40FA97E-5468-4470-AEA1-3217DF2BC7A5}" type="presOf" srcId="{3BB665A6-A1DE-4B71-AAF7-C6E3DFC20B6D}" destId="{C940E5DD-E03E-4F54-BC2E-AB60E227430D}" srcOrd="0" destOrd="0" presId="urn:microsoft.com/office/officeart/2005/8/layout/radial4"/>
    <dgm:cxn modelId="{A3A59693-6383-4FF0-A52A-DEAED127D002}" srcId="{DA7FF1DE-5F0C-47D4-812A-29CEF4C299E9}" destId="{EB602273-AEE0-42B5-B179-B021CF534C7E}" srcOrd="4" destOrd="0" parTransId="{CCAAD0E4-6EFE-40B0-83B9-0CF4FC815AFD}" sibTransId="{28F64DFC-FDC8-45F7-9D98-311801316F29}"/>
    <dgm:cxn modelId="{67EEBBBA-4F08-4677-A5DA-054993514DD3}" srcId="{DA7FF1DE-5F0C-47D4-812A-29CEF4C299E9}" destId="{E6066411-DE69-4324-B518-25F4CDA611D8}" srcOrd="2" destOrd="0" parTransId="{42700265-04C4-43D9-B367-D569FFFBA1E8}" sibTransId="{90F85E13-0781-483E-BE67-491EFDABBC13}"/>
    <dgm:cxn modelId="{9780C665-D521-4D87-BC5C-3EDB417BD3CB}" type="presOf" srcId="{E6066411-DE69-4324-B518-25F4CDA611D8}" destId="{3058C0FA-F916-4C18-A9C3-B44E7239C036}" srcOrd="0" destOrd="0" presId="urn:microsoft.com/office/officeart/2005/8/layout/radial4"/>
    <dgm:cxn modelId="{A7A26414-35CA-42CB-8973-FE9375E861CD}" type="presOf" srcId="{EB602273-AEE0-42B5-B179-B021CF534C7E}" destId="{543371C1-0393-4610-8B5C-BFBB6710E40A}" srcOrd="0" destOrd="0" presId="urn:microsoft.com/office/officeart/2005/8/layout/radial4"/>
    <dgm:cxn modelId="{1B0DC5E5-AFD3-4DCC-9FAA-2A5694C9A95E}" srcId="{A3595294-D567-4E6C-9C68-FC9B344C81A1}" destId="{D88FA476-D6BE-4663-BBF4-170E618268CA}" srcOrd="2" destOrd="0" parTransId="{BA2493EB-1896-4EDF-A6C3-CFE763D186B5}" sibTransId="{BC85FBA3-9C4D-4200-AF2A-01B5B01B79AB}"/>
    <dgm:cxn modelId="{7EDC3E1B-98B6-4063-9239-01DCE3F68901}" srcId="{A3595294-D567-4E6C-9C68-FC9B344C81A1}" destId="{16D05D8F-12A3-43D2-94A5-60D9F50D2361}" srcOrd="3" destOrd="0" parTransId="{B5582287-FB88-42FB-A00C-A5404E826022}" sibTransId="{7021301A-A389-425B-88F6-775DA0547A90}"/>
    <dgm:cxn modelId="{B43F74E8-7AFB-41FF-8381-521619AF6012}" type="presOf" srcId="{F647646B-EE6A-44B0-AAA1-98C0E5B969B5}" destId="{C0194160-843F-4B95-A574-B79A3545F91A}" srcOrd="0" destOrd="0" presId="urn:microsoft.com/office/officeart/2005/8/layout/radial4"/>
    <dgm:cxn modelId="{373BC100-8CF2-4B7F-A3FB-0A70215FEBD7}" srcId="{DA7FF1DE-5F0C-47D4-812A-29CEF4C299E9}" destId="{F647646B-EE6A-44B0-AAA1-98C0E5B969B5}" srcOrd="3" destOrd="0" parTransId="{EFC9695D-3FCB-45F9-81C8-FAA875A2B9BD}" sibTransId="{E4C97F97-7315-4640-A0C3-6652CB7E117C}"/>
    <dgm:cxn modelId="{AAFB5B34-57CC-4CB1-8724-EB2470EAB5B1}" srcId="{A3595294-D567-4E6C-9C68-FC9B344C81A1}" destId="{8417B956-019B-448E-BA98-8A4DB65EC2A2}" srcOrd="1" destOrd="0" parTransId="{D2279159-6166-45D6-A014-3A408D479726}" sibTransId="{1973AB7D-D687-4A07-A376-7C34DAD3167C}"/>
    <dgm:cxn modelId="{9BC7A37C-7E5D-4D6A-8C02-4890279B1EFD}" type="presOf" srcId="{EFC9695D-3FCB-45F9-81C8-FAA875A2B9BD}" destId="{63C9498A-D334-4255-B24B-1F2224803868}" srcOrd="0" destOrd="0" presId="urn:microsoft.com/office/officeart/2005/8/layout/radial4"/>
    <dgm:cxn modelId="{5E16EE2F-4085-45DC-8BDE-FBA9173DB7DB}" type="presOf" srcId="{42700265-04C4-43D9-B367-D569FFFBA1E8}" destId="{19056FA2-3819-47E3-94AD-3A3485CB2AA2}" srcOrd="0" destOrd="0" presId="urn:microsoft.com/office/officeart/2005/8/layout/radial4"/>
    <dgm:cxn modelId="{71CD77FC-6DD6-422C-B65B-F5D6950DB98D}" type="presOf" srcId="{CCAAD0E4-6EFE-40B0-83B9-0CF4FC815AFD}" destId="{90EE117A-7440-4C34-9D79-EDC40BB2D02B}" srcOrd="0" destOrd="0" presId="urn:microsoft.com/office/officeart/2005/8/layout/radial4"/>
    <dgm:cxn modelId="{26E7326B-143B-43EF-BE1F-6A99F95433A1}" srcId="{DA7FF1DE-5F0C-47D4-812A-29CEF4C299E9}" destId="{17E05C9B-FADD-4530-BAC4-C3CBC9CF6303}" srcOrd="0" destOrd="0" parTransId="{D8F5B047-10FE-4BF6-B6FC-432964735C68}" sibTransId="{A311D078-991C-48B1-9923-AB4EFCD7847C}"/>
    <dgm:cxn modelId="{5CEF3B7B-4F04-444E-845B-3C724CBB24F7}" srcId="{A3595294-D567-4E6C-9C68-FC9B344C81A1}" destId="{DA7FF1DE-5F0C-47D4-812A-29CEF4C299E9}" srcOrd="0" destOrd="0" parTransId="{C8A34E81-3508-44FB-A86F-1C5F1158B413}" sibTransId="{083FE97F-8AB1-4EE4-A712-9AB703A97357}"/>
    <dgm:cxn modelId="{4FAC3EF2-9868-4DE5-B8C0-78A5C0E75407}" type="presOf" srcId="{A3595294-D567-4E6C-9C68-FC9B344C81A1}" destId="{2C01001B-8719-4817-93F7-E77AE1F4FBC7}" srcOrd="0" destOrd="0" presId="urn:microsoft.com/office/officeart/2005/8/layout/radial4"/>
    <dgm:cxn modelId="{81B9A885-D82D-492D-8C89-2614F7BB461D}" type="presOf" srcId="{DA7FF1DE-5F0C-47D4-812A-29CEF4C299E9}" destId="{B44E6E69-B299-4FE0-872B-2099DF7ECF68}" srcOrd="0" destOrd="0" presId="urn:microsoft.com/office/officeart/2005/8/layout/radial4"/>
    <dgm:cxn modelId="{4C6004A1-C227-4816-A50B-0B34169F7B93}" type="presOf" srcId="{17E05C9B-FADD-4530-BAC4-C3CBC9CF6303}" destId="{EE891040-0340-4902-B0E7-E8E9D2BF65D4}" srcOrd="0" destOrd="0" presId="urn:microsoft.com/office/officeart/2005/8/layout/radial4"/>
    <dgm:cxn modelId="{B3A36CA6-9856-4AAC-BE54-432C1380E306}" srcId="{A3595294-D567-4E6C-9C68-FC9B344C81A1}" destId="{73E080A4-B70E-4665-BD09-6AA94B6CE628}" srcOrd="8" destOrd="0" parTransId="{A971F7BE-BFA9-49B1-A306-FCAD05C8E429}" sibTransId="{9C90AA8F-ECC1-4E45-AE35-1C33DD0905F7}"/>
    <dgm:cxn modelId="{028DE99A-220E-483A-B250-E1C52367C9FD}" type="presOf" srcId="{B7E07043-472C-426C-818C-5AAF8EDC5118}" destId="{291C3D11-8549-444F-904E-3068EC62DAFF}" srcOrd="0" destOrd="0" presId="urn:microsoft.com/office/officeart/2005/8/layout/radial4"/>
    <dgm:cxn modelId="{C8DDB6D1-58E5-40B3-BB2C-77C827C92FDE}" srcId="{A3595294-D567-4E6C-9C68-FC9B344C81A1}" destId="{FD5EBF5A-1016-420A-A416-5BBEC4ED83B3}" srcOrd="9" destOrd="0" parTransId="{327B9918-AE79-43D6-8607-A87D7D216DE6}" sibTransId="{6972B201-D029-4CA5-8365-EA2AC809CF1F}"/>
    <dgm:cxn modelId="{494AA747-6A7A-4D27-B7AB-52D6028E734F}" srcId="{A3595294-D567-4E6C-9C68-FC9B344C81A1}" destId="{6406001E-1178-4B67-AAAE-F94713445856}" srcOrd="10" destOrd="0" parTransId="{B509B741-382A-4883-BDF1-2C35F4356283}" sibTransId="{4443A1B5-B15F-486B-804B-59E29A7FC740}"/>
    <dgm:cxn modelId="{06214A7F-BC81-45AB-9A0D-870D1CFADE0C}" srcId="{A3595294-D567-4E6C-9C68-FC9B344C81A1}" destId="{75C5933F-723F-4FB8-AB4A-31DC9280784E}" srcOrd="7" destOrd="0" parTransId="{32115D1B-91AB-40B7-A0E3-073B19532A72}" sibTransId="{233E2E01-3A0C-4395-A1A9-03171ABAFF3E}"/>
    <dgm:cxn modelId="{11516A64-E0A5-44CB-8CBF-9D6BED78A2F8}" srcId="{DA7FF1DE-5F0C-47D4-812A-29CEF4C299E9}" destId="{B7E07043-472C-426C-818C-5AAF8EDC5118}" srcOrd="1" destOrd="0" parTransId="{3BB665A6-A1DE-4B71-AAF7-C6E3DFC20B6D}" sibTransId="{79170303-D648-4257-8CFC-0BAEFF35A531}"/>
    <dgm:cxn modelId="{EB4EDF2B-9D03-4769-A8E0-91205E06690B}" srcId="{A3595294-D567-4E6C-9C68-FC9B344C81A1}" destId="{3C596F7F-4785-4EAD-8291-3C5C3F0F7580}" srcOrd="5" destOrd="0" parTransId="{BDF3D362-9F77-4473-9FC5-D67AE318F6F5}" sibTransId="{12931D0F-19BE-4C58-BE8D-351DD14D649C}"/>
    <dgm:cxn modelId="{E115A709-3BBB-4562-AE1F-89428ACF5300}" srcId="{A3595294-D567-4E6C-9C68-FC9B344C81A1}" destId="{E3A853A2-9C5B-486E-A0CB-2ACB519165CE}" srcOrd="4" destOrd="0" parTransId="{0F58C30E-5DD0-44D1-A389-38725BD09DA4}" sibTransId="{A690C54A-EFFC-4738-A585-709F4B728CA6}"/>
    <dgm:cxn modelId="{008CA4C1-AC77-4056-8518-6EE6061D2FB2}" srcId="{A3595294-D567-4E6C-9C68-FC9B344C81A1}" destId="{8B948B3C-7506-4172-97DF-A5CCCC5BDEBC}" srcOrd="6" destOrd="0" parTransId="{BA1A4E41-DA0F-4B8D-9887-049E03EFA1B9}" sibTransId="{61ED55CD-4433-4C4B-9478-C44E7E8A435C}"/>
    <dgm:cxn modelId="{0DF0AFE5-84E0-4D3D-86C7-A5015C482404}" type="presOf" srcId="{D8F5B047-10FE-4BF6-B6FC-432964735C68}" destId="{0D68891E-48C2-44A9-AEF6-9F493F39B9B8}" srcOrd="0" destOrd="0" presId="urn:microsoft.com/office/officeart/2005/8/layout/radial4"/>
    <dgm:cxn modelId="{C1A78BC7-4234-4A5A-988F-3C5FEBBBF6FB}" type="presParOf" srcId="{2C01001B-8719-4817-93F7-E77AE1F4FBC7}" destId="{B44E6E69-B299-4FE0-872B-2099DF7ECF68}" srcOrd="0" destOrd="0" presId="urn:microsoft.com/office/officeart/2005/8/layout/radial4"/>
    <dgm:cxn modelId="{7164D4CD-65BE-4A9D-B226-75CBBD8A09B8}" type="presParOf" srcId="{2C01001B-8719-4817-93F7-E77AE1F4FBC7}" destId="{0D68891E-48C2-44A9-AEF6-9F493F39B9B8}" srcOrd="1" destOrd="0" presId="urn:microsoft.com/office/officeart/2005/8/layout/radial4"/>
    <dgm:cxn modelId="{95C70C6F-03F3-47D4-A2A0-B75477DDF056}" type="presParOf" srcId="{2C01001B-8719-4817-93F7-E77AE1F4FBC7}" destId="{EE891040-0340-4902-B0E7-E8E9D2BF65D4}" srcOrd="2" destOrd="0" presId="urn:microsoft.com/office/officeart/2005/8/layout/radial4"/>
    <dgm:cxn modelId="{1F2A0645-F240-4CCE-BF8E-4605B5DA586A}" type="presParOf" srcId="{2C01001B-8719-4817-93F7-E77AE1F4FBC7}" destId="{C940E5DD-E03E-4F54-BC2E-AB60E227430D}" srcOrd="3" destOrd="0" presId="urn:microsoft.com/office/officeart/2005/8/layout/radial4"/>
    <dgm:cxn modelId="{7D68B56B-100B-4571-9618-B3E2B1C94105}" type="presParOf" srcId="{2C01001B-8719-4817-93F7-E77AE1F4FBC7}" destId="{291C3D11-8549-444F-904E-3068EC62DAFF}" srcOrd="4" destOrd="0" presId="urn:microsoft.com/office/officeart/2005/8/layout/radial4"/>
    <dgm:cxn modelId="{031834B8-C2C1-4EC6-B0F9-10456A01C8F4}" type="presParOf" srcId="{2C01001B-8719-4817-93F7-E77AE1F4FBC7}" destId="{19056FA2-3819-47E3-94AD-3A3485CB2AA2}" srcOrd="5" destOrd="0" presId="urn:microsoft.com/office/officeart/2005/8/layout/radial4"/>
    <dgm:cxn modelId="{DB42A200-46B4-425A-8203-2D957E60C085}" type="presParOf" srcId="{2C01001B-8719-4817-93F7-E77AE1F4FBC7}" destId="{3058C0FA-F916-4C18-A9C3-B44E7239C036}" srcOrd="6" destOrd="0" presId="urn:microsoft.com/office/officeart/2005/8/layout/radial4"/>
    <dgm:cxn modelId="{74063E41-06CE-4DD5-A283-69B8108FBFE7}" type="presParOf" srcId="{2C01001B-8719-4817-93F7-E77AE1F4FBC7}" destId="{63C9498A-D334-4255-B24B-1F2224803868}" srcOrd="7" destOrd="0" presId="urn:microsoft.com/office/officeart/2005/8/layout/radial4"/>
    <dgm:cxn modelId="{299F1FDB-5F45-476B-B537-29DD30F88F89}" type="presParOf" srcId="{2C01001B-8719-4817-93F7-E77AE1F4FBC7}" destId="{C0194160-843F-4B95-A574-B79A3545F91A}" srcOrd="8" destOrd="0" presId="urn:microsoft.com/office/officeart/2005/8/layout/radial4"/>
    <dgm:cxn modelId="{00B7C924-0CE7-46FB-8BB8-3E913C86EF54}" type="presParOf" srcId="{2C01001B-8719-4817-93F7-E77AE1F4FBC7}" destId="{90EE117A-7440-4C34-9D79-EDC40BB2D02B}" srcOrd="9" destOrd="0" presId="urn:microsoft.com/office/officeart/2005/8/layout/radial4"/>
    <dgm:cxn modelId="{ACDA6B38-5E25-4556-A50C-26032994EAAD}" type="presParOf" srcId="{2C01001B-8719-4817-93F7-E77AE1F4FBC7}" destId="{543371C1-0393-4610-8B5C-BFBB6710E40A}" srcOrd="10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4E6E69-B299-4FE0-872B-2099DF7ECF68}">
      <dsp:nvSpPr>
        <dsp:cNvPr id="0" name=""/>
        <dsp:cNvSpPr/>
      </dsp:nvSpPr>
      <dsp:spPr>
        <a:xfrm>
          <a:off x="1994171" y="1080120"/>
          <a:ext cx="2199482" cy="108888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8575" cap="flat" cmpd="sng" algn="ctr">
          <a:solidFill>
            <a:srgbClr val="00FFCC"/>
          </a:solidFill>
          <a:prstDash val="solid"/>
        </a:ln>
        <a:effectLst>
          <a:glow rad="101600">
            <a:schemeClr val="accent1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ln>
                <a:solidFill>
                  <a:srgbClr val="00FFCC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Předchůdci počítačů</a:t>
          </a:r>
          <a:endParaRPr lang="cs-CZ" sz="2400" b="1" kern="1200" dirty="0">
            <a:ln>
              <a:solidFill>
                <a:srgbClr val="00FFCC"/>
              </a:solidFill>
            </a:ln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sp:txBody>
      <dsp:txXfrm>
        <a:off x="2316278" y="1239584"/>
        <a:ext cx="1555268" cy="769959"/>
      </dsp:txXfrm>
    </dsp:sp>
    <dsp:sp modelId="{0D68891E-48C2-44A9-AEF6-9F493F39B9B8}">
      <dsp:nvSpPr>
        <dsp:cNvPr id="0" name=""/>
        <dsp:cNvSpPr/>
      </dsp:nvSpPr>
      <dsp:spPr>
        <a:xfrm rot="10309855">
          <a:off x="702218" y="1706672"/>
          <a:ext cx="1268802" cy="340307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solidFill>
            <a:srgbClr val="00FFCC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891040-0340-4902-B0E7-E8E9D2BF65D4}">
      <dsp:nvSpPr>
        <dsp:cNvPr id="0" name=""/>
        <dsp:cNvSpPr/>
      </dsp:nvSpPr>
      <dsp:spPr>
        <a:xfrm>
          <a:off x="0" y="1582451"/>
          <a:ext cx="1417311" cy="76903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FFCC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Prehistorie</a:t>
          </a:r>
          <a:endParaRPr lang="cs-CZ" sz="2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2524" y="1604975"/>
        <a:ext cx="1372263" cy="723991"/>
      </dsp:txXfrm>
    </dsp:sp>
    <dsp:sp modelId="{C940E5DD-E03E-4F54-BC2E-AB60E227430D}">
      <dsp:nvSpPr>
        <dsp:cNvPr id="0" name=""/>
        <dsp:cNvSpPr/>
      </dsp:nvSpPr>
      <dsp:spPr>
        <a:xfrm rot="11937046">
          <a:off x="1095269" y="951022"/>
          <a:ext cx="1065214" cy="340307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2858606"/>
            <a:satOff val="621"/>
            <a:lumOff val="-882"/>
            <a:alphaOff val="0"/>
          </a:schemeClr>
        </a:solidFill>
        <a:ln>
          <a:solidFill>
            <a:srgbClr val="00FFCC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1C3D11-8549-444F-904E-3068EC62DAFF}">
      <dsp:nvSpPr>
        <dsp:cNvPr id="0" name=""/>
        <dsp:cNvSpPr/>
      </dsp:nvSpPr>
      <dsp:spPr>
        <a:xfrm>
          <a:off x="381383" y="576067"/>
          <a:ext cx="1485508" cy="744283"/>
        </a:xfrm>
        <a:prstGeom prst="roundRect">
          <a:avLst>
            <a:gd name="adj" fmla="val 10000"/>
          </a:avLst>
        </a:prstGeom>
        <a:solidFill>
          <a:schemeClr val="accent1">
            <a:lumMod val="75000"/>
          </a:schemeClr>
        </a:solidFill>
        <a:ln w="25400" cap="flat" cmpd="sng" algn="ctr">
          <a:solidFill>
            <a:srgbClr val="00FFCC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Starověk</a:t>
          </a:r>
          <a:endParaRPr lang="cs-CZ" sz="2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03182" y="597866"/>
        <a:ext cx="1441910" cy="700685"/>
      </dsp:txXfrm>
    </dsp:sp>
    <dsp:sp modelId="{19056FA2-3819-47E3-94AD-3A3485CB2AA2}">
      <dsp:nvSpPr>
        <dsp:cNvPr id="0" name=""/>
        <dsp:cNvSpPr/>
      </dsp:nvSpPr>
      <dsp:spPr>
        <a:xfrm rot="16197955">
          <a:off x="2809328" y="566614"/>
          <a:ext cx="634456" cy="340307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5717212"/>
            <a:satOff val="1242"/>
            <a:lumOff val="-1765"/>
            <a:alphaOff val="0"/>
          </a:schemeClr>
        </a:solidFill>
        <a:ln>
          <a:solidFill>
            <a:srgbClr val="00FFCC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58C0FA-F916-4C18-A9C3-B44E7239C036}">
      <dsp:nvSpPr>
        <dsp:cNvPr id="0" name=""/>
        <dsp:cNvSpPr/>
      </dsp:nvSpPr>
      <dsp:spPr>
        <a:xfrm>
          <a:off x="2318437" y="12812"/>
          <a:ext cx="1584004" cy="791998"/>
        </a:xfrm>
        <a:prstGeom prst="roundRect">
          <a:avLst>
            <a:gd name="adj" fmla="val 10000"/>
          </a:avLst>
        </a:prstGeom>
        <a:solidFill>
          <a:schemeClr val="accent3">
            <a:hueOff val="5717212"/>
            <a:satOff val="1242"/>
            <a:lumOff val="-1765"/>
            <a:alphaOff val="0"/>
          </a:schemeClr>
        </a:solidFill>
        <a:ln w="25400" cap="flat" cmpd="sng" algn="ctr">
          <a:solidFill>
            <a:srgbClr val="00FFCC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Výpočetní pomůcky</a:t>
          </a:r>
          <a:endParaRPr lang="cs-CZ" sz="2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341634" y="36009"/>
        <a:ext cx="1537610" cy="745604"/>
      </dsp:txXfrm>
    </dsp:sp>
    <dsp:sp modelId="{63C9498A-D334-4255-B24B-1F2224803868}">
      <dsp:nvSpPr>
        <dsp:cNvPr id="0" name=""/>
        <dsp:cNvSpPr/>
      </dsp:nvSpPr>
      <dsp:spPr>
        <a:xfrm rot="433898">
          <a:off x="4199525" y="1692838"/>
          <a:ext cx="1546800" cy="340307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8575818"/>
            <a:satOff val="1863"/>
            <a:lumOff val="-2647"/>
            <a:alphaOff val="0"/>
          </a:schemeClr>
        </a:solidFill>
        <a:ln w="19050">
          <a:solidFill>
            <a:srgbClr val="00FFCC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194160-843F-4B95-A574-B79A3545F91A}">
      <dsp:nvSpPr>
        <dsp:cNvPr id="0" name=""/>
        <dsp:cNvSpPr/>
      </dsp:nvSpPr>
      <dsp:spPr>
        <a:xfrm>
          <a:off x="4585794" y="1559479"/>
          <a:ext cx="2231994" cy="791998"/>
        </a:xfrm>
        <a:prstGeom prst="roundRect">
          <a:avLst>
            <a:gd name="adj" fmla="val 10000"/>
          </a:avLst>
        </a:prstGeom>
        <a:solidFill>
          <a:schemeClr val="accent3">
            <a:hueOff val="8575818"/>
            <a:satOff val="1863"/>
            <a:lumOff val="-2647"/>
            <a:alphaOff val="0"/>
          </a:schemeClr>
        </a:solidFill>
        <a:ln w="25400" cap="flat" cmpd="sng" algn="ctr">
          <a:solidFill>
            <a:srgbClr val="00FFCC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Programovatelné stroje</a:t>
          </a:r>
          <a:endParaRPr lang="cs-CZ" sz="2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608991" y="1582676"/>
        <a:ext cx="2185600" cy="745604"/>
      </dsp:txXfrm>
    </dsp:sp>
    <dsp:sp modelId="{90EE117A-7440-4C34-9D79-EDC40BB2D02B}">
      <dsp:nvSpPr>
        <dsp:cNvPr id="0" name=""/>
        <dsp:cNvSpPr/>
      </dsp:nvSpPr>
      <dsp:spPr>
        <a:xfrm rot="20315352">
          <a:off x="3976680" y="858369"/>
          <a:ext cx="1232928" cy="340307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11434424"/>
            <a:satOff val="2484"/>
            <a:lumOff val="-3530"/>
            <a:alphaOff val="0"/>
          </a:schemeClr>
        </a:solidFill>
        <a:ln w="19050">
          <a:solidFill>
            <a:srgbClr val="00FFCC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3371C1-0393-4610-8B5C-BFBB6710E40A}">
      <dsp:nvSpPr>
        <dsp:cNvPr id="0" name=""/>
        <dsp:cNvSpPr/>
      </dsp:nvSpPr>
      <dsp:spPr>
        <a:xfrm>
          <a:off x="4392490" y="408820"/>
          <a:ext cx="1584004" cy="791998"/>
        </a:xfrm>
        <a:prstGeom prst="roundRect">
          <a:avLst>
            <a:gd name="adj" fmla="val 10000"/>
          </a:avLst>
        </a:prstGeom>
        <a:solidFill>
          <a:schemeClr val="accent3">
            <a:hueOff val="11434424"/>
            <a:satOff val="2484"/>
            <a:lumOff val="-3530"/>
            <a:alphaOff val="0"/>
          </a:schemeClr>
        </a:solidFill>
        <a:ln w="25400" cap="flat" cmpd="sng" algn="ctr">
          <a:solidFill>
            <a:srgbClr val="00FFCC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Mechanické stroje</a:t>
          </a:r>
          <a:endParaRPr lang="cs-CZ" sz="2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415687" y="432017"/>
        <a:ext cx="1537610" cy="7456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03326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8655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66537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51232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72130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9861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04048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9943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297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9822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68018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269129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014312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794860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101310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082240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699746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808201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66867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80140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185892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679058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6EC35-A27F-412E-AA47-CD5D3B553EA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2B56A-75E2-40B4-B9C9-D8BEB14E73D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70093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3280B-CABC-4BB9-9F42-3A3B01FA42B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9073F4-564B-4A57-A03C-7F35AF9CC009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367504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FAC78-C8C3-4C6C-9DE9-74D8F9C95E7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B9973-5D40-4B9B-986F-696FD491AC3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395306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A326E-1ADE-47FB-A4E6-F2B9961D3DB2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6A9FD-5057-4832-BD4A-59B8510B31F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120176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AF8F98-4825-4477-9329-DD5906E75E2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8545D-F01F-4177-BE33-2A36BEA4FD4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989196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CE422-DF25-45A6-AF0C-1541E03A6A0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1F53C5-68A2-462C-8A47-86820E0ED54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798582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B8A3D-8F9E-4F62-BC5D-DD6B0600D7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7D9460-732D-4BA6-8E6C-10EE50E6F91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87246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83F932-30FA-4718-B439-DF55596AC06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2CC6F1-38BF-4728-B19A-30FC5A6D5C4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672832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20E2B-270D-4486-83D2-343A737DB13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64DCF-D698-4837-8140-0583FE539B7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117781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7B1DF-84CD-43D9-A268-CAEA18E7D57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BADA03-3693-4810-A4E8-2B88CBFFC25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846533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A1682-D560-4831-95D4-AF5AFF2C39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A1307-8CDF-4191-BB0F-C5791B5A759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938607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6EC35-A27F-412E-AA47-CD5D3B553EA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2B56A-75E2-40B4-B9C9-D8BEB14E73D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624195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3280B-CABC-4BB9-9F42-3A3B01FA42B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9073F4-564B-4A57-A03C-7F35AF9CC009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94465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FAC78-C8C3-4C6C-9DE9-74D8F9C95E7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B9973-5D40-4B9B-986F-696FD491AC3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472754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A326E-1ADE-47FB-A4E6-F2B9961D3DB2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6A9FD-5057-4832-BD4A-59B8510B31F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750993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AF8F98-4825-4477-9329-DD5906E75E2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8545D-F01F-4177-BE33-2A36BEA4FD4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522039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CE422-DF25-45A6-AF0C-1541E03A6A0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1F53C5-68A2-462C-8A47-86820E0ED54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678288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B8A3D-8F9E-4F62-BC5D-DD6B0600D7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7D9460-732D-4BA6-8E6C-10EE50E6F91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04594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83F932-30FA-4718-B439-DF55596AC06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2CC6F1-38BF-4728-B19A-30FC5A6D5C4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14278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20E2B-270D-4486-83D2-343A737DB13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64DCF-D698-4837-8140-0583FE539B7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829727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7B1DF-84CD-43D9-A268-CAEA18E7D57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BADA03-3693-4810-A4E8-2B88CBFFC25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620481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A1682-D560-4831-95D4-AF5AFF2C39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A1307-8CDF-4191-BB0F-C5791B5A759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68187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99000">
              <a:srgbClr val="7005D4"/>
            </a:gs>
            <a:gs pos="100000">
              <a:srgbClr val="8C3D91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005840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9248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9A7E411-C57F-4DCB-8281-5E747840FF6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3C5A382-51AD-4797-8E27-16196AB0C32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501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9A7E411-C57F-4DCB-8281-5E747840FF6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3C5A382-51AD-4797-8E27-16196AB0C32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54418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/index.php?title=Intel_4004&amp;oldid=10354156" TargetMode="External"/><Relationship Id="rId3" Type="http://schemas.openxmlformats.org/officeDocument/2006/relationships/hyperlink" Target="http://mis.e-mis.cz/index.php/Generace_po%C4%8D%C3%ADta%C4%8D%C5%AF" TargetMode="External"/><Relationship Id="rId7" Type="http://schemas.openxmlformats.org/officeDocument/2006/relationships/hyperlink" Target="http://cs.wikipedia.org/w/index.php?title=Jack_Kilby&amp;oldid=9846389" TargetMode="External"/><Relationship Id="rId2" Type="http://schemas.openxmlformats.org/officeDocument/2006/relationships/hyperlink" Target="http://cs.wikipedia.org/w/index.php?title=D%C4%9Bjiny_po%C4%8D%C3%ADta%C4%8D%C5%AF&amp;oldid=10367972" TargetMode="External"/><Relationship Id="rId1" Type="http://schemas.openxmlformats.org/officeDocument/2006/relationships/slideLayout" Target="../slideLayouts/slideLayout29.xml"/><Relationship Id="rId6" Type="http://schemas.openxmlformats.org/officeDocument/2006/relationships/hyperlink" Target="http://en.wikipedia.org/w/index.php?title=Jack_Kilby&amp;oldid=558240978" TargetMode="External"/><Relationship Id="rId11" Type="http://schemas.openxmlformats.org/officeDocument/2006/relationships/hyperlink" Target="http://cs.wikipedia.org/w/index.php?title=Magnetick%C3%A1_p%C3%A1ska&amp;oldid=10206429" TargetMode="External"/><Relationship Id="rId5" Type="http://schemas.openxmlformats.org/officeDocument/2006/relationships/hyperlink" Target="http://www.fi.muni.cz/usr/jkucera/pv109/vystavka/xcermak1_integrovane_obvody.html" TargetMode="External"/><Relationship Id="rId10" Type="http://schemas.openxmlformats.org/officeDocument/2006/relationships/hyperlink" Target="http://www.historiepocitacu.cz/fotogalerie-historie-pocitacu.html" TargetMode="External"/><Relationship Id="rId4" Type="http://schemas.openxmlformats.org/officeDocument/2006/relationships/hyperlink" Target="http://infopedia.funsite.cz/index.php?text=943-prehled-vyvoje-vypocetni-techniky" TargetMode="External"/><Relationship Id="rId9" Type="http://schemas.openxmlformats.org/officeDocument/2006/relationships/hyperlink" Target="http://www.root.cz/clanky/superpocitace-cray/#k03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zulovaucebna.webnode.cz/historie-pocitacu/" TargetMode="External"/><Relationship Id="rId2" Type="http://schemas.openxmlformats.org/officeDocument/2006/relationships/hyperlink" Target="http://en.wikipedia.org/w/index.php?title=Floppy_disk&amp;oldid=565178409" TargetMode="External"/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779003589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589240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764870"/>
              </p:ext>
            </p:extLst>
          </p:nvPr>
        </p:nvGraphicFramePr>
        <p:xfrm>
          <a:off x="1691680" y="2852936"/>
          <a:ext cx="7056784" cy="223073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40327"/>
                <a:gridCol w="4116457"/>
              </a:tblGrid>
              <a:tr h="312035">
                <a:tc>
                  <a:txBody>
                    <a:bodyPr/>
                    <a:lstStyle/>
                    <a:p>
                      <a:r>
                        <a:rPr lang="cs-CZ" sz="1300" b="0" dirty="0" smtClean="0"/>
                        <a:t>NÁZEV</a:t>
                      </a:r>
                      <a:r>
                        <a:rPr lang="cs-CZ" sz="1300" b="0" baseline="0" dirty="0" smtClean="0"/>
                        <a:t> A ČÍSLO MATERIÁLU:</a:t>
                      </a:r>
                      <a:endParaRPr lang="cs-CZ" sz="1300" b="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VY_32_INOVACE_09_S10-F-6-9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VYTVOŘENO</a:t>
                      </a:r>
                      <a:r>
                        <a:rPr lang="cs-CZ" sz="1600" dirty="0" smtClean="0"/>
                        <a:t>:</a:t>
                      </a:r>
                      <a:endParaRPr lang="cs-CZ" sz="16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Únor 2013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AUTOR: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Zdeňka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Špinlerová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OBLAST: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Informační a komunikační technologie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OBOR: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Informační a komunikační technologie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SADA: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Informatika pro 6. – 9.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NÁZEV VZDĚLÁVACÍHO MATERIÁLU: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Historie PC – 3. generace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45413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2502531"/>
              </p:ext>
            </p:extLst>
          </p:nvPr>
        </p:nvGraphicFramePr>
        <p:xfrm>
          <a:off x="539552" y="3573016"/>
          <a:ext cx="8280920" cy="24220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360040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ROČNÍK</a:t>
                      </a:r>
                      <a:r>
                        <a:rPr lang="cs-CZ" sz="1300" baseline="0" dirty="0" smtClean="0"/>
                        <a:t>:</a:t>
                      </a:r>
                      <a:endParaRPr lang="cs-CZ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DRUH UČEBNÍHO MATERIÁLU: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40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STUPEŇ</a:t>
                      </a:r>
                      <a:r>
                        <a:rPr lang="cs-CZ" sz="1300" b="1" baseline="0" dirty="0" smtClean="0"/>
                        <a:t> A TYP VZDĚLÁVÁNÍ: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- druhý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8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POMŮCKY: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Počítač s připojením k internetu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896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CÍL – INOVACE: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Podporuje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aktivní výklad učiva s využitím interaktivní tabule a vyhledávání informací na internetu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952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METODICKÉ POKYNY: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Žáci vyhledávají informace na internetu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807190"/>
              </p:ext>
            </p:extLst>
          </p:nvPr>
        </p:nvGraphicFramePr>
        <p:xfrm>
          <a:off x="539552" y="1196752"/>
          <a:ext cx="8280920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Materiál slouží k  seznámení</a:t>
                      </a:r>
                      <a:r>
                        <a:rPr lang="cs-CZ" sz="1400" b="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s </a:t>
                      </a:r>
                      <a:r>
                        <a:rPr lang="cs-CZ" sz="1400" b="0" dirty="0" smtClean="0">
                          <a:solidFill>
                            <a:schemeClr val="bg1"/>
                          </a:solidFill>
                          <a:effectLst/>
                        </a:rPr>
                        <a:t>orientačním</a:t>
                      </a:r>
                      <a:r>
                        <a:rPr lang="cs-CZ" sz="1400" b="0" baseline="0" dirty="0" smtClean="0">
                          <a:solidFill>
                            <a:schemeClr val="bg1"/>
                          </a:solidFill>
                          <a:effectLst/>
                        </a:rPr>
                        <a:t> r</a:t>
                      </a:r>
                      <a:r>
                        <a:rPr lang="cs-CZ" sz="1400" b="0" dirty="0" smtClean="0">
                          <a:solidFill>
                            <a:schemeClr val="bg1"/>
                          </a:solidFill>
                          <a:effectLst/>
                        </a:rPr>
                        <a:t>ozdělením základního přehledu dějin od primitivních počítacích pomůcek až po počítače nedávné minulosti. </a:t>
                      </a:r>
                    </a:p>
                    <a:p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Žák pozná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předchůdce dnešních počítačů z období označovaného jako 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3. generace počítačů 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– období 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od roku 1964 do roku 1980.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98836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518E"/>
            </a:gs>
            <a:gs pos="10000">
              <a:srgbClr val="50B1D3"/>
            </a:gs>
            <a:gs pos="20000">
              <a:srgbClr val="0067B4"/>
            </a:gs>
            <a:gs pos="40000">
              <a:srgbClr val="0094C8"/>
            </a:gs>
            <a:gs pos="65000">
              <a:srgbClr val="0067B4"/>
            </a:gs>
            <a:gs pos="85000">
              <a:srgbClr val="00B0F0"/>
            </a:gs>
            <a:gs pos="100000">
              <a:srgbClr val="306E8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7091" y="1052736"/>
            <a:ext cx="3368373" cy="2750837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3803572"/>
            <a:ext cx="8712968" cy="2361731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8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INFORMATIKA</a:t>
            </a:r>
            <a:br>
              <a:rPr lang="cs-CZ" sz="8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</a:br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pro základní školu</a:t>
            </a:r>
            <a:endParaRPr lang="cs-CZ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2421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4220412" y="4454988"/>
            <a:ext cx="478760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s-CZ" sz="2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Schéma zobrazuje  orientační rozdělení základního přehledu dějin od primitivních počítacích pomůcek až po počítače nedávné minulosti.</a:t>
            </a:r>
          </a:p>
        </p:txBody>
      </p:sp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3838891180"/>
              </p:ext>
            </p:extLst>
          </p:nvPr>
        </p:nvGraphicFramePr>
        <p:xfrm>
          <a:off x="2195736" y="836712"/>
          <a:ext cx="6840760" cy="2808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35" name="Skupina 34"/>
          <p:cNvGrpSpPr/>
          <p:nvPr/>
        </p:nvGrpSpPr>
        <p:grpSpPr>
          <a:xfrm>
            <a:off x="20751" y="5923896"/>
            <a:ext cx="1836000" cy="756000"/>
            <a:chOff x="1990981" y="1210743"/>
            <a:chExt cx="1879837" cy="900980"/>
          </a:xfrm>
          <a:effectLst>
            <a:glow rad="101600">
              <a:schemeClr val="accent6">
                <a:satMod val="175000"/>
                <a:alpha val="40000"/>
              </a:schemeClr>
            </a:glow>
          </a:effectLst>
        </p:grpSpPr>
        <p:sp>
          <p:nvSpPr>
            <p:cNvPr id="36" name="Ovál 35"/>
            <p:cNvSpPr/>
            <p:nvPr/>
          </p:nvSpPr>
          <p:spPr>
            <a:xfrm>
              <a:off x="1990981" y="1210743"/>
              <a:ext cx="1879837" cy="900980"/>
            </a:xfrm>
            <a:prstGeom prst="ellipse">
              <a:avLst/>
            </a:prstGeom>
            <a:ln>
              <a:solidFill>
                <a:srgbClr val="FF990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7" name="Ovál 4"/>
            <p:cNvSpPr/>
            <p:nvPr/>
          </p:nvSpPr>
          <p:spPr>
            <a:xfrm>
              <a:off x="2266275" y="1342687"/>
              <a:ext cx="1290084" cy="686461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0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Čtvrtá generace</a:t>
              </a:r>
              <a:endParaRPr lang="cs-CZ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8" name="Skupina 37"/>
          <p:cNvGrpSpPr/>
          <p:nvPr/>
        </p:nvGrpSpPr>
        <p:grpSpPr>
          <a:xfrm>
            <a:off x="938751" y="5188607"/>
            <a:ext cx="1836000" cy="756000"/>
            <a:chOff x="1990981" y="1210743"/>
            <a:chExt cx="1879837" cy="900980"/>
          </a:xfrm>
          <a:effectLst>
            <a:glow rad="101600">
              <a:schemeClr val="accent6">
                <a:satMod val="175000"/>
                <a:alpha val="40000"/>
              </a:schemeClr>
            </a:glow>
          </a:effectLst>
        </p:grpSpPr>
        <p:sp>
          <p:nvSpPr>
            <p:cNvPr id="39" name="Ovál 38"/>
            <p:cNvSpPr/>
            <p:nvPr/>
          </p:nvSpPr>
          <p:spPr>
            <a:xfrm>
              <a:off x="1990981" y="1210743"/>
              <a:ext cx="1879837" cy="90098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0" name="Ovál 4"/>
            <p:cNvSpPr/>
            <p:nvPr/>
          </p:nvSpPr>
          <p:spPr>
            <a:xfrm>
              <a:off x="2266276" y="1342685"/>
              <a:ext cx="1290084" cy="686461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000" b="1" dirty="0" smtClean="0">
                  <a:solidFill>
                    <a:schemeClr val="tx2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Třetí generace</a:t>
              </a:r>
              <a:endParaRPr lang="cs-CZ" sz="2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41" name="Skupina 40"/>
          <p:cNvGrpSpPr/>
          <p:nvPr/>
        </p:nvGrpSpPr>
        <p:grpSpPr>
          <a:xfrm>
            <a:off x="1993357" y="4496180"/>
            <a:ext cx="1836000" cy="756000"/>
            <a:chOff x="1990981" y="1210743"/>
            <a:chExt cx="1879837" cy="900980"/>
          </a:xfrm>
          <a:effectLst>
            <a:glow rad="101600">
              <a:schemeClr val="accent6">
                <a:satMod val="175000"/>
                <a:alpha val="40000"/>
              </a:schemeClr>
            </a:glow>
          </a:effectLst>
        </p:grpSpPr>
        <p:sp>
          <p:nvSpPr>
            <p:cNvPr id="42" name="Ovál 41"/>
            <p:cNvSpPr/>
            <p:nvPr/>
          </p:nvSpPr>
          <p:spPr>
            <a:xfrm>
              <a:off x="1990981" y="1210743"/>
              <a:ext cx="1879837" cy="900980"/>
            </a:xfrm>
            <a:prstGeom prst="ellipse">
              <a:avLst/>
            </a:prstGeom>
            <a:ln>
              <a:solidFill>
                <a:srgbClr val="FF990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3" name="Ovál 4"/>
            <p:cNvSpPr/>
            <p:nvPr/>
          </p:nvSpPr>
          <p:spPr>
            <a:xfrm>
              <a:off x="2266277" y="1342687"/>
              <a:ext cx="1290084" cy="686461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0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Druhá generace</a:t>
              </a:r>
              <a:endParaRPr lang="cs-CZ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44" name="Skupina 43"/>
          <p:cNvGrpSpPr/>
          <p:nvPr/>
        </p:nvGrpSpPr>
        <p:grpSpPr>
          <a:xfrm>
            <a:off x="3144524" y="3809824"/>
            <a:ext cx="1836000" cy="756000"/>
            <a:chOff x="2017098" y="1134852"/>
            <a:chExt cx="1879837" cy="900980"/>
          </a:xfrm>
          <a:effectLst>
            <a:glow rad="101600">
              <a:schemeClr val="accent6">
                <a:satMod val="175000"/>
                <a:alpha val="40000"/>
              </a:schemeClr>
            </a:glow>
          </a:effectLst>
        </p:grpSpPr>
        <p:sp>
          <p:nvSpPr>
            <p:cNvPr id="45" name="Ovál 44"/>
            <p:cNvSpPr/>
            <p:nvPr/>
          </p:nvSpPr>
          <p:spPr>
            <a:xfrm>
              <a:off x="2017098" y="1134852"/>
              <a:ext cx="1879837" cy="900980"/>
            </a:xfrm>
            <a:prstGeom prst="ellipse">
              <a:avLst/>
            </a:prstGeom>
            <a:ln>
              <a:solidFill>
                <a:srgbClr val="FF990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6" name="Ovál 4"/>
            <p:cNvSpPr/>
            <p:nvPr/>
          </p:nvSpPr>
          <p:spPr>
            <a:xfrm>
              <a:off x="2266277" y="1217280"/>
              <a:ext cx="1260000" cy="686461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0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První generace</a:t>
              </a:r>
              <a:endParaRPr lang="cs-CZ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47" name="Skupina 46"/>
          <p:cNvGrpSpPr/>
          <p:nvPr/>
        </p:nvGrpSpPr>
        <p:grpSpPr>
          <a:xfrm>
            <a:off x="4252282" y="3122988"/>
            <a:ext cx="1836000" cy="756000"/>
            <a:chOff x="1990981" y="1210743"/>
            <a:chExt cx="1879837" cy="900980"/>
          </a:xfrm>
          <a:effectLst>
            <a:glow rad="101600">
              <a:schemeClr val="accent6">
                <a:satMod val="175000"/>
                <a:alpha val="40000"/>
              </a:schemeClr>
            </a:glow>
          </a:effectLst>
        </p:grpSpPr>
        <p:sp>
          <p:nvSpPr>
            <p:cNvPr id="48" name="Ovál 47"/>
            <p:cNvSpPr/>
            <p:nvPr/>
          </p:nvSpPr>
          <p:spPr>
            <a:xfrm>
              <a:off x="1990981" y="1210743"/>
              <a:ext cx="1879837" cy="900980"/>
            </a:xfrm>
            <a:prstGeom prst="ellipse">
              <a:avLst/>
            </a:prstGeom>
            <a:ln>
              <a:solidFill>
                <a:srgbClr val="FF990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9" name="Ovál 4"/>
            <p:cNvSpPr/>
            <p:nvPr/>
          </p:nvSpPr>
          <p:spPr>
            <a:xfrm>
              <a:off x="2266276" y="1342687"/>
              <a:ext cx="1290084" cy="686461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000" b="1" dirty="0" smtClean="0">
                  <a:ln w="10160">
                    <a:noFill/>
                    <a:prstDash val="solid"/>
                  </a:ln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Nultá generace</a:t>
              </a:r>
              <a:endParaRPr lang="cs-CZ" sz="2000" b="1" dirty="0">
                <a:ln w="10160">
                  <a:noFill/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0" name="Nadpis 1"/>
          <p:cNvSpPr txBox="1">
            <a:spLocks/>
          </p:cNvSpPr>
          <p:nvPr/>
        </p:nvSpPr>
        <p:spPr>
          <a:xfrm>
            <a:off x="2898967" y="0"/>
            <a:ext cx="6116216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Základní rozdělení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4837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tx1">
                <a:lumMod val="50000"/>
                <a:lumOff val="50000"/>
              </a:schemeClr>
            </a:gs>
            <a:gs pos="50000">
              <a:schemeClr val="accent1">
                <a:lumMod val="40000"/>
                <a:lumOff val="60000"/>
              </a:schemeClr>
            </a:gs>
            <a:gs pos="100000">
              <a:schemeClr val="bg1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525" y="260648"/>
            <a:ext cx="2649066" cy="3436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láček 1"/>
          <p:cNvSpPr/>
          <p:nvPr/>
        </p:nvSpPr>
        <p:spPr>
          <a:xfrm>
            <a:off x="323528" y="980728"/>
            <a:ext cx="5609812" cy="2716546"/>
          </a:xfrm>
          <a:prstGeom prst="cloudCallout">
            <a:avLst>
              <a:gd name="adj1" fmla="val 68944"/>
              <a:gd name="adj2" fmla="val -21359"/>
            </a:avLst>
          </a:prstGeom>
          <a:gradFill flip="none" rotWithShape="1">
            <a:gsLst>
              <a:gs pos="0">
                <a:srgbClr val="0070C0"/>
              </a:gs>
              <a:gs pos="50000">
                <a:srgbClr val="37A9FF"/>
              </a:gs>
              <a:gs pos="100000">
                <a:srgbClr val="71C2FF"/>
              </a:gs>
            </a:gsLst>
            <a:lin ang="2700000" scaled="1"/>
            <a:tileRect/>
          </a:gradFill>
          <a:ln>
            <a:solidFill>
              <a:srgbClr val="FFFF0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KAPITOLA  9</a:t>
            </a:r>
            <a:endParaRPr lang="cs-CZ" sz="44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3" name="Vodorovný svitek 2"/>
          <p:cNvSpPr/>
          <p:nvPr/>
        </p:nvSpPr>
        <p:spPr>
          <a:xfrm>
            <a:off x="539552" y="4365104"/>
            <a:ext cx="8136904" cy="2160240"/>
          </a:xfrm>
          <a:prstGeom prst="horizontalScroll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4C5A6A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Třetí  generace PC</a:t>
            </a:r>
            <a:endParaRPr lang="cs-CZ" sz="4800" b="1" dirty="0">
              <a:solidFill>
                <a:srgbClr val="4C5A6A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6007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368000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CHARAKTERISTIKA</a:t>
            </a:r>
            <a:br>
              <a:rPr lang="cs-CZ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3. generace počítačů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770018" y="1628800"/>
            <a:ext cx="6372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podnadpis</a:t>
            </a:r>
            <a:endParaRPr lang="cs-CZ" sz="32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-1666" y="3212976"/>
            <a:ext cx="2915816" cy="2831544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600" b="1" dirty="0" smtClean="0">
                <a:solidFill>
                  <a:srgbClr val="0067B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1964</a:t>
            </a:r>
            <a:endParaRPr lang="cs-CZ" sz="3600" b="1" dirty="0">
              <a:solidFill>
                <a:srgbClr val="0067B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spcAft>
                <a:spcPts val="1200"/>
              </a:spcAft>
            </a:pPr>
            <a:r>
              <a:rPr lang="cs-CZ" sz="2200" b="1" dirty="0">
                <a:solidFill>
                  <a:srgbClr val="00518E"/>
                </a:solidFill>
              </a:rPr>
              <a:t>Počátek 3. generace počítačů (</a:t>
            </a:r>
            <a:r>
              <a:rPr lang="cs-CZ" sz="2200" b="1" dirty="0" smtClean="0">
                <a:solidFill>
                  <a:srgbClr val="00518E"/>
                </a:solidFill>
              </a:rPr>
              <a:t>1964 </a:t>
            </a:r>
            <a:r>
              <a:rPr lang="cs-CZ" sz="2200" b="1" dirty="0">
                <a:solidFill>
                  <a:srgbClr val="00518E"/>
                </a:solidFill>
              </a:rPr>
              <a:t>až </a:t>
            </a:r>
            <a:r>
              <a:rPr lang="cs-CZ" sz="2200" b="1" dirty="0" smtClean="0">
                <a:solidFill>
                  <a:srgbClr val="00518E"/>
                </a:solidFill>
              </a:rPr>
              <a:t>1980) </a:t>
            </a:r>
            <a:r>
              <a:rPr lang="cs-CZ" sz="2200" b="1" dirty="0">
                <a:solidFill>
                  <a:srgbClr val="00518E"/>
                </a:solidFill>
              </a:rPr>
              <a:t>využívající jako základní stavební prvek integrované obvody a moduly.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635896" y="2564904"/>
            <a:ext cx="540060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chemeClr val="bg1"/>
                </a:solidFill>
              </a:rPr>
              <a:t> </a:t>
            </a:r>
            <a:r>
              <a:rPr lang="cs-CZ" sz="2400" dirty="0" smtClean="0">
                <a:solidFill>
                  <a:schemeClr val="bg1"/>
                </a:solidFill>
              </a:rPr>
              <a:t>    Integrované </a:t>
            </a:r>
            <a:r>
              <a:rPr lang="cs-CZ" sz="2400" dirty="0">
                <a:solidFill>
                  <a:schemeClr val="bg1"/>
                </a:solidFill>
              </a:rPr>
              <a:t>obvody 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Paměti </a:t>
            </a:r>
            <a:endParaRPr lang="cs-CZ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dirty="0" smtClean="0">
                <a:solidFill>
                  <a:schemeClr val="bg1"/>
                </a:solidFill>
              </a:rPr>
              <a:t>     magneticko-diskové </a:t>
            </a:r>
            <a:endParaRPr lang="cs-CZ" sz="2400" dirty="0">
              <a:solidFill>
                <a:schemeClr val="bg1"/>
              </a:solidFill>
            </a:endParaRPr>
          </a:p>
          <a:p>
            <a:r>
              <a:rPr lang="cs-CZ" sz="2400" dirty="0" smtClean="0">
                <a:solidFill>
                  <a:schemeClr val="bg1"/>
                </a:solidFill>
              </a:rPr>
              <a:t>     magneticko-páskové </a:t>
            </a:r>
            <a:endParaRPr lang="cs-CZ" sz="2400" dirty="0">
              <a:solidFill>
                <a:schemeClr val="bg1"/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cs-CZ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Rychlost </a:t>
            </a:r>
            <a:endParaRPr lang="cs-CZ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dirty="0" smtClean="0">
                <a:solidFill>
                  <a:schemeClr val="bg1"/>
                </a:solidFill>
              </a:rPr>
              <a:t>     desítkách </a:t>
            </a:r>
            <a:r>
              <a:rPr lang="cs-CZ" sz="2400" dirty="0">
                <a:solidFill>
                  <a:schemeClr val="bg1"/>
                </a:solidFill>
              </a:rPr>
              <a:t>až stech tisících operací </a:t>
            </a:r>
            <a:r>
              <a:rPr lang="cs-CZ" sz="2400" dirty="0" smtClean="0">
                <a:solidFill>
                  <a:schemeClr val="bg1"/>
                </a:solidFill>
              </a:rPr>
              <a:t/>
            </a:r>
            <a:br>
              <a:rPr lang="cs-CZ" sz="2400" dirty="0" smtClean="0">
                <a:solidFill>
                  <a:schemeClr val="bg1"/>
                </a:solidFill>
              </a:rPr>
            </a:br>
            <a:r>
              <a:rPr lang="cs-CZ" sz="2400" dirty="0" smtClean="0">
                <a:solidFill>
                  <a:schemeClr val="bg1"/>
                </a:solidFill>
              </a:rPr>
              <a:t>      za </a:t>
            </a:r>
            <a:r>
              <a:rPr lang="cs-CZ" sz="2400" dirty="0">
                <a:solidFill>
                  <a:schemeClr val="bg1"/>
                </a:solidFill>
              </a:rPr>
              <a:t>sekundu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22349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368000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CHARAKTERISTIKA</a:t>
            </a:r>
            <a:br>
              <a:rPr lang="cs-CZ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3. generace počítačů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770018" y="1628800"/>
            <a:ext cx="6372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Základní stavební prvek</a:t>
            </a:r>
            <a:endParaRPr lang="cs-CZ" sz="32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076056" y="2564904"/>
            <a:ext cx="388843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200" dirty="0">
                <a:solidFill>
                  <a:schemeClr val="bg1"/>
                </a:solidFill>
              </a:rPr>
              <a:t>U desek třetí generace se počet aktivních prvků dále radikálně zvětšil, protože v jediném obvodu může být integrováno od několika kusů do mnoha milionů tranzistorů. </a:t>
            </a:r>
            <a:endParaRPr lang="cs-CZ" sz="2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6" y="3053649"/>
            <a:ext cx="4591839" cy="3528392"/>
          </a:xfrm>
          <a:prstGeom prst="rect">
            <a:avLst/>
          </a:prstGeom>
          <a:noFill/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6583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80000" y="144000"/>
            <a:ext cx="6116216" cy="1368000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HISTORIE PC</a:t>
            </a:r>
            <a:r>
              <a:rPr lang="cs-CZ" b="1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b="1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cs-CZ" b="1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generace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915816" y="1628799"/>
            <a:ext cx="6048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Charakteristika</a:t>
            </a:r>
            <a:endParaRPr lang="cs-CZ" sz="32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347864" y="2737950"/>
            <a:ext cx="561662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2200" dirty="0">
                <a:solidFill>
                  <a:schemeClr val="bg1"/>
                </a:solidFill>
              </a:rPr>
              <a:t>Třetí generace je charakteristická použitím integrovaných </a:t>
            </a:r>
            <a:r>
              <a:rPr lang="cs-CZ" sz="2200" dirty="0" smtClean="0">
                <a:solidFill>
                  <a:schemeClr val="bg1"/>
                </a:solidFill>
              </a:rPr>
              <a:t>obvodů . </a:t>
            </a:r>
          </a:p>
          <a:p>
            <a:pPr algn="ctr">
              <a:spcAft>
                <a:spcPts val="1200"/>
              </a:spcAft>
            </a:pPr>
            <a:r>
              <a:rPr lang="cs-CZ" sz="2200" dirty="0" smtClean="0">
                <a:solidFill>
                  <a:schemeClr val="bg1"/>
                </a:solidFill>
              </a:rPr>
              <a:t>S </a:t>
            </a:r>
            <a:r>
              <a:rPr lang="cs-CZ" sz="2200" dirty="0">
                <a:solidFill>
                  <a:schemeClr val="bg1"/>
                </a:solidFill>
              </a:rPr>
              <a:t>postupem času roste počet tranzistorů v integrovaném obvodu (zvyšuje se integrace). </a:t>
            </a:r>
            <a:endParaRPr lang="cs-CZ" sz="2200" dirty="0" smtClean="0">
              <a:solidFill>
                <a:schemeClr val="bg1"/>
              </a:solidFill>
            </a:endParaRPr>
          </a:p>
          <a:p>
            <a:pPr algn="ctr">
              <a:spcAft>
                <a:spcPts val="1200"/>
              </a:spcAft>
            </a:pPr>
            <a:r>
              <a:rPr lang="cs-CZ" sz="2200" dirty="0" smtClean="0">
                <a:solidFill>
                  <a:schemeClr val="bg1"/>
                </a:solidFill>
              </a:rPr>
              <a:t>V </a:t>
            </a:r>
            <a:r>
              <a:rPr lang="cs-CZ" sz="2200" dirty="0">
                <a:solidFill>
                  <a:schemeClr val="bg1"/>
                </a:solidFill>
              </a:rPr>
              <a:t>této době byl výkon počítače úměrný druhé mocnině jeho ceny, takže se vyplatilo koupit co nejvýkonnější počítač a poté prodávat jeho strojový čas. </a:t>
            </a:r>
            <a:endParaRPr lang="cs-CZ" sz="2200" dirty="0" smtClean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4447" y="2420889"/>
            <a:ext cx="1760984" cy="2509402"/>
          </a:xfrm>
          <a:prstGeom prst="rect">
            <a:avLst/>
          </a:prstGeom>
          <a:noFill/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1392" y="4969330"/>
            <a:ext cx="2875919" cy="1754326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Nositel Nobelovy ceny za fyziku z roku 2000.</a:t>
            </a:r>
          </a:p>
          <a:p>
            <a:pPr algn="ctr"/>
            <a:r>
              <a:rPr lang="cs-CZ" b="1" dirty="0" smtClean="0"/>
              <a:t>Vyrobil </a:t>
            </a:r>
            <a:r>
              <a:rPr lang="cs-CZ" b="1" dirty="0"/>
              <a:t>v roce 1958 </a:t>
            </a:r>
            <a:r>
              <a:rPr lang="cs-CZ" b="1" dirty="0" smtClean="0"/>
              <a:t> integrovaný obvod (obsahoval </a:t>
            </a:r>
            <a:r>
              <a:rPr lang="cs-CZ" b="1" dirty="0"/>
              <a:t>v jednom pouzdře čtyři </a:t>
            </a:r>
            <a:r>
              <a:rPr lang="cs-CZ" b="1" dirty="0" smtClean="0"/>
              <a:t>tranzistory).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61392" y="4468626"/>
            <a:ext cx="1499351" cy="461665"/>
          </a:xfrm>
          <a:prstGeom prst="rect">
            <a:avLst/>
          </a:prstGeom>
          <a:solidFill>
            <a:srgbClr val="0062AC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 </a:t>
            </a:r>
            <a:r>
              <a:rPr lang="cs-CZ" sz="2400" b="1" dirty="0">
                <a:solidFill>
                  <a:schemeClr val="bg1"/>
                </a:solidFill>
              </a:rPr>
              <a:t>Jack </a:t>
            </a:r>
            <a:r>
              <a:rPr lang="cs-CZ" sz="2400" b="1" dirty="0" err="1" smtClean="0">
                <a:solidFill>
                  <a:schemeClr val="bg1"/>
                </a:solidFill>
              </a:rPr>
              <a:t>Kilby</a:t>
            </a:r>
            <a:endParaRPr lang="cs-CZ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4149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80000" y="144000"/>
            <a:ext cx="6116216" cy="1368000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HISTORIE PC</a:t>
            </a:r>
            <a:r>
              <a:rPr lang="cs-CZ" b="1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b="1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cs-CZ" b="1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generace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915816" y="1628799"/>
            <a:ext cx="6048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Charakteristika</a:t>
            </a:r>
            <a:endParaRPr lang="cs-CZ" sz="32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059832" y="2132856"/>
            <a:ext cx="590465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2200" dirty="0" smtClean="0">
                <a:solidFill>
                  <a:schemeClr val="bg1"/>
                </a:solidFill>
              </a:rPr>
              <a:t>Požadavek maximalizaci </a:t>
            </a:r>
            <a:r>
              <a:rPr lang="cs-CZ" sz="2200" dirty="0">
                <a:solidFill>
                  <a:schemeClr val="bg1"/>
                </a:solidFill>
              </a:rPr>
              <a:t>využití počítače, proto se objevilo </a:t>
            </a:r>
            <a:r>
              <a:rPr lang="cs-CZ" sz="2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multiprogramování </a:t>
            </a:r>
            <a:r>
              <a:rPr lang="cs-CZ" sz="2200" dirty="0">
                <a:solidFill>
                  <a:schemeClr val="bg1"/>
                </a:solidFill>
              </a:rPr>
              <a:t>– zatímco jeden program čeká na dokončení I/O operace, je procesorem zpracovávána druhá úloha. </a:t>
            </a:r>
            <a:endParaRPr lang="cs-CZ" sz="2200" dirty="0" smtClean="0">
              <a:solidFill>
                <a:schemeClr val="bg1"/>
              </a:solidFill>
            </a:endParaRPr>
          </a:p>
          <a:p>
            <a:pPr algn="ctr">
              <a:spcAft>
                <a:spcPts val="1200"/>
              </a:spcAft>
            </a:pPr>
            <a:r>
              <a:rPr lang="cs-CZ" sz="2200" dirty="0" smtClean="0">
                <a:solidFill>
                  <a:schemeClr val="bg1"/>
                </a:solidFill>
              </a:rPr>
              <a:t>S </a:t>
            </a:r>
            <a:r>
              <a:rPr lang="cs-CZ" sz="2200" dirty="0">
                <a:solidFill>
                  <a:schemeClr val="bg1"/>
                </a:solidFill>
              </a:rPr>
              <a:t>tím úzce souvisí zavedení pojmu </a:t>
            </a:r>
            <a:r>
              <a:rPr lang="cs-CZ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proces</a:t>
            </a:r>
            <a:r>
              <a:rPr lang="cs-CZ" sz="2200" dirty="0">
                <a:solidFill>
                  <a:schemeClr val="bg1"/>
                </a:solidFill>
              </a:rPr>
              <a:t>, který označuje prováděný program a zahrnuje kromě něj i dynamicky se měnící data. </a:t>
            </a:r>
            <a:endParaRPr lang="cs-CZ" sz="2200" dirty="0" smtClean="0">
              <a:solidFill>
                <a:schemeClr val="bg1"/>
              </a:solidFill>
            </a:endParaRPr>
          </a:p>
          <a:p>
            <a:pPr algn="ctr">
              <a:spcAft>
                <a:spcPts val="1200"/>
              </a:spcAft>
            </a:pPr>
            <a:r>
              <a:rPr lang="cs-CZ" sz="2200" dirty="0" smtClean="0">
                <a:solidFill>
                  <a:schemeClr val="bg1"/>
                </a:solidFill>
              </a:rPr>
              <a:t>Objevuje </a:t>
            </a:r>
            <a:r>
              <a:rPr lang="cs-CZ" sz="2200" dirty="0">
                <a:solidFill>
                  <a:schemeClr val="bg1"/>
                </a:solidFill>
              </a:rPr>
              <a:t>se první podpora </a:t>
            </a:r>
            <a:r>
              <a:rPr lang="cs-CZ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multitaskingu</a:t>
            </a:r>
            <a:r>
              <a:rPr lang="cs-CZ" sz="2200" dirty="0">
                <a:solidFill>
                  <a:schemeClr val="bg1"/>
                </a:solidFill>
              </a:rPr>
              <a:t>, kdy se programy vykonávané procesorem střídají, takže jsou zdánlivě zpracovávány najednou. </a:t>
            </a:r>
            <a:endParaRPr lang="cs-CZ" sz="2200" dirty="0" smtClean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168" y="3273253"/>
            <a:ext cx="2762250" cy="26574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39711" y="6130998"/>
            <a:ext cx="8824777" cy="70788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Intel </a:t>
            </a:r>
            <a:r>
              <a:rPr lang="cs-C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4004 je 4-bitový mikroprocesor, který byl uveden na trh 15. listopadu 1971 firmou Intel. Byl prvním obchodně úspěšným mikroprocesorem.</a:t>
            </a:r>
          </a:p>
        </p:txBody>
      </p:sp>
    </p:spTree>
    <p:extLst>
      <p:ext uri="{BB962C8B-B14F-4D97-AF65-F5344CB8AC3E}">
        <p14:creationId xmlns:p14="http://schemas.microsoft.com/office/powerpoint/2010/main" val="1763831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80000" y="144000"/>
            <a:ext cx="6116216" cy="1368000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HISTORIE PC</a:t>
            </a:r>
            <a:r>
              <a:rPr lang="cs-CZ" b="1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b="1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cs-CZ" b="1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generace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915816" y="1628799"/>
            <a:ext cx="6048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Charakteristika</a:t>
            </a:r>
            <a:endParaRPr lang="cs-CZ" sz="32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059832" y="2564904"/>
            <a:ext cx="5904656" cy="2277547"/>
          </a:xfrm>
          <a:prstGeom prst="rect">
            <a:avLst/>
          </a:prstGeom>
          <a:solidFill>
            <a:srgbClr val="0062AC"/>
          </a:solidFill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2200" dirty="0" smtClean="0">
                <a:solidFill>
                  <a:schemeClr val="bg1"/>
                </a:solidFill>
              </a:rPr>
              <a:t>Tento </a:t>
            </a:r>
            <a:r>
              <a:rPr lang="cs-CZ" sz="2200" dirty="0">
                <a:solidFill>
                  <a:schemeClr val="bg1"/>
                </a:solidFill>
              </a:rPr>
              <a:t>pokrok umožňuje zavedení interaktivních systémů (počítač v reálném čase reaguje na požadavky uživatele). </a:t>
            </a:r>
            <a:endParaRPr lang="cs-CZ" sz="2200" dirty="0" smtClean="0">
              <a:solidFill>
                <a:schemeClr val="bg1"/>
              </a:solidFill>
            </a:endParaRPr>
          </a:p>
          <a:p>
            <a:pPr algn="ctr">
              <a:spcAft>
                <a:spcPts val="1200"/>
              </a:spcAft>
            </a:pPr>
            <a:r>
              <a:rPr lang="cs-CZ" sz="2200" dirty="0" smtClean="0">
                <a:solidFill>
                  <a:schemeClr val="bg1"/>
                </a:solidFill>
              </a:rPr>
              <a:t>Kromě </a:t>
            </a:r>
            <a:r>
              <a:rPr lang="cs-CZ" sz="2200" dirty="0">
                <a:solidFill>
                  <a:schemeClr val="bg1"/>
                </a:solidFill>
              </a:rPr>
              <a:t>velkých střediskových počítačů (mainframe, tzv. sálový počítač) se objevují i první minipočítače a mikropočítače</a:t>
            </a:r>
          </a:p>
        </p:txBody>
      </p:sp>
      <p:sp>
        <p:nvSpPr>
          <p:cNvPr id="6" name="Obdélník 5"/>
          <p:cNvSpPr/>
          <p:nvPr/>
        </p:nvSpPr>
        <p:spPr>
          <a:xfrm>
            <a:off x="2926401" y="5071895"/>
            <a:ext cx="4572000" cy="1631216"/>
          </a:xfrm>
          <a:prstGeom prst="rect">
            <a:avLst/>
          </a:prstGeom>
          <a:solidFill>
            <a:srgbClr val="65ADC7"/>
          </a:solidFill>
        </p:spPr>
        <p:txBody>
          <a:bodyPr>
            <a:spAutoFit/>
          </a:bodyPr>
          <a:lstStyle/>
          <a:p>
            <a:pPr algn="ctr"/>
            <a:r>
              <a:rPr lang="cs-CZ" sz="2000" dirty="0"/>
              <a:t>Kromě integrovaného obvodu je </a:t>
            </a:r>
            <a:r>
              <a:rPr lang="cs-CZ" sz="2000" dirty="0" err="1"/>
              <a:t>Kilby</a:t>
            </a:r>
            <a:r>
              <a:rPr lang="cs-CZ" sz="2000" dirty="0"/>
              <a:t> patentujícím vynálezcem přenosné kalkulačky (</a:t>
            </a:r>
            <a:r>
              <a:rPr lang="cs-CZ" sz="2000" dirty="0" smtClean="0"/>
              <a:t>1966)</a:t>
            </a:r>
          </a:p>
          <a:p>
            <a:pPr algn="ctr"/>
            <a:r>
              <a:rPr lang="cs-CZ" sz="2000" dirty="0" smtClean="0"/>
              <a:t>- byla </a:t>
            </a:r>
            <a:r>
              <a:rPr lang="cs-CZ" sz="2000" dirty="0"/>
              <a:t>založena na integrovaném </a:t>
            </a:r>
            <a:r>
              <a:rPr lang="cs-CZ" sz="2000" dirty="0" smtClean="0"/>
              <a:t>obvodu, který uměl sčítat</a:t>
            </a:r>
            <a:r>
              <a:rPr lang="cs-CZ" sz="2000" dirty="0"/>
              <a:t>, odčítat, násobit a </a:t>
            </a:r>
            <a:r>
              <a:rPr lang="cs-CZ" sz="2000" dirty="0" smtClean="0"/>
              <a:t>dělit.</a:t>
            </a:r>
            <a:endParaRPr lang="cs-CZ" sz="2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009675"/>
            <a:ext cx="1946279" cy="38483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6183" y="2780928"/>
            <a:ext cx="22615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/>
              <a:t>Základní deska kalkulačky TI-59</a:t>
            </a:r>
          </a:p>
        </p:txBody>
      </p:sp>
    </p:spTree>
    <p:extLst>
      <p:ext uri="{BB962C8B-B14F-4D97-AF65-F5344CB8AC3E}">
        <p14:creationId xmlns:p14="http://schemas.microsoft.com/office/powerpoint/2010/main" val="3156126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80000" y="144000"/>
            <a:ext cx="6116216" cy="1368000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HISTORIE PC</a:t>
            </a:r>
            <a:r>
              <a:rPr lang="cs-CZ" b="1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b="1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cs-CZ" b="1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generace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770018" y="1628799"/>
            <a:ext cx="6372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Počítač GRAY</a:t>
            </a:r>
            <a:endParaRPr lang="cs-CZ" sz="32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563888" y="2564904"/>
            <a:ext cx="540060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2200" dirty="0">
                <a:solidFill>
                  <a:schemeClr val="bg1"/>
                </a:solidFill>
              </a:rPr>
              <a:t>V roce 1976 začala firma </a:t>
            </a:r>
            <a:r>
              <a:rPr lang="cs-CZ" sz="2200" dirty="0" err="1">
                <a:solidFill>
                  <a:schemeClr val="bg1"/>
                </a:solidFill>
              </a:rPr>
              <a:t>Cray</a:t>
            </a:r>
            <a:r>
              <a:rPr lang="cs-CZ" sz="2200" dirty="0">
                <a:solidFill>
                  <a:schemeClr val="bg1"/>
                </a:solidFill>
              </a:rPr>
              <a:t> prodávat tehdy nejvýkonnější počítač na světě Cray-1, který byl velmi známým a úspěšným superpočítačem. </a:t>
            </a:r>
            <a:endParaRPr lang="cs-CZ" sz="2200" dirty="0" smtClean="0">
              <a:solidFill>
                <a:schemeClr val="bg1"/>
              </a:solidFill>
            </a:endParaRPr>
          </a:p>
          <a:p>
            <a:pPr algn="ctr">
              <a:spcAft>
                <a:spcPts val="1200"/>
              </a:spcAft>
            </a:pPr>
            <a:r>
              <a:rPr lang="cs-CZ" sz="2200" dirty="0" smtClean="0">
                <a:solidFill>
                  <a:schemeClr val="bg1"/>
                </a:solidFill>
              </a:rPr>
              <a:t>S </a:t>
            </a:r>
            <a:r>
              <a:rPr lang="cs-CZ" sz="2200" dirty="0">
                <a:solidFill>
                  <a:schemeClr val="bg1"/>
                </a:solidFill>
              </a:rPr>
              <a:t>nástupem paralelních výpočtů v 80. letech 20. století superpočítače ustoupily a tato původně velmi úspěšná firma v roce 1995 zkrachovala.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341" y="2564904"/>
            <a:ext cx="3333750" cy="4171950"/>
          </a:xfrm>
          <a:prstGeom prst="rect">
            <a:avLst/>
          </a:prstGeom>
          <a:noFill/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472233" y="5967413"/>
            <a:ext cx="4608512" cy="76944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Cray-1 a jeho duchovní otec a </a:t>
            </a:r>
            <a:r>
              <a:rPr lang="cs-CZ" sz="2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konstruktér</a:t>
            </a:r>
            <a:r>
              <a:rPr lang="cs-CZ" sz="2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2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Seymour</a:t>
            </a:r>
            <a:r>
              <a:rPr lang="cs-CZ" sz="22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2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Cray</a:t>
            </a:r>
            <a:r>
              <a:rPr lang="cs-CZ" sz="2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69216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80000" y="144000"/>
            <a:ext cx="6116216" cy="1368000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HISTORIE PC</a:t>
            </a:r>
            <a:r>
              <a:rPr lang="cs-CZ" b="1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b="1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cs-CZ" b="1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generace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915816" y="1628799"/>
            <a:ext cx="59618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Počítač GRAY</a:t>
            </a:r>
            <a:endParaRPr lang="cs-CZ" sz="32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118" y="2213574"/>
            <a:ext cx="2921521" cy="3895361"/>
          </a:xfrm>
          <a:prstGeom prst="rect">
            <a:avLst/>
          </a:prstGeom>
          <a:noFill/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874139" y="2213574"/>
            <a:ext cx="4317299" cy="1384995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200" dirty="0">
                <a:solidFill>
                  <a:srgbClr val="FFFF00"/>
                </a:solidFill>
              </a:rPr>
              <a:t>Detail spodní části superpočítače CRAY-1S. </a:t>
            </a:r>
            <a:endParaRPr lang="cs-CZ" sz="2200" dirty="0" smtClean="0">
              <a:solidFill>
                <a:srgbClr val="FFFF00"/>
              </a:solidFill>
            </a:endParaRPr>
          </a:p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Na </a:t>
            </a:r>
            <a:r>
              <a:rPr lang="cs-CZ" sz="2000" dirty="0">
                <a:solidFill>
                  <a:schemeClr val="bg1"/>
                </a:solidFill>
              </a:rPr>
              <a:t>pravé straně fotografie je patrný „vstup“ do vnitřního prostoru stroje.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789040"/>
            <a:ext cx="3925285" cy="2943964"/>
          </a:xfrm>
          <a:prstGeom prst="rect">
            <a:avLst/>
          </a:prstGeom>
          <a:noFill/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794733" y="6150114"/>
            <a:ext cx="4824536" cy="707886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bg1"/>
                </a:solidFill>
              </a:rPr>
              <a:t>D</a:t>
            </a:r>
            <a:r>
              <a:rPr lang="cs-CZ" sz="2000" b="1" dirty="0" smtClean="0">
                <a:solidFill>
                  <a:schemeClr val="bg1"/>
                </a:solidFill>
              </a:rPr>
              <a:t>etail </a:t>
            </a:r>
            <a:r>
              <a:rPr lang="cs-CZ" sz="2000" b="1" dirty="0">
                <a:solidFill>
                  <a:schemeClr val="bg1"/>
                </a:solidFill>
              </a:rPr>
              <a:t>spodní části superpočítače </a:t>
            </a:r>
            <a:r>
              <a:rPr lang="cs-CZ" sz="2000" dirty="0">
                <a:solidFill>
                  <a:schemeClr val="bg1"/>
                </a:solidFill>
              </a:rPr>
              <a:t>CRAY-1S, kde můžeme mj. vidět i jeho chladicí systém.</a:t>
            </a:r>
          </a:p>
        </p:txBody>
      </p:sp>
    </p:spTree>
    <p:extLst>
      <p:ext uri="{BB962C8B-B14F-4D97-AF65-F5344CB8AC3E}">
        <p14:creationId xmlns:p14="http://schemas.microsoft.com/office/powerpoint/2010/main" val="216100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80000" y="144000"/>
            <a:ext cx="6116216" cy="1368000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HISTORIE PC</a:t>
            </a:r>
            <a:r>
              <a:rPr lang="cs-CZ" b="1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b="1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cs-CZ" b="1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generace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770018" y="1628799"/>
            <a:ext cx="6372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Řada počítačů IBM 360</a:t>
            </a:r>
            <a:endParaRPr lang="cs-CZ" sz="32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770018" y="2213574"/>
            <a:ext cx="637220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2200" dirty="0">
                <a:solidFill>
                  <a:schemeClr val="bg1"/>
                </a:solidFill>
              </a:rPr>
              <a:t>Nejznámějšími počítači třetí generace byla řada počítačů </a:t>
            </a:r>
            <a:r>
              <a:rPr lang="cs-CZ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IBM 360 (1965) </a:t>
            </a:r>
            <a:r>
              <a:rPr lang="cs-CZ" sz="2200" dirty="0">
                <a:solidFill>
                  <a:schemeClr val="bg1"/>
                </a:solidFill>
              </a:rPr>
              <a:t>s různým výkonem, </a:t>
            </a:r>
            <a:r>
              <a:rPr lang="cs-CZ" sz="2200" dirty="0" smtClean="0">
                <a:solidFill>
                  <a:schemeClr val="bg1"/>
                </a:solidFill>
              </a:rPr>
              <a:t/>
            </a:r>
            <a:br>
              <a:rPr lang="cs-CZ" sz="2200" dirty="0" smtClean="0">
                <a:solidFill>
                  <a:schemeClr val="bg1"/>
                </a:solidFill>
              </a:rPr>
            </a:br>
            <a:r>
              <a:rPr lang="cs-CZ" sz="2200" dirty="0" smtClean="0">
                <a:solidFill>
                  <a:schemeClr val="bg1"/>
                </a:solidFill>
              </a:rPr>
              <a:t>od </a:t>
            </a:r>
            <a:r>
              <a:rPr lang="cs-CZ" sz="2200" dirty="0">
                <a:solidFill>
                  <a:schemeClr val="bg1"/>
                </a:solidFill>
              </a:rPr>
              <a:t>modelu 360/20 až po největší model 360/90, které měly téměř shodný soubor instrukcí, </a:t>
            </a:r>
            <a:r>
              <a:rPr lang="cs-CZ" sz="2200" dirty="0" smtClean="0">
                <a:solidFill>
                  <a:schemeClr val="bg1"/>
                </a:solidFill>
              </a:rPr>
              <a:t/>
            </a:r>
            <a:br>
              <a:rPr lang="cs-CZ" sz="2200" dirty="0" smtClean="0">
                <a:solidFill>
                  <a:schemeClr val="bg1"/>
                </a:solidFill>
              </a:rPr>
            </a:br>
            <a:r>
              <a:rPr lang="cs-CZ" sz="2200" dirty="0" smtClean="0">
                <a:solidFill>
                  <a:schemeClr val="bg1"/>
                </a:solidFill>
              </a:rPr>
              <a:t>takže </a:t>
            </a:r>
            <a:r>
              <a:rPr lang="cs-CZ" sz="2200" dirty="0">
                <a:solidFill>
                  <a:schemeClr val="bg1"/>
                </a:solidFill>
              </a:rPr>
              <a:t>mohly používat shodný software. </a:t>
            </a:r>
            <a:endParaRPr lang="cs-CZ" sz="2200" dirty="0" smtClean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005064"/>
            <a:ext cx="4104456" cy="2707362"/>
          </a:xfrm>
          <a:prstGeom prst="rect">
            <a:avLst/>
          </a:prstGeom>
          <a:noFill/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427984" y="4221088"/>
            <a:ext cx="4608512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2200" dirty="0">
                <a:solidFill>
                  <a:schemeClr val="bg1"/>
                </a:solidFill>
              </a:rPr>
              <a:t>Počítače mohly pracovat jak s pevnou, tak také proměnnou délkou operandů (dat). </a:t>
            </a:r>
          </a:p>
          <a:p>
            <a:pPr algn="ctr">
              <a:spcAft>
                <a:spcPts val="1200"/>
              </a:spcAft>
            </a:pPr>
            <a:r>
              <a:rPr lang="cs-CZ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Znamenaly skutečný průlom počítačů </a:t>
            </a:r>
            <a:r>
              <a:rPr lang="cs-CZ" sz="2200" dirty="0">
                <a:solidFill>
                  <a:schemeClr val="bg1"/>
                </a:solidFill>
              </a:rPr>
              <a:t>do praktického a komerčního využití a vyráběly se </a:t>
            </a:r>
            <a:r>
              <a:rPr lang="cs-CZ" sz="2200" dirty="0" smtClean="0">
                <a:solidFill>
                  <a:schemeClr val="bg1"/>
                </a:solidFill>
              </a:rPr>
              <a:t>v </a:t>
            </a:r>
            <a:r>
              <a:rPr lang="cs-CZ" sz="2200" dirty="0">
                <a:solidFill>
                  <a:schemeClr val="bg1"/>
                </a:solidFill>
              </a:rPr>
              <a:t>tisícových sériích. 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36460" y="3598568"/>
            <a:ext cx="22322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/>
              <a:t>IBM </a:t>
            </a:r>
            <a:r>
              <a:rPr lang="cs-CZ" sz="2000" b="1" dirty="0" err="1"/>
              <a:t>System</a:t>
            </a:r>
            <a:r>
              <a:rPr lang="cs-CZ" sz="2000" b="1" dirty="0"/>
              <a:t> 360</a:t>
            </a:r>
          </a:p>
        </p:txBody>
      </p:sp>
    </p:spTree>
    <p:extLst>
      <p:ext uri="{BB962C8B-B14F-4D97-AF65-F5344CB8AC3E}">
        <p14:creationId xmlns:p14="http://schemas.microsoft.com/office/powerpoint/2010/main" val="2362718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80000" y="144000"/>
            <a:ext cx="6116216" cy="1368000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HISTORIE PC</a:t>
            </a:r>
            <a:r>
              <a:rPr lang="cs-CZ" b="1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b="1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cs-CZ" b="1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generace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770018" y="1628799"/>
            <a:ext cx="6372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Počítač EC 1021</a:t>
            </a:r>
            <a:endParaRPr lang="cs-CZ" sz="32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436096" y="2564904"/>
            <a:ext cx="352839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200" dirty="0" smtClean="0">
                <a:solidFill>
                  <a:schemeClr val="bg1"/>
                </a:solidFill>
              </a:rPr>
              <a:t>Řadu </a:t>
            </a:r>
            <a:r>
              <a:rPr lang="cs-CZ" sz="2200" dirty="0">
                <a:solidFill>
                  <a:schemeClr val="bg1"/>
                </a:solidFill>
              </a:rPr>
              <a:t>360 napodobila i řada jiných výrobců, </a:t>
            </a:r>
            <a:r>
              <a:rPr lang="cs-CZ" sz="2200" dirty="0" smtClean="0">
                <a:solidFill>
                  <a:schemeClr val="bg1"/>
                </a:solidFill>
              </a:rPr>
              <a:t/>
            </a:r>
            <a:br>
              <a:rPr lang="cs-CZ" sz="2200" dirty="0" smtClean="0">
                <a:solidFill>
                  <a:schemeClr val="bg1"/>
                </a:solidFill>
              </a:rPr>
            </a:br>
            <a:r>
              <a:rPr lang="cs-CZ" sz="2200" dirty="0" smtClean="0">
                <a:solidFill>
                  <a:schemeClr val="bg1"/>
                </a:solidFill>
              </a:rPr>
              <a:t>v </a:t>
            </a:r>
            <a:r>
              <a:rPr lang="cs-CZ" sz="2200" dirty="0">
                <a:solidFill>
                  <a:schemeClr val="bg1"/>
                </a:solidFill>
              </a:rPr>
              <a:t>komunistických zemích se </a:t>
            </a:r>
            <a:r>
              <a:rPr lang="cs-CZ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 roku 1969 </a:t>
            </a:r>
            <a:r>
              <a:rPr lang="cs-CZ" sz="2200" dirty="0">
                <a:solidFill>
                  <a:schemeClr val="bg1"/>
                </a:solidFill>
              </a:rPr>
              <a:t>vyráběly pod označením EC resp. JSEP, československého počítače </a:t>
            </a:r>
            <a:r>
              <a:rPr lang="cs-CZ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EC 1021</a:t>
            </a:r>
            <a:r>
              <a:rPr lang="cs-CZ" sz="2200" dirty="0">
                <a:solidFill>
                  <a:schemeClr val="bg1"/>
                </a:solidFill>
              </a:rPr>
              <a:t>, vyvinutého ve VÚMS, se vyrobilo téměř 400 kusů.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457" y="3227575"/>
            <a:ext cx="5106144" cy="3191340"/>
          </a:xfrm>
          <a:prstGeom prst="rect">
            <a:avLst/>
          </a:prstGeom>
          <a:noFill/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25724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80000" y="144000"/>
            <a:ext cx="6116216" cy="1368000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HISTORIE PC</a:t>
            </a:r>
            <a:r>
              <a:rPr lang="cs-CZ" b="1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b="1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cs-CZ" b="1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generace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589312" y="2132856"/>
            <a:ext cx="1656184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Počítač </a:t>
            </a:r>
          </a:p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EC 1025</a:t>
            </a:r>
            <a:endParaRPr lang="cs-CZ" sz="32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1560" y="1657608"/>
            <a:ext cx="4608512" cy="2880320"/>
          </a:xfrm>
          <a:prstGeom prst="rect">
            <a:avLst/>
          </a:prstGeom>
          <a:noFill/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6269" y="4688421"/>
            <a:ext cx="2592288" cy="1944216"/>
          </a:xfrm>
          <a:prstGeom prst="rect">
            <a:avLst/>
          </a:prstGeom>
          <a:noFill/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45" y="2568561"/>
            <a:ext cx="2381250" cy="3095625"/>
          </a:xfrm>
          <a:prstGeom prst="rect">
            <a:avLst/>
          </a:prstGeom>
          <a:noFill/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694396" y="5417080"/>
            <a:ext cx="25922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Počítač EC 1025 </a:t>
            </a:r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cs-CZ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ovládací konzole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96028" y="5777322"/>
            <a:ext cx="2214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Počítač EC 1025 </a:t>
            </a:r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cs-CZ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vnitřní kabeláž</a:t>
            </a:r>
          </a:p>
        </p:txBody>
      </p:sp>
    </p:spTree>
    <p:extLst>
      <p:ext uri="{BB962C8B-B14F-4D97-AF65-F5344CB8AC3E}">
        <p14:creationId xmlns:p14="http://schemas.microsoft.com/office/powerpoint/2010/main" val="3126731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80000" y="144000"/>
            <a:ext cx="6116216" cy="1368000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HISTORIE PC</a:t>
            </a:r>
            <a:r>
              <a:rPr lang="cs-CZ" b="1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b="1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cs-CZ" b="1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generace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779912" y="1772815"/>
            <a:ext cx="5081963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2200" dirty="0">
                <a:solidFill>
                  <a:schemeClr val="bg1"/>
                </a:solidFill>
              </a:rPr>
              <a:t>Tato etapa počítačového vývoje se vyznačuje vytvářením řady počítačů, které jsou na různých úrovních vzájemně kompatibilní. </a:t>
            </a:r>
            <a:endParaRPr lang="cs-CZ" sz="2200" dirty="0" smtClean="0">
              <a:solidFill>
                <a:schemeClr val="bg1"/>
              </a:solidFill>
            </a:endParaRPr>
          </a:p>
          <a:p>
            <a:pPr algn="ctr">
              <a:spcAft>
                <a:spcPts val="1200"/>
              </a:spcAft>
            </a:pPr>
            <a:r>
              <a:rPr lang="cs-CZ" sz="2200" dirty="0" smtClean="0">
                <a:solidFill>
                  <a:schemeClr val="bg1"/>
                </a:solidFill>
              </a:rPr>
              <a:t>Počítače </a:t>
            </a:r>
            <a:r>
              <a:rPr lang="cs-CZ" sz="2200" dirty="0">
                <a:solidFill>
                  <a:schemeClr val="bg1"/>
                </a:solidFill>
              </a:rPr>
              <a:t>třetí generace charakterizovalo </a:t>
            </a:r>
            <a:r>
              <a:rPr lang="cs-CZ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stavebnicové řešením </a:t>
            </a:r>
            <a:r>
              <a:rPr lang="cs-CZ" sz="2200" dirty="0">
                <a:solidFill>
                  <a:schemeClr val="bg1"/>
                </a:solidFill>
              </a:rPr>
              <a:t>všech prvků počítačového systému, </a:t>
            </a:r>
            <a:r>
              <a:rPr lang="cs-CZ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multiprogramování</a:t>
            </a:r>
            <a:r>
              <a:rPr lang="cs-CZ" sz="2200" dirty="0">
                <a:solidFill>
                  <a:schemeClr val="bg1"/>
                </a:solidFill>
              </a:rPr>
              <a:t>, využití interních a externích databank a </a:t>
            </a:r>
            <a:r>
              <a:rPr lang="cs-CZ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zvětšení programového vybavení</a:t>
            </a:r>
            <a:r>
              <a:rPr lang="cs-CZ" sz="2200" dirty="0">
                <a:solidFill>
                  <a:schemeClr val="bg1"/>
                </a:solidFill>
              </a:rPr>
              <a:t>, které zahrnovalo operační systémy a knihovny uživatelských programů. </a:t>
            </a:r>
            <a:endParaRPr lang="cs-CZ" sz="2200" dirty="0" smtClean="0">
              <a:solidFill>
                <a:schemeClr val="bg1"/>
              </a:solidFill>
            </a:endParaRPr>
          </a:p>
          <a:p>
            <a:pPr algn="ctr">
              <a:spcAft>
                <a:spcPts val="1200"/>
              </a:spcAft>
            </a:pPr>
            <a:r>
              <a:rPr lang="cs-CZ" sz="2200" dirty="0" smtClean="0">
                <a:solidFill>
                  <a:schemeClr val="bg1"/>
                </a:solidFill>
              </a:rPr>
              <a:t>Vnější </a:t>
            </a:r>
            <a:r>
              <a:rPr lang="cs-CZ" sz="2200" dirty="0">
                <a:solidFill>
                  <a:schemeClr val="bg1"/>
                </a:solidFill>
              </a:rPr>
              <a:t>paměti bývaly magneticko-diskové a magneticko-páskové. </a:t>
            </a:r>
            <a:endParaRPr lang="cs-CZ" sz="2200" dirty="0" smtClean="0">
              <a:solidFill>
                <a:schemeClr val="bg1"/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5" y="4076422"/>
            <a:ext cx="2520280" cy="2073692"/>
          </a:xfrm>
          <a:prstGeom prst="rect">
            <a:avLst/>
          </a:prstGeom>
          <a:noFill/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-1" y="6150114"/>
            <a:ext cx="37505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/>
              <a:t>8-palcový disk s disketou </a:t>
            </a:r>
            <a:r>
              <a:rPr lang="cs-CZ" sz="2000" b="1" dirty="0" smtClean="0"/>
              <a:t/>
            </a:r>
            <a:br>
              <a:rPr lang="cs-CZ" sz="2000" b="1" dirty="0" smtClean="0"/>
            </a:br>
            <a:r>
              <a:rPr lang="cs-CZ" sz="2000" b="1" dirty="0" smtClean="0"/>
              <a:t>(</a:t>
            </a:r>
            <a:r>
              <a:rPr lang="cs-CZ" sz="2000" b="1" dirty="0"/>
              <a:t>3 1/2-palec disk pro srovnání</a:t>
            </a:r>
            <a:r>
              <a:rPr lang="cs-CZ" b="1" dirty="0"/>
              <a:t>)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7207" y="2988812"/>
            <a:ext cx="2222705" cy="1255828"/>
          </a:xfrm>
          <a:prstGeom prst="rect">
            <a:avLst/>
          </a:prstGeom>
          <a:noFill/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769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80000" y="144000"/>
            <a:ext cx="6116216" cy="1368000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HISTORIE PC</a:t>
            </a:r>
            <a:r>
              <a:rPr lang="cs-CZ" b="1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b="1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cs-CZ" b="1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generace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020431" y="1916832"/>
            <a:ext cx="604867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200" dirty="0" smtClean="0">
                <a:solidFill>
                  <a:schemeClr val="bg1"/>
                </a:solidFill>
              </a:rPr>
              <a:t>Jako </a:t>
            </a:r>
            <a:r>
              <a:rPr lang="cs-CZ" sz="2200" dirty="0">
                <a:solidFill>
                  <a:schemeClr val="bg1"/>
                </a:solidFill>
              </a:rPr>
              <a:t>operační vnitřní paměti se využívaly </a:t>
            </a:r>
            <a:r>
              <a:rPr lang="cs-CZ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feritové paměti, paměti s tenkými magnetickými vrstvami a polovodičové paměti. </a:t>
            </a:r>
            <a:endParaRPr lang="cs-CZ" sz="2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cs-CZ" sz="2200" dirty="0" smtClean="0">
                <a:solidFill>
                  <a:schemeClr val="bg1"/>
                </a:solidFill>
              </a:rPr>
              <a:t>Operační </a:t>
            </a:r>
            <a:r>
              <a:rPr lang="cs-CZ" sz="2200" dirty="0">
                <a:solidFill>
                  <a:schemeClr val="bg1"/>
                </a:solidFill>
              </a:rPr>
              <a:t>rychlost se pohybovala zpravidla v </a:t>
            </a:r>
            <a:r>
              <a:rPr lang="cs-CZ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několika desítkách až stech tisících operací za sekundu. </a:t>
            </a:r>
            <a:endParaRPr lang="cs-CZ" sz="2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cs-CZ" sz="2200" dirty="0" smtClean="0">
                <a:solidFill>
                  <a:schemeClr val="bg1"/>
                </a:solidFill>
              </a:rPr>
              <a:t>V </a:t>
            </a:r>
            <a:r>
              <a:rPr lang="cs-CZ" sz="2200" dirty="0">
                <a:solidFill>
                  <a:schemeClr val="bg1"/>
                </a:solidFill>
              </a:rPr>
              <a:t>období třetí generace se objevují též mikropočítače a minipočítače např. řady Systému malých elektronických počítačů (SMEP).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24" y="2924944"/>
            <a:ext cx="2953407" cy="2708920"/>
          </a:xfrm>
          <a:prstGeom prst="rect">
            <a:avLst/>
          </a:prstGeom>
          <a:noFill/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7024" y="5664518"/>
            <a:ext cx="8249392" cy="1015663"/>
          </a:xfrm>
          <a:prstGeom prst="rect">
            <a:avLst/>
          </a:prstGeom>
          <a:solidFill>
            <a:srgbClr val="004D86"/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bg1"/>
                </a:solidFill>
              </a:rPr>
              <a:t>Celkové </a:t>
            </a:r>
            <a:r>
              <a:rPr lang="cs-CZ" sz="2000" dirty="0">
                <a:solidFill>
                  <a:schemeClr val="bg1"/>
                </a:solidFill>
              </a:rPr>
              <a:t>provedení feritové paměti včetně elektroniky v počítači Epos. </a:t>
            </a:r>
            <a:r>
              <a:rPr lang="cs-CZ" sz="2000" dirty="0" smtClean="0">
                <a:solidFill>
                  <a:schemeClr val="bg1"/>
                </a:solidFill>
              </a:rPr>
              <a:t/>
            </a:r>
            <a:br>
              <a:rPr lang="cs-CZ" sz="2000" dirty="0" smtClean="0">
                <a:solidFill>
                  <a:schemeClr val="bg1"/>
                </a:solidFill>
              </a:rPr>
            </a:br>
            <a:r>
              <a:rPr lang="cs-CZ" sz="2000" dirty="0" smtClean="0">
                <a:solidFill>
                  <a:schemeClr val="bg1"/>
                </a:solidFill>
              </a:rPr>
              <a:t>Celková </a:t>
            </a:r>
            <a:r>
              <a:rPr lang="cs-CZ" sz="2000" dirty="0">
                <a:solidFill>
                  <a:schemeClr val="bg1"/>
                </a:solidFill>
              </a:rPr>
              <a:t>kapacita feritové paměti v jednom počítači bývala omezena na desítky až stovky kilobajtů.</a:t>
            </a:r>
          </a:p>
        </p:txBody>
      </p:sp>
    </p:spTree>
    <p:extLst>
      <p:ext uri="{BB962C8B-B14F-4D97-AF65-F5344CB8AC3E}">
        <p14:creationId xmlns:p14="http://schemas.microsoft.com/office/powerpoint/2010/main" val="3579347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80000" y="144000"/>
            <a:ext cx="6116216" cy="1368000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HISTORIE PC</a:t>
            </a:r>
            <a:r>
              <a:rPr lang="cs-CZ" b="1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b="1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cs-CZ" b="1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generace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770018" y="1628799"/>
            <a:ext cx="6372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První osobní počítač</a:t>
            </a:r>
            <a:endParaRPr lang="cs-CZ" sz="32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967786" y="2348880"/>
            <a:ext cx="597666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200" dirty="0">
                <a:solidFill>
                  <a:schemeClr val="bg1"/>
                </a:solidFill>
              </a:rPr>
              <a:t>Za první osobní počítač bývá označován </a:t>
            </a:r>
            <a:r>
              <a:rPr lang="cs-CZ" sz="2200" dirty="0" smtClean="0">
                <a:solidFill>
                  <a:schemeClr val="bg1"/>
                </a:solidFill>
              </a:rPr>
              <a:t/>
            </a:r>
            <a:br>
              <a:rPr lang="cs-CZ" sz="2200" dirty="0" smtClean="0">
                <a:solidFill>
                  <a:schemeClr val="bg1"/>
                </a:solidFill>
              </a:rPr>
            </a:br>
            <a:r>
              <a:rPr lang="cs-CZ" sz="2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Altair</a:t>
            </a:r>
            <a:r>
              <a:rPr lang="cs-CZ" sz="2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 MITS z roku 1975</a:t>
            </a:r>
            <a:r>
              <a:rPr lang="cs-CZ" sz="2200" dirty="0">
                <a:solidFill>
                  <a:schemeClr val="bg1"/>
                </a:solidFill>
              </a:rPr>
              <a:t>. </a:t>
            </a:r>
            <a:r>
              <a:rPr lang="cs-CZ" sz="2200" dirty="0" smtClean="0">
                <a:solidFill>
                  <a:schemeClr val="bg1"/>
                </a:solidFill>
              </a:rPr>
              <a:t/>
            </a:r>
            <a:br>
              <a:rPr lang="cs-CZ" sz="2200" dirty="0" smtClean="0">
                <a:solidFill>
                  <a:schemeClr val="bg1"/>
                </a:solidFill>
              </a:rPr>
            </a:br>
            <a:r>
              <a:rPr lang="cs-CZ" sz="2200" dirty="0" smtClean="0">
                <a:solidFill>
                  <a:schemeClr val="bg1"/>
                </a:solidFill>
              </a:rPr>
              <a:t>To </a:t>
            </a:r>
            <a:r>
              <a:rPr lang="cs-CZ" sz="2200" dirty="0">
                <a:solidFill>
                  <a:schemeClr val="bg1"/>
                </a:solidFill>
              </a:rPr>
              <a:t>byla stavebnice počítače který pro optický výstup používal kontrolky. </a:t>
            </a:r>
            <a:endParaRPr lang="cs-CZ" sz="2200" dirty="0" smtClean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736" y="3683826"/>
            <a:ext cx="3980712" cy="2985534"/>
          </a:xfrm>
          <a:prstGeom prst="rect">
            <a:avLst/>
          </a:prstGeom>
          <a:noFill/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427984" y="4365104"/>
            <a:ext cx="432048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200" b="1" dirty="0">
                <a:solidFill>
                  <a:schemeClr val="bg1"/>
                </a:solidFill>
              </a:rPr>
              <a:t>Dalšími znaky tohoto stroje byly: </a:t>
            </a:r>
            <a:r>
              <a:rPr lang="cs-CZ" sz="2200" dirty="0">
                <a:solidFill>
                  <a:schemeClr val="bg1"/>
                </a:solidFill>
              </a:rPr>
              <a:t>256 bajtů paměti, </a:t>
            </a:r>
            <a:endParaRPr lang="cs-CZ" sz="2200" dirty="0" smtClean="0">
              <a:solidFill>
                <a:schemeClr val="bg1"/>
              </a:solidFill>
            </a:endParaRPr>
          </a:p>
          <a:p>
            <a:pPr algn="ctr"/>
            <a:r>
              <a:rPr lang="cs-CZ" sz="2200" dirty="0" smtClean="0">
                <a:solidFill>
                  <a:schemeClr val="bg1"/>
                </a:solidFill>
              </a:rPr>
              <a:t>sloty </a:t>
            </a:r>
            <a:r>
              <a:rPr lang="cs-CZ" sz="2200" dirty="0">
                <a:solidFill>
                  <a:schemeClr val="bg1"/>
                </a:solidFill>
              </a:rPr>
              <a:t>pro rozšiřování, </a:t>
            </a:r>
            <a:r>
              <a:rPr lang="cs-CZ" sz="2200" dirty="0" smtClean="0">
                <a:solidFill>
                  <a:schemeClr val="bg1"/>
                </a:solidFill>
              </a:rPr>
              <a:t/>
            </a:r>
            <a:br>
              <a:rPr lang="cs-CZ" sz="2200" dirty="0" smtClean="0">
                <a:solidFill>
                  <a:schemeClr val="bg1"/>
                </a:solidFill>
              </a:rPr>
            </a:br>
            <a:r>
              <a:rPr lang="cs-CZ" sz="2200" dirty="0" smtClean="0">
                <a:solidFill>
                  <a:schemeClr val="bg1"/>
                </a:solidFill>
              </a:rPr>
              <a:t>cenová </a:t>
            </a:r>
            <a:r>
              <a:rPr lang="cs-CZ" sz="2200" dirty="0">
                <a:solidFill>
                  <a:schemeClr val="bg1"/>
                </a:solidFill>
              </a:rPr>
              <a:t>dostupnost (395$), </a:t>
            </a:r>
            <a:r>
              <a:rPr lang="cs-CZ" sz="2200" dirty="0" smtClean="0">
                <a:solidFill>
                  <a:schemeClr val="bg1"/>
                </a:solidFill>
              </a:rPr>
              <a:t/>
            </a:r>
            <a:br>
              <a:rPr lang="cs-CZ" sz="2200" dirty="0" smtClean="0">
                <a:solidFill>
                  <a:schemeClr val="bg1"/>
                </a:solidFill>
              </a:rPr>
            </a:br>
            <a:r>
              <a:rPr lang="cs-CZ" sz="2200" dirty="0" smtClean="0">
                <a:solidFill>
                  <a:schemeClr val="bg1"/>
                </a:solidFill>
              </a:rPr>
              <a:t>operační </a:t>
            </a:r>
            <a:r>
              <a:rPr lang="cs-CZ" sz="2200" dirty="0">
                <a:solidFill>
                  <a:schemeClr val="bg1"/>
                </a:solidFill>
              </a:rPr>
              <a:t>systém CP/M a programovací jazyk Microsoft BASIC</a:t>
            </a:r>
            <a:r>
              <a:rPr lang="cs-CZ" sz="2200" dirty="0" smtClean="0">
                <a:solidFill>
                  <a:schemeClr val="bg1"/>
                </a:solidFill>
              </a:rPr>
              <a:t>.</a:t>
            </a:r>
            <a:endParaRPr lang="cs-CZ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4074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80000" y="144000"/>
            <a:ext cx="6116216" cy="1368000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HISTORIE PC</a:t>
            </a:r>
            <a:br>
              <a:rPr lang="cs-CZ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0. generace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-2833162" y="1052736"/>
            <a:ext cx="2652634" cy="3693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cs-CZ" dirty="0" smtClean="0">
                <a:solidFill>
                  <a:srgbClr val="292934"/>
                </a:solidFill>
              </a:rPr>
              <a:t>c</a:t>
            </a:r>
            <a:endParaRPr lang="cs-CZ" dirty="0">
              <a:solidFill>
                <a:srgbClr val="292934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79512" y="3068960"/>
            <a:ext cx="8856984" cy="2308324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7200" b="1" dirty="0" smtClean="0">
                <a:ln w="11430"/>
                <a:solidFill>
                  <a:srgbClr val="FFC00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</a:rPr>
              <a:t>DĚKUJI</a:t>
            </a:r>
          </a:p>
          <a:p>
            <a:pPr algn="ctr"/>
            <a:r>
              <a:rPr lang="cs-CZ" sz="7200" b="1" dirty="0" smtClean="0">
                <a:ln w="11430"/>
                <a:solidFill>
                  <a:srgbClr val="FFC00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</a:rPr>
              <a:t>ZA POZORNOST</a:t>
            </a:r>
            <a:endParaRPr lang="cs-CZ" sz="7200" b="1" dirty="0">
              <a:ln w="11430"/>
              <a:solidFill>
                <a:srgbClr val="FFC000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9154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200"/>
                            </p:stCondLst>
                            <p:childTnLst>
                              <p:par>
                                <p:cTn id="9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47664" y="116632"/>
            <a:ext cx="57606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</a:t>
            </a:r>
            <a:endParaRPr lang="cs-CZ" sz="4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947629"/>
            <a:ext cx="8856984" cy="5709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cs-CZ" sz="1600" dirty="0">
                <a:solidFill>
                  <a:srgbClr val="292934"/>
                </a:solidFill>
              </a:rPr>
              <a:t>Přispěvatelé Wikipedie,</a:t>
            </a:r>
            <a:r>
              <a:rPr lang="cs-CZ" sz="1600" i="1" dirty="0">
                <a:solidFill>
                  <a:srgbClr val="292934"/>
                </a:solidFill>
              </a:rPr>
              <a:t> Dějiny počítačů</a:t>
            </a:r>
            <a:r>
              <a:rPr lang="cs-CZ" sz="1600" dirty="0">
                <a:solidFill>
                  <a:srgbClr val="292934"/>
                </a:solidFill>
              </a:rPr>
              <a:t> [online], Wikipedie: Otevřená encyklopedie, c2013, Datum poslední revize 29. 05. 2013, 18:29 UTC, [citováno 14. 06. 2013] &lt;</a:t>
            </a:r>
            <a:r>
              <a:rPr lang="cs-CZ" sz="1600" dirty="0">
                <a:solidFill>
                  <a:srgbClr val="292934"/>
                </a:solidFill>
                <a:hlinkClick r:id="rId2"/>
              </a:rPr>
              <a:t>http://cs.wikipedia.org/w/</a:t>
            </a:r>
            <a:r>
              <a:rPr lang="cs-CZ" sz="1600" dirty="0" err="1">
                <a:solidFill>
                  <a:srgbClr val="292934"/>
                </a:solidFill>
                <a:hlinkClick r:id="rId2"/>
              </a:rPr>
              <a:t>index.php?title</a:t>
            </a:r>
            <a:r>
              <a:rPr lang="cs-CZ" sz="1600" dirty="0">
                <a:solidFill>
                  <a:srgbClr val="292934"/>
                </a:solidFill>
                <a:hlinkClick r:id="rId2"/>
              </a:rPr>
              <a:t>=D%C4%9Bjiny_po%C4%8D%C3%ADta%C4%8D%C5%AF&amp;oldid=10367972</a:t>
            </a:r>
            <a:r>
              <a:rPr lang="cs-CZ" sz="1600" dirty="0">
                <a:solidFill>
                  <a:srgbClr val="292934"/>
                </a:solidFill>
              </a:rPr>
              <a:t>&gt; </a:t>
            </a:r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cs-CZ" sz="1600" dirty="0" smtClean="0">
                <a:solidFill>
                  <a:srgbClr val="292934"/>
                </a:solidFill>
              </a:rPr>
              <a:t>Dostupné z:  </a:t>
            </a:r>
            <a:r>
              <a:rPr lang="cs-CZ" sz="1600" dirty="0" smtClean="0">
                <a:solidFill>
                  <a:srgbClr val="292934"/>
                </a:solidFill>
                <a:hlinkClick r:id="rId3"/>
              </a:rPr>
              <a:t>http</a:t>
            </a:r>
            <a:r>
              <a:rPr lang="cs-CZ" sz="1600" dirty="0">
                <a:solidFill>
                  <a:srgbClr val="292934"/>
                </a:solidFill>
                <a:hlinkClick r:id="rId3"/>
              </a:rPr>
              <a:t>://</a:t>
            </a:r>
            <a:r>
              <a:rPr lang="cs-CZ" sz="1600" dirty="0" smtClean="0">
                <a:solidFill>
                  <a:srgbClr val="292934"/>
                </a:solidFill>
                <a:hlinkClick r:id="rId3"/>
              </a:rPr>
              <a:t>mis.e-mis.cz/index.php/Generace_po%C4%8D%C3%ADta%C4%8D%C5%AF</a:t>
            </a:r>
            <a:r>
              <a:rPr lang="cs-CZ" sz="1600" dirty="0" smtClean="0">
                <a:solidFill>
                  <a:srgbClr val="292934"/>
                </a:solidFill>
              </a:rPr>
              <a:t> </a:t>
            </a:r>
            <a:endParaRPr lang="cs-CZ" sz="1600" dirty="0">
              <a:solidFill>
                <a:srgbClr val="292934"/>
              </a:solidFill>
            </a:endParaRPr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cs-CZ" sz="1600" dirty="0">
                <a:solidFill>
                  <a:srgbClr val="292934"/>
                </a:solidFill>
              </a:rPr>
              <a:t>Dostupné z:  </a:t>
            </a:r>
            <a:r>
              <a:rPr lang="cs-CZ" sz="1600" dirty="0" smtClean="0">
                <a:solidFill>
                  <a:srgbClr val="292934"/>
                </a:solidFill>
                <a:hlinkClick r:id="rId4"/>
              </a:rPr>
              <a:t>http</a:t>
            </a:r>
            <a:r>
              <a:rPr lang="cs-CZ" sz="1600" dirty="0">
                <a:solidFill>
                  <a:srgbClr val="292934"/>
                </a:solidFill>
                <a:hlinkClick r:id="rId4"/>
              </a:rPr>
              <a:t>://</a:t>
            </a:r>
            <a:r>
              <a:rPr lang="cs-CZ" sz="1600" dirty="0" smtClean="0">
                <a:solidFill>
                  <a:srgbClr val="292934"/>
                </a:solidFill>
                <a:hlinkClick r:id="rId4"/>
              </a:rPr>
              <a:t>infopedia.funsite.cz/index.php?text=943-prehled-vyvoje-vypocetni-techniky</a:t>
            </a:r>
            <a:r>
              <a:rPr lang="cs-CZ" sz="1600" dirty="0" smtClean="0">
                <a:solidFill>
                  <a:srgbClr val="292934"/>
                </a:solidFill>
              </a:rPr>
              <a:t> </a:t>
            </a:r>
            <a:endParaRPr lang="cs-CZ" sz="1600" dirty="0">
              <a:solidFill>
                <a:srgbClr val="292934"/>
              </a:solidFill>
            </a:endParaRPr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cs-CZ" sz="1600" dirty="0">
                <a:solidFill>
                  <a:srgbClr val="292934"/>
                </a:solidFill>
              </a:rPr>
              <a:t>Dostupné z: </a:t>
            </a:r>
            <a:r>
              <a:rPr lang="cs-CZ" sz="1600" dirty="0" smtClean="0">
                <a:solidFill>
                  <a:srgbClr val="292934"/>
                </a:solidFill>
              </a:rPr>
              <a:t> </a:t>
            </a:r>
            <a:r>
              <a:rPr lang="cs-CZ" sz="1600" dirty="0" smtClean="0">
                <a:solidFill>
                  <a:srgbClr val="292934"/>
                </a:solidFill>
                <a:hlinkClick r:id="rId5"/>
              </a:rPr>
              <a:t>http</a:t>
            </a:r>
            <a:r>
              <a:rPr lang="cs-CZ" sz="1600" dirty="0">
                <a:solidFill>
                  <a:srgbClr val="292934"/>
                </a:solidFill>
                <a:hlinkClick r:id="rId5"/>
              </a:rPr>
              <a:t>://</a:t>
            </a:r>
            <a:r>
              <a:rPr lang="cs-CZ" sz="1600" dirty="0" smtClean="0">
                <a:solidFill>
                  <a:srgbClr val="292934"/>
                </a:solidFill>
                <a:hlinkClick r:id="rId5"/>
              </a:rPr>
              <a:t>www.fi.muni.cz/usr/jkucera/pv109/vystavka/xcermak1_integrovane_obvody.html</a:t>
            </a:r>
            <a:r>
              <a:rPr lang="cs-CZ" sz="1600" dirty="0" smtClean="0">
                <a:solidFill>
                  <a:srgbClr val="292934"/>
                </a:solidFill>
              </a:rPr>
              <a:t> </a:t>
            </a:r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en-US" sz="1600" dirty="0"/>
              <a:t>Wikipedia contributors, 'Jack </a:t>
            </a:r>
            <a:r>
              <a:rPr lang="en-US" sz="1600" dirty="0" err="1"/>
              <a:t>Kilby</a:t>
            </a:r>
            <a:r>
              <a:rPr lang="en-US" sz="1600" dirty="0"/>
              <a:t>', </a:t>
            </a:r>
            <a:r>
              <a:rPr lang="en-US" sz="1600" i="1" dirty="0"/>
              <a:t>Wikipedia, The Free Encyclopedia,</a:t>
            </a:r>
            <a:r>
              <a:rPr lang="en-US" sz="1600" dirty="0"/>
              <a:t> 4 June 2013, 05:29 UTC, &lt;</a:t>
            </a:r>
            <a:r>
              <a:rPr lang="en-US" sz="1600" dirty="0">
                <a:hlinkClick r:id="rId6"/>
              </a:rPr>
              <a:t>http://en.wikipedia.org/w/index.php?title=Jack_Kilby&amp;oldid=558240978</a:t>
            </a:r>
            <a:r>
              <a:rPr lang="en-US" sz="1600" dirty="0"/>
              <a:t>&gt; [accessed 25 July 2013] </a:t>
            </a:r>
            <a:endParaRPr lang="cs-CZ" sz="1600" dirty="0" smtClean="0"/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cs-CZ" sz="1600" dirty="0"/>
              <a:t>Přispěvatelé Wikipedie,</a:t>
            </a:r>
            <a:r>
              <a:rPr lang="cs-CZ" sz="1600" i="1" dirty="0"/>
              <a:t> Jack </a:t>
            </a:r>
            <a:r>
              <a:rPr lang="cs-CZ" sz="1600" i="1" dirty="0" err="1"/>
              <a:t>Kilby</a:t>
            </a:r>
            <a:r>
              <a:rPr lang="cs-CZ" sz="1600" dirty="0"/>
              <a:t> [online], Wikipedie: Otevřená encyklopedie, c2013, Datum poslední revize 8. 03. 2013, 17:26 UTC, [citováno 25. 07. 2013] </a:t>
            </a:r>
            <a:r>
              <a:rPr lang="cs-CZ" sz="1600" dirty="0" smtClean="0">
                <a:hlinkClick r:id="rId7"/>
              </a:rPr>
              <a:t>http</a:t>
            </a:r>
            <a:r>
              <a:rPr lang="cs-CZ" sz="1600" dirty="0">
                <a:hlinkClick r:id="rId7"/>
              </a:rPr>
              <a:t>://</a:t>
            </a:r>
            <a:r>
              <a:rPr lang="cs-CZ" sz="1600" dirty="0" smtClean="0">
                <a:hlinkClick r:id="rId7"/>
              </a:rPr>
              <a:t>cs.wikipedia.org/w/index.php?title=Jack_Kilby&amp;oldid=9846389</a:t>
            </a:r>
            <a:endParaRPr lang="cs-CZ" sz="1600" dirty="0" smtClean="0"/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cs-CZ" sz="1600" dirty="0"/>
              <a:t>Přispěvatelé Wikipedie,</a:t>
            </a:r>
            <a:r>
              <a:rPr lang="cs-CZ" sz="1600" i="1" dirty="0"/>
              <a:t> Intel 4004</a:t>
            </a:r>
            <a:r>
              <a:rPr lang="cs-CZ" sz="1600" dirty="0"/>
              <a:t> [online], Wikipedie: Otevřená encyklopedie, c2013, Datum poslední revize 25. 05. 2013, 12:57 UTC, [citováno 26. 07. 2013] &lt;</a:t>
            </a:r>
            <a:r>
              <a:rPr lang="cs-CZ" sz="1600" dirty="0">
                <a:hlinkClick r:id="rId8"/>
              </a:rPr>
              <a:t>http://cs.wikipedia.org/w/</a:t>
            </a:r>
            <a:r>
              <a:rPr lang="cs-CZ" sz="1600" dirty="0" err="1">
                <a:hlinkClick r:id="rId8"/>
              </a:rPr>
              <a:t>index.php?title</a:t>
            </a:r>
            <a:r>
              <a:rPr lang="cs-CZ" sz="1600" dirty="0">
                <a:hlinkClick r:id="rId8"/>
              </a:rPr>
              <a:t>=Intel_4004&amp;oldid=10354156</a:t>
            </a:r>
            <a:r>
              <a:rPr lang="cs-CZ" sz="1600" dirty="0"/>
              <a:t>&gt; </a:t>
            </a:r>
            <a:endParaRPr lang="cs-CZ" sz="1600" dirty="0" smtClean="0"/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cs-CZ" sz="1600" dirty="0">
                <a:solidFill>
                  <a:srgbClr val="292934"/>
                </a:solidFill>
              </a:rPr>
              <a:t>Dostupné z:   </a:t>
            </a:r>
            <a:r>
              <a:rPr lang="cs-CZ" sz="1600" dirty="0">
                <a:hlinkClick r:id="rId9"/>
              </a:rPr>
              <a:t>http://www.root.cz/clanky/superpocitace-cray/#</a:t>
            </a:r>
            <a:r>
              <a:rPr lang="cs-CZ" sz="1600" dirty="0" smtClean="0">
                <a:hlinkClick r:id="rId9"/>
              </a:rPr>
              <a:t>k03</a:t>
            </a:r>
            <a:endParaRPr lang="cs-CZ" sz="1600" dirty="0" smtClean="0"/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cs-CZ" sz="1600" dirty="0">
                <a:solidFill>
                  <a:srgbClr val="292934"/>
                </a:solidFill>
              </a:rPr>
              <a:t>Dostupné z:   </a:t>
            </a:r>
            <a:r>
              <a:rPr lang="cs-CZ" sz="1600" dirty="0">
                <a:solidFill>
                  <a:srgbClr val="292934"/>
                </a:solidFill>
                <a:hlinkClick r:id="rId10"/>
              </a:rPr>
              <a:t>http://</a:t>
            </a:r>
            <a:r>
              <a:rPr lang="cs-CZ" sz="1600" dirty="0" smtClean="0">
                <a:solidFill>
                  <a:srgbClr val="292934"/>
                </a:solidFill>
                <a:hlinkClick r:id="rId10"/>
              </a:rPr>
              <a:t>www.historiepocitacu.cz/fotogalerie-historie-pocitacu.html</a:t>
            </a:r>
            <a:r>
              <a:rPr lang="cs-CZ" sz="1600" dirty="0" smtClean="0">
                <a:solidFill>
                  <a:srgbClr val="292934"/>
                </a:solidFill>
              </a:rPr>
              <a:t> </a:t>
            </a:r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cs-CZ" sz="1600" dirty="0"/>
              <a:t>Přispěvatelé Wikipedie,</a:t>
            </a:r>
            <a:r>
              <a:rPr lang="cs-CZ" sz="1600" i="1" dirty="0"/>
              <a:t> Magnetická páska</a:t>
            </a:r>
            <a:r>
              <a:rPr lang="cs-CZ" sz="1600" dirty="0"/>
              <a:t> [online], Wikipedie: Otevřená encyklopedie, c2013, Datum poslední revize 13. 04. 2013, 12:50 UTC, [citováno 25. 07. 2013] </a:t>
            </a:r>
            <a:r>
              <a:rPr lang="cs-CZ" sz="1600" dirty="0" smtClean="0">
                <a:hlinkClick r:id="rId11"/>
              </a:rPr>
              <a:t>http</a:t>
            </a:r>
            <a:r>
              <a:rPr lang="cs-CZ" sz="1600" dirty="0">
                <a:hlinkClick r:id="rId11"/>
              </a:rPr>
              <a:t>://</a:t>
            </a:r>
            <a:r>
              <a:rPr lang="cs-CZ" sz="1600" dirty="0" smtClean="0">
                <a:hlinkClick r:id="rId11"/>
              </a:rPr>
              <a:t>cs.wikipedia.org/w/index.php?title=Magnetick%C3%A1_p%C3%A1ska&amp;oldid=10206429</a:t>
            </a:r>
            <a:endParaRPr lang="cs-CZ" sz="1600" dirty="0" smtClean="0"/>
          </a:p>
        </p:txBody>
      </p:sp>
    </p:spTree>
    <p:extLst>
      <p:ext uri="{BB962C8B-B14F-4D97-AF65-F5344CB8AC3E}">
        <p14:creationId xmlns:p14="http://schemas.microsoft.com/office/powerpoint/2010/main" val="3546214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47664" y="116632"/>
            <a:ext cx="57606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</a:t>
            </a:r>
            <a:endParaRPr lang="cs-CZ" sz="4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947629"/>
            <a:ext cx="8856984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en-US" sz="1600" dirty="0" smtClean="0"/>
              <a:t>Wikipedia </a:t>
            </a:r>
            <a:r>
              <a:rPr lang="en-US" sz="1600" dirty="0"/>
              <a:t>contributors, 'Floppy disk', </a:t>
            </a:r>
            <a:r>
              <a:rPr lang="en-US" sz="1600" i="1" dirty="0"/>
              <a:t>Wikipedia, The Free Encyclopedia,</a:t>
            </a:r>
            <a:r>
              <a:rPr lang="en-US" sz="1600" dirty="0"/>
              <a:t> 21 July 2013, 11:51 UTC, &lt;</a:t>
            </a:r>
            <a:r>
              <a:rPr lang="en-US" sz="1600" dirty="0">
                <a:hlinkClick r:id="rId2"/>
              </a:rPr>
              <a:t>http://en.wikipedia.org/w/index.php?title=Floppy_disk&amp;oldid=565178409</a:t>
            </a:r>
            <a:r>
              <a:rPr lang="en-US" sz="1600" dirty="0"/>
              <a:t>&gt; [accessed 25 July 2013</a:t>
            </a:r>
            <a:r>
              <a:rPr lang="en-US" sz="1600" dirty="0" smtClean="0"/>
              <a:t>]</a:t>
            </a:r>
            <a:endParaRPr lang="cs-CZ" sz="1600" dirty="0" smtClean="0"/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cs-CZ" sz="1600" dirty="0">
                <a:solidFill>
                  <a:srgbClr val="292934"/>
                </a:solidFill>
              </a:rPr>
              <a:t> </a:t>
            </a:r>
            <a:r>
              <a:rPr lang="cs-CZ" sz="1600" dirty="0">
                <a:solidFill>
                  <a:srgbClr val="292934"/>
                </a:solidFill>
              </a:rPr>
              <a:t>Dostupné z:  </a:t>
            </a:r>
            <a:r>
              <a:rPr lang="cs-CZ" sz="1600" dirty="0">
                <a:solidFill>
                  <a:srgbClr val="292934"/>
                </a:solidFill>
                <a:hlinkClick r:id="rId3"/>
              </a:rPr>
              <a:t>http://zulovaucebna.webnode.cz/historie-pocitacu</a:t>
            </a:r>
            <a:r>
              <a:rPr lang="cs-CZ" sz="1600" dirty="0" smtClean="0">
                <a:solidFill>
                  <a:srgbClr val="292934"/>
                </a:solidFill>
                <a:hlinkClick r:id="rId3"/>
              </a:rPr>
              <a:t>/</a:t>
            </a:r>
            <a:r>
              <a:rPr lang="cs-CZ" sz="1600" dirty="0" smtClean="0">
                <a:solidFill>
                  <a:srgbClr val="292934"/>
                </a:solidFill>
              </a:rPr>
              <a:t> </a:t>
            </a:r>
          </a:p>
          <a:p>
            <a:pPr marL="285750" indent="-285750">
              <a:spcAft>
                <a:spcPts val="1200"/>
              </a:spcAft>
              <a:buFont typeface="Wingdings" pitchFamily="2" charset="2"/>
              <a:buChar char="§"/>
            </a:pPr>
            <a:endParaRPr lang="cs-CZ" sz="1600" dirty="0" smtClean="0">
              <a:solidFill>
                <a:srgbClr val="29293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1861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5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chnický">
  <a:themeElements>
    <a:clrScheme name="Bubbles">
      <a:dk1>
        <a:srgbClr val="0C002C"/>
      </a:dk1>
      <a:lt1>
        <a:srgbClr val="FFFFFF"/>
      </a:lt1>
      <a:dk2>
        <a:srgbClr val="236626"/>
      </a:dk2>
      <a:lt2>
        <a:srgbClr val="D7C8FE"/>
      </a:lt2>
      <a:accent1>
        <a:srgbClr val="4203E7"/>
      </a:accent1>
      <a:accent2>
        <a:srgbClr val="842F73"/>
      </a:accent2>
      <a:accent3>
        <a:srgbClr val="7532A8"/>
      </a:accent3>
      <a:accent4>
        <a:srgbClr val="F7A107"/>
      </a:accent4>
      <a:accent5>
        <a:srgbClr val="C86DCF"/>
      </a:accent5>
      <a:accent6>
        <a:srgbClr val="E6B500"/>
      </a:accent6>
      <a:hlink>
        <a:srgbClr val="FFDE66"/>
      </a:hlink>
      <a:folHlink>
        <a:srgbClr val="D490C5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4_Motiv4">
  <a:themeElements>
    <a:clrScheme name="Přehlednost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Motiv5</Template>
  <TotalTime>777</TotalTime>
  <Words>883</Words>
  <Application>Microsoft Office PowerPoint</Application>
  <PresentationFormat>Předvádění na obrazovce (4:3)</PresentationFormat>
  <Paragraphs>142</Paragraphs>
  <Slides>21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5</vt:i4>
      </vt:variant>
      <vt:variant>
        <vt:lpstr>Nadpisy snímků</vt:lpstr>
      </vt:variant>
      <vt:variant>
        <vt:i4>21</vt:i4>
      </vt:variant>
    </vt:vector>
  </HeadingPairs>
  <TitlesOfParts>
    <vt:vector size="26" baseType="lpstr">
      <vt:lpstr>Motiv5</vt:lpstr>
      <vt:lpstr>Technický</vt:lpstr>
      <vt:lpstr>4_Motiv4</vt:lpstr>
      <vt:lpstr>Motiv systému Office</vt:lpstr>
      <vt:lpstr>1_Motiv systému Office</vt:lpstr>
      <vt:lpstr>Prezentace aplikace PowerPoint</vt:lpstr>
      <vt:lpstr>ANOTACE:</vt:lpstr>
      <vt:lpstr>INFORMATIKA pro základní školu</vt:lpstr>
      <vt:lpstr>Prezentace aplikace PowerPoint</vt:lpstr>
      <vt:lpstr>Prezentace aplikace PowerPoint</vt:lpstr>
      <vt:lpstr>CHARAKTERISTIKA 3. generace počítačů</vt:lpstr>
      <vt:lpstr>CHARAKTERISTIKA 3. generace počítačů</vt:lpstr>
      <vt:lpstr>HISTORIE PC 3. generace</vt:lpstr>
      <vt:lpstr>HISTORIE PC 3. generace</vt:lpstr>
      <vt:lpstr>HISTORIE PC 3. generace</vt:lpstr>
      <vt:lpstr>HISTORIE PC 3. generace</vt:lpstr>
      <vt:lpstr>HISTORIE PC 3. generace</vt:lpstr>
      <vt:lpstr>HISTORIE PC 3. generace</vt:lpstr>
      <vt:lpstr>HISTORIE PC 3. generace</vt:lpstr>
      <vt:lpstr>HISTORIE PC 3. generace</vt:lpstr>
      <vt:lpstr>HISTORIE PC 3. generace</vt:lpstr>
      <vt:lpstr>HISTORIE PC 3. generace</vt:lpstr>
      <vt:lpstr>HISTORIE PC 3. generace</vt:lpstr>
      <vt:lpstr>HISTORIE PC 0. generace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admin</cp:lastModifiedBy>
  <cp:revision>43</cp:revision>
  <dcterms:created xsi:type="dcterms:W3CDTF">2012-10-21T06:32:59Z</dcterms:created>
  <dcterms:modified xsi:type="dcterms:W3CDTF">2013-07-26T06:26:29Z</dcterms:modified>
</cp:coreProperties>
</file>