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  <p:sldMasterId id="2147483840" r:id="rId2"/>
    <p:sldMasterId id="2147483876" r:id="rId3"/>
    <p:sldMasterId id="2147483888" r:id="rId4"/>
  </p:sldMasterIdLst>
  <p:sldIdLst>
    <p:sldId id="285" r:id="rId5"/>
    <p:sldId id="286" r:id="rId6"/>
    <p:sldId id="259" r:id="rId7"/>
    <p:sldId id="260" r:id="rId8"/>
    <p:sldId id="261" r:id="rId9"/>
    <p:sldId id="262" r:id="rId10"/>
    <p:sldId id="264" r:id="rId11"/>
    <p:sldId id="270" r:id="rId12"/>
    <p:sldId id="266" r:id="rId13"/>
    <p:sldId id="268" r:id="rId14"/>
    <p:sldId id="269" r:id="rId15"/>
    <p:sldId id="271" r:id="rId16"/>
    <p:sldId id="273" r:id="rId17"/>
    <p:sldId id="275" r:id="rId18"/>
    <p:sldId id="277" r:id="rId19"/>
    <p:sldId id="276" r:id="rId20"/>
    <p:sldId id="278" r:id="rId21"/>
    <p:sldId id="279" r:id="rId22"/>
    <p:sldId id="272" r:id="rId23"/>
    <p:sldId id="280" r:id="rId24"/>
    <p:sldId id="267" r:id="rId25"/>
    <p:sldId id="283" r:id="rId26"/>
    <p:sldId id="284" r:id="rId27"/>
    <p:sldId id="282" r:id="rId28"/>
    <p:sldId id="281" r:id="rId29"/>
    <p:sldId id="263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5ADC7"/>
    <a:srgbClr val="004D86"/>
    <a:srgbClr val="00518E"/>
    <a:srgbClr val="0062AC"/>
    <a:srgbClr val="FF9900"/>
    <a:srgbClr val="0067B4"/>
    <a:srgbClr val="3A85A0"/>
    <a:srgbClr val="0077D0"/>
    <a:srgbClr val="306E84"/>
    <a:srgbClr val="0094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961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2E7F992-B314-4AFA-82BD-3DAD0E4C280F}" type="presOf" srcId="{130831A4-0540-4EC5-8F5A-93030E89D2D9}" destId="{F69CC921-512E-49F4-824C-A648EC5F27A5}" srcOrd="0" destOrd="0" presId="urn:microsoft.com/office/officeart/2005/8/layout/target3"/>
    <dgm:cxn modelId="{5F6AF3B5-DA32-44D9-8DA9-04E59E423176}" type="presOf" srcId="{914700B9-77B5-440A-A438-DE98B6D4894D}" destId="{E73F1C26-6DCD-4001-88B9-355E01E2BCE7}" srcOrd="0" destOrd="0" presId="urn:microsoft.com/office/officeart/2005/8/layout/target3"/>
    <dgm:cxn modelId="{6B62175B-A2A9-4F5A-83D1-9502DDD6E032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16BFBBEA-0302-4A6D-A367-9A10FBE3CCBC}" type="presOf" srcId="{914700B9-77B5-440A-A438-DE98B6D4894D}" destId="{BD9AF279-D483-48F2-BBBD-45F8E8923512}" srcOrd="1" destOrd="0" presId="urn:microsoft.com/office/officeart/2005/8/layout/target3"/>
    <dgm:cxn modelId="{0F41EB06-1E9E-4A26-A213-3F9CB74AF32A}" type="presOf" srcId="{1D8420EA-BFA0-403B-80F5-647FA396CC45}" destId="{8467D0EB-87A2-4285-8ACA-0398EFBF29BC}" srcOrd="1" destOrd="0" presId="urn:microsoft.com/office/officeart/2005/8/layout/target3"/>
    <dgm:cxn modelId="{C9AC4050-5F44-4EFF-BCB2-AADB0ECE7C0E}" type="presOf" srcId="{130831A4-0540-4EC5-8F5A-93030E89D2D9}" destId="{8E23E229-92FC-49D1-B5FE-0303176B8A4E}" srcOrd="1" destOrd="0" presId="urn:microsoft.com/office/officeart/2005/8/layout/target3"/>
    <dgm:cxn modelId="{7C41A3B5-4DC4-4449-BC67-9433F5350B7B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FCB793E9-CF0E-4F5B-87C5-755D44097636}" type="presOf" srcId="{100B6B2E-82E6-4C11-B19B-F2DB3A0EA64F}" destId="{DBA8199F-D892-4A8E-A352-2B7844050E09}" srcOrd="1" destOrd="0" presId="urn:microsoft.com/office/officeart/2005/8/layout/target3"/>
    <dgm:cxn modelId="{88859EAD-001A-4F73-9BA3-AF72EFB74BD5}" type="presOf" srcId="{27FE2D31-D344-4B63-A89A-A89AB0D9F3E3}" destId="{FE47432B-CA46-450C-8D8F-66C300A95B52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6194FEE5-B9FE-4CD5-BEC7-C561ADC89B81}" type="presParOf" srcId="{FE47432B-CA46-450C-8D8F-66C300A95B52}" destId="{B522209E-30D0-49D6-A340-2D383A11C668}" srcOrd="0" destOrd="0" presId="urn:microsoft.com/office/officeart/2005/8/layout/target3"/>
    <dgm:cxn modelId="{382E6703-C2A4-4894-AFC6-D0596CBF9C9C}" type="presParOf" srcId="{FE47432B-CA46-450C-8D8F-66C300A95B52}" destId="{ED5A8377-51D5-4DC5-B0E7-680166966720}" srcOrd="1" destOrd="0" presId="urn:microsoft.com/office/officeart/2005/8/layout/target3"/>
    <dgm:cxn modelId="{F06C18E3-9F6B-44A4-B551-68F54CBF971D}" type="presParOf" srcId="{FE47432B-CA46-450C-8D8F-66C300A95B52}" destId="{F69CC921-512E-49F4-824C-A648EC5F27A5}" srcOrd="2" destOrd="0" presId="urn:microsoft.com/office/officeart/2005/8/layout/target3"/>
    <dgm:cxn modelId="{E031BF2B-2A81-40AE-B8F0-6E6B5E29B7F3}" type="presParOf" srcId="{FE47432B-CA46-450C-8D8F-66C300A95B52}" destId="{61C9CE18-EDA6-4EDF-BA1C-09779D38FBBF}" srcOrd="3" destOrd="0" presId="urn:microsoft.com/office/officeart/2005/8/layout/target3"/>
    <dgm:cxn modelId="{89EE5F5A-0135-4640-911A-3290D5605B87}" type="presParOf" srcId="{FE47432B-CA46-450C-8D8F-66C300A95B52}" destId="{D60DEAAB-7AFE-435A-ACF6-18851E4B0426}" srcOrd="4" destOrd="0" presId="urn:microsoft.com/office/officeart/2005/8/layout/target3"/>
    <dgm:cxn modelId="{419B08BE-9B2A-44A4-A352-6DF54977B9FD}" type="presParOf" srcId="{FE47432B-CA46-450C-8D8F-66C300A95B52}" destId="{F7B3C0B7-F0F7-4F49-B02C-3630F8C5FAE5}" srcOrd="5" destOrd="0" presId="urn:microsoft.com/office/officeart/2005/8/layout/target3"/>
    <dgm:cxn modelId="{41441D93-AAE4-4B91-A57E-D546B3A93F89}" type="presParOf" srcId="{FE47432B-CA46-450C-8D8F-66C300A95B52}" destId="{C9DA9446-E2D3-4F6A-8960-3CADFBF870B8}" srcOrd="6" destOrd="0" presId="urn:microsoft.com/office/officeart/2005/8/layout/target3"/>
    <dgm:cxn modelId="{733248D6-6EAF-4AF3-9E0A-8C5915F43B9A}" type="presParOf" srcId="{FE47432B-CA46-450C-8D8F-66C300A95B52}" destId="{9726EC6F-D322-4CD3-B489-1BE3DF7CE70B}" srcOrd="7" destOrd="0" presId="urn:microsoft.com/office/officeart/2005/8/layout/target3"/>
    <dgm:cxn modelId="{455DC2AD-28DA-4E72-AE41-6F77ED69AA15}" type="presParOf" srcId="{FE47432B-CA46-450C-8D8F-66C300A95B52}" destId="{645AA564-2E9E-4954-AD87-AE01782CEC59}" srcOrd="8" destOrd="0" presId="urn:microsoft.com/office/officeart/2005/8/layout/target3"/>
    <dgm:cxn modelId="{A605A5A2-6A23-4FAE-8D81-AF6BB6575581}" type="presParOf" srcId="{FE47432B-CA46-450C-8D8F-66C300A95B52}" destId="{8538CAC4-6A86-42B8-B5AF-2FF155DB9D02}" srcOrd="9" destOrd="0" presId="urn:microsoft.com/office/officeart/2005/8/layout/target3"/>
    <dgm:cxn modelId="{6CD53B11-8C83-4E32-A457-760F99AB307A}" type="presParOf" srcId="{FE47432B-CA46-450C-8D8F-66C300A95B52}" destId="{26FD6024-A07F-46D0-8BC0-B5E595C5673D}" srcOrd="10" destOrd="0" presId="urn:microsoft.com/office/officeart/2005/8/layout/target3"/>
    <dgm:cxn modelId="{C4588FD9-849E-41F3-99EA-F0C82B130146}" type="presParOf" srcId="{FE47432B-CA46-450C-8D8F-66C300A95B52}" destId="{E73F1C26-6DCD-4001-88B9-355E01E2BCE7}" srcOrd="11" destOrd="0" presId="urn:microsoft.com/office/officeart/2005/8/layout/target3"/>
    <dgm:cxn modelId="{3DC5EEDD-C28D-4DCE-B0EE-BD0412A623ED}" type="presParOf" srcId="{FE47432B-CA46-450C-8D8F-66C300A95B52}" destId="{8E23E229-92FC-49D1-B5FE-0303176B8A4E}" srcOrd="12" destOrd="0" presId="urn:microsoft.com/office/officeart/2005/8/layout/target3"/>
    <dgm:cxn modelId="{FAFEBC60-6185-4B1F-A0A1-0079133CA25E}" type="presParOf" srcId="{FE47432B-CA46-450C-8D8F-66C300A95B52}" destId="{8467D0EB-87A2-4285-8ACA-0398EFBF29BC}" srcOrd="13" destOrd="0" presId="urn:microsoft.com/office/officeart/2005/8/layout/target3"/>
    <dgm:cxn modelId="{6A437552-2D64-43C2-8677-CFC98E18E57A}" type="presParOf" srcId="{FE47432B-CA46-450C-8D8F-66C300A95B52}" destId="{DBA8199F-D892-4A8E-A352-2B7844050E09}" srcOrd="14" destOrd="0" presId="urn:microsoft.com/office/officeart/2005/8/layout/target3"/>
    <dgm:cxn modelId="{D6142667-91BA-4FBD-BC29-EE736807FEFB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595294-D567-4E6C-9C68-FC9B344C81A1}" type="doc">
      <dgm:prSet loTypeId="urn:microsoft.com/office/officeart/2005/8/layout/radial4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17E05C9B-FADD-4530-BAC4-C3CBC9CF6303}">
      <dgm:prSet phldrT="[Text]"/>
      <dgm:spPr>
        <a:ln>
          <a:solidFill>
            <a:srgbClr val="00FFCC"/>
          </a:solidFill>
        </a:ln>
      </dgm:spPr>
      <dgm:t>
        <a:bodyPr/>
        <a:lstStyle/>
        <a:p>
          <a:r>
            <a: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Prehistorie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8F5B047-10FE-4BF6-B6FC-432964735C68}" type="parTrans" cxnId="{26E7326B-143B-43EF-BE1F-6A99F95433A1}">
      <dgm:prSet/>
      <dgm:spPr>
        <a:ln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A311D078-991C-48B1-9923-AB4EFCD7847C}" type="sibTrans" cxnId="{26E7326B-143B-43EF-BE1F-6A99F95433A1}">
      <dgm:prSet/>
      <dgm:spPr/>
      <dgm:t>
        <a:bodyPr/>
        <a:lstStyle/>
        <a:p>
          <a:endParaRPr lang="cs-CZ"/>
        </a:p>
      </dgm:t>
    </dgm:pt>
    <dgm:pt modelId="{B7E07043-472C-426C-818C-5AAF8EDC5118}">
      <dgm:prSet phldrT="[Text]" custT="1"/>
      <dgm:spPr>
        <a:solidFill>
          <a:schemeClr val="accent1">
            <a:lumMod val="75000"/>
          </a:schemeClr>
        </a:solidFill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Starověk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BB665A6-A1DE-4B71-AAF7-C6E3DFC20B6D}" type="parTrans" cxnId="{11516A64-E0A5-44CB-8CBF-9D6BED78A2F8}">
      <dgm:prSet/>
      <dgm:spPr>
        <a:ln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79170303-D648-4257-8CFC-0BAEFF35A531}" type="sibTrans" cxnId="{11516A64-E0A5-44CB-8CBF-9D6BED78A2F8}">
      <dgm:prSet/>
      <dgm:spPr/>
      <dgm:t>
        <a:bodyPr/>
        <a:lstStyle/>
        <a:p>
          <a:endParaRPr lang="cs-CZ"/>
        </a:p>
      </dgm:t>
    </dgm:pt>
    <dgm:pt modelId="{E6066411-DE69-4324-B518-25F4CDA611D8}">
      <dgm:prSet phldrT="[Text]" custT="1"/>
      <dgm:spPr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Výpočetní pomůcky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2700265-04C4-43D9-B367-D569FFFBA1E8}" type="parTrans" cxnId="{67EEBBBA-4F08-4677-A5DA-054993514DD3}">
      <dgm:prSet/>
      <dgm:spPr>
        <a:ln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90F85E13-0781-483E-BE67-491EFDABBC13}" type="sibTrans" cxnId="{67EEBBBA-4F08-4677-A5DA-054993514DD3}">
      <dgm:prSet/>
      <dgm:spPr/>
      <dgm:t>
        <a:bodyPr/>
        <a:lstStyle/>
        <a:p>
          <a:endParaRPr lang="cs-CZ"/>
        </a:p>
      </dgm:t>
    </dgm:pt>
    <dgm:pt modelId="{8417B956-019B-448E-BA98-8A4DB65EC2A2}">
      <dgm:prSet phldrT="[Text]"/>
      <dgm:spPr/>
      <dgm:t>
        <a:bodyPr/>
        <a:lstStyle/>
        <a:p>
          <a:endParaRPr lang="cs-CZ" dirty="0"/>
        </a:p>
      </dgm:t>
    </dgm:pt>
    <dgm:pt modelId="{D2279159-6166-45D6-A014-3A408D479726}" type="parTrans" cxnId="{AAFB5B34-57CC-4CB1-8724-EB2470EAB5B1}">
      <dgm:prSet/>
      <dgm:spPr/>
      <dgm:t>
        <a:bodyPr/>
        <a:lstStyle/>
        <a:p>
          <a:endParaRPr lang="cs-CZ"/>
        </a:p>
      </dgm:t>
    </dgm:pt>
    <dgm:pt modelId="{1973AB7D-D687-4A07-A376-7C34DAD3167C}" type="sibTrans" cxnId="{AAFB5B34-57CC-4CB1-8724-EB2470EAB5B1}">
      <dgm:prSet/>
      <dgm:spPr/>
      <dgm:t>
        <a:bodyPr/>
        <a:lstStyle/>
        <a:p>
          <a:endParaRPr lang="cs-CZ"/>
        </a:p>
      </dgm:t>
    </dgm:pt>
    <dgm:pt modelId="{D88FA476-D6BE-4663-BBF4-170E618268CA}">
      <dgm:prSet phldrT="[Text]"/>
      <dgm:spPr/>
      <dgm:t>
        <a:bodyPr/>
        <a:lstStyle/>
        <a:p>
          <a:endParaRPr lang="cs-CZ" dirty="0"/>
        </a:p>
      </dgm:t>
    </dgm:pt>
    <dgm:pt modelId="{BA2493EB-1896-4EDF-A6C3-CFE763D186B5}" type="parTrans" cxnId="{1B0DC5E5-AFD3-4DCC-9FAA-2A5694C9A95E}">
      <dgm:prSet/>
      <dgm:spPr/>
      <dgm:t>
        <a:bodyPr/>
        <a:lstStyle/>
        <a:p>
          <a:endParaRPr lang="cs-CZ"/>
        </a:p>
      </dgm:t>
    </dgm:pt>
    <dgm:pt modelId="{BC85FBA3-9C4D-4200-AF2A-01B5B01B79AB}" type="sibTrans" cxnId="{1B0DC5E5-AFD3-4DCC-9FAA-2A5694C9A95E}">
      <dgm:prSet/>
      <dgm:spPr/>
      <dgm:t>
        <a:bodyPr/>
        <a:lstStyle/>
        <a:p>
          <a:endParaRPr lang="cs-CZ"/>
        </a:p>
      </dgm:t>
    </dgm:pt>
    <dgm:pt modelId="{EB602273-AEE0-42B5-B179-B021CF534C7E}">
      <dgm:prSet phldrT="[Text]" custT="1"/>
      <dgm:spPr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Mechanické stroje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CAAD0E4-6EFE-40B0-83B9-0CF4FC815AFD}" type="parTrans" cxnId="{A3A59693-6383-4FF0-A52A-DEAED127D002}">
      <dgm:prSet/>
      <dgm:spPr>
        <a:ln w="19050">
          <a:solidFill>
            <a:srgbClr val="00FFCC"/>
          </a:solidFill>
        </a:ln>
        <a:effectLst/>
      </dgm:spPr>
      <dgm:t>
        <a:bodyPr/>
        <a:lstStyle/>
        <a:p>
          <a:endParaRPr lang="cs-CZ"/>
        </a:p>
      </dgm:t>
    </dgm:pt>
    <dgm:pt modelId="{28F64DFC-FDC8-45F7-9D98-311801316F29}" type="sibTrans" cxnId="{A3A59693-6383-4FF0-A52A-DEAED127D002}">
      <dgm:prSet/>
      <dgm:spPr/>
      <dgm:t>
        <a:bodyPr/>
        <a:lstStyle/>
        <a:p>
          <a:endParaRPr lang="cs-CZ"/>
        </a:p>
      </dgm:t>
    </dgm:pt>
    <dgm:pt modelId="{16D05D8F-12A3-43D2-94A5-60D9F50D2361}">
      <dgm:prSet phldrT="[Text]"/>
      <dgm:spPr/>
      <dgm:t>
        <a:bodyPr/>
        <a:lstStyle/>
        <a:p>
          <a:endParaRPr lang="cs-CZ"/>
        </a:p>
      </dgm:t>
    </dgm:pt>
    <dgm:pt modelId="{B5582287-FB88-42FB-A00C-A5404E826022}" type="parTrans" cxnId="{7EDC3E1B-98B6-4063-9239-01DCE3F68901}">
      <dgm:prSet/>
      <dgm:spPr/>
      <dgm:t>
        <a:bodyPr/>
        <a:lstStyle/>
        <a:p>
          <a:endParaRPr lang="cs-CZ"/>
        </a:p>
      </dgm:t>
    </dgm:pt>
    <dgm:pt modelId="{7021301A-A389-425B-88F6-775DA0547A90}" type="sibTrans" cxnId="{7EDC3E1B-98B6-4063-9239-01DCE3F68901}">
      <dgm:prSet/>
      <dgm:spPr/>
      <dgm:t>
        <a:bodyPr/>
        <a:lstStyle/>
        <a:p>
          <a:endParaRPr lang="cs-CZ"/>
        </a:p>
      </dgm:t>
    </dgm:pt>
    <dgm:pt modelId="{E3A853A2-9C5B-486E-A0CB-2ACB519165CE}">
      <dgm:prSet phldrT="[Text]"/>
      <dgm:spPr/>
      <dgm:t>
        <a:bodyPr/>
        <a:lstStyle/>
        <a:p>
          <a:endParaRPr lang="cs-CZ"/>
        </a:p>
      </dgm:t>
    </dgm:pt>
    <dgm:pt modelId="{0F58C30E-5DD0-44D1-A389-38725BD09DA4}" type="parTrans" cxnId="{E115A709-3BBB-4562-AE1F-89428ACF5300}">
      <dgm:prSet/>
      <dgm:spPr/>
      <dgm:t>
        <a:bodyPr/>
        <a:lstStyle/>
        <a:p>
          <a:endParaRPr lang="cs-CZ"/>
        </a:p>
      </dgm:t>
    </dgm:pt>
    <dgm:pt modelId="{A690C54A-EFFC-4738-A585-709F4B728CA6}" type="sibTrans" cxnId="{E115A709-3BBB-4562-AE1F-89428ACF5300}">
      <dgm:prSet/>
      <dgm:spPr/>
      <dgm:t>
        <a:bodyPr/>
        <a:lstStyle/>
        <a:p>
          <a:endParaRPr lang="cs-CZ"/>
        </a:p>
      </dgm:t>
    </dgm:pt>
    <dgm:pt modelId="{3C596F7F-4785-4EAD-8291-3C5C3F0F7580}">
      <dgm:prSet phldrT="[Text]"/>
      <dgm:spPr/>
      <dgm:t>
        <a:bodyPr/>
        <a:lstStyle/>
        <a:p>
          <a:endParaRPr lang="cs-CZ"/>
        </a:p>
      </dgm:t>
    </dgm:pt>
    <dgm:pt modelId="{BDF3D362-9F77-4473-9FC5-D67AE318F6F5}" type="parTrans" cxnId="{EB4EDF2B-9D03-4769-A8E0-91205E06690B}">
      <dgm:prSet/>
      <dgm:spPr/>
      <dgm:t>
        <a:bodyPr/>
        <a:lstStyle/>
        <a:p>
          <a:endParaRPr lang="cs-CZ"/>
        </a:p>
      </dgm:t>
    </dgm:pt>
    <dgm:pt modelId="{12931D0F-19BE-4C58-BE8D-351DD14D649C}" type="sibTrans" cxnId="{EB4EDF2B-9D03-4769-A8E0-91205E06690B}">
      <dgm:prSet/>
      <dgm:spPr/>
      <dgm:t>
        <a:bodyPr/>
        <a:lstStyle/>
        <a:p>
          <a:endParaRPr lang="cs-CZ"/>
        </a:p>
      </dgm:t>
    </dgm:pt>
    <dgm:pt modelId="{8B948B3C-7506-4172-97DF-A5CCCC5BDEBC}">
      <dgm:prSet phldrT="[Text]" custScaleY="65680" custLinFactNeighborX="-504" custLinFactNeighborY="-4081"/>
      <dgm:spPr/>
      <dgm:t>
        <a:bodyPr/>
        <a:lstStyle/>
        <a:p>
          <a:endParaRPr lang="cs-CZ"/>
        </a:p>
      </dgm:t>
    </dgm:pt>
    <dgm:pt modelId="{BA1A4E41-DA0F-4B8D-9887-049E03EFA1B9}" type="parTrans" cxnId="{008CA4C1-AC77-4056-8518-6EE6061D2FB2}">
      <dgm:prSet/>
      <dgm:spPr/>
      <dgm:t>
        <a:bodyPr/>
        <a:lstStyle/>
        <a:p>
          <a:endParaRPr lang="cs-CZ"/>
        </a:p>
      </dgm:t>
    </dgm:pt>
    <dgm:pt modelId="{61ED55CD-4433-4C4B-9478-C44E7E8A435C}" type="sibTrans" cxnId="{008CA4C1-AC77-4056-8518-6EE6061D2FB2}">
      <dgm:prSet/>
      <dgm:spPr/>
      <dgm:t>
        <a:bodyPr/>
        <a:lstStyle/>
        <a:p>
          <a:endParaRPr lang="cs-CZ"/>
        </a:p>
      </dgm:t>
    </dgm:pt>
    <dgm:pt modelId="{75C5933F-723F-4FB8-AB4A-31DC9280784E}">
      <dgm:prSet phldrT="[Text]" custScaleY="65680" custLinFactNeighborX="-2447" custLinFactNeighborY="-9858"/>
      <dgm:spPr/>
      <dgm:t>
        <a:bodyPr/>
        <a:lstStyle/>
        <a:p>
          <a:endParaRPr lang="cs-CZ"/>
        </a:p>
      </dgm:t>
    </dgm:pt>
    <dgm:pt modelId="{32115D1B-91AB-40B7-A0E3-073B19532A72}" type="parTrans" cxnId="{06214A7F-BC81-45AB-9A0D-870D1CFADE0C}">
      <dgm:prSet/>
      <dgm:spPr/>
      <dgm:t>
        <a:bodyPr/>
        <a:lstStyle/>
        <a:p>
          <a:endParaRPr lang="cs-CZ"/>
        </a:p>
      </dgm:t>
    </dgm:pt>
    <dgm:pt modelId="{233E2E01-3A0C-4395-A1A9-03171ABAFF3E}" type="sibTrans" cxnId="{06214A7F-BC81-45AB-9A0D-870D1CFADE0C}">
      <dgm:prSet/>
      <dgm:spPr/>
      <dgm:t>
        <a:bodyPr/>
        <a:lstStyle/>
        <a:p>
          <a:endParaRPr lang="cs-CZ"/>
        </a:p>
      </dgm:t>
    </dgm:pt>
    <dgm:pt modelId="{73E080A4-B70E-4665-BD09-6AA94B6CE628}">
      <dgm:prSet phldrT="[Text]" custScaleY="65680" custLinFactNeighborX="-2447" custLinFactNeighborY="-9858"/>
      <dgm:spPr/>
      <dgm:t>
        <a:bodyPr/>
        <a:lstStyle/>
        <a:p>
          <a:endParaRPr lang="cs-CZ"/>
        </a:p>
      </dgm:t>
    </dgm:pt>
    <dgm:pt modelId="{A971F7BE-BFA9-49B1-A306-FCAD05C8E429}" type="parTrans" cxnId="{B3A36CA6-9856-4AAC-BE54-432C1380E306}">
      <dgm:prSet/>
      <dgm:spPr/>
      <dgm:t>
        <a:bodyPr/>
        <a:lstStyle/>
        <a:p>
          <a:endParaRPr lang="cs-CZ"/>
        </a:p>
      </dgm:t>
    </dgm:pt>
    <dgm:pt modelId="{9C90AA8F-ECC1-4E45-AE35-1C33DD0905F7}" type="sibTrans" cxnId="{B3A36CA6-9856-4AAC-BE54-432C1380E306}">
      <dgm:prSet/>
      <dgm:spPr/>
      <dgm:t>
        <a:bodyPr/>
        <a:lstStyle/>
        <a:p>
          <a:endParaRPr lang="cs-CZ"/>
        </a:p>
      </dgm:t>
    </dgm:pt>
    <dgm:pt modelId="{FD5EBF5A-1016-420A-A416-5BBEC4ED83B3}">
      <dgm:prSet phldrT="[Text]" custScaleY="65680" custLinFactNeighborX="-2447" custLinFactNeighborY="-12826"/>
      <dgm:spPr/>
      <dgm:t>
        <a:bodyPr/>
        <a:lstStyle/>
        <a:p>
          <a:endParaRPr lang="cs-CZ"/>
        </a:p>
      </dgm:t>
    </dgm:pt>
    <dgm:pt modelId="{327B9918-AE79-43D6-8607-A87D7D216DE6}" type="parTrans" cxnId="{C8DDB6D1-58E5-40B3-BB2C-77C827C92FDE}">
      <dgm:prSet/>
      <dgm:spPr/>
      <dgm:t>
        <a:bodyPr/>
        <a:lstStyle/>
        <a:p>
          <a:endParaRPr lang="cs-CZ"/>
        </a:p>
      </dgm:t>
    </dgm:pt>
    <dgm:pt modelId="{6972B201-D029-4CA5-8365-EA2AC809CF1F}" type="sibTrans" cxnId="{C8DDB6D1-58E5-40B3-BB2C-77C827C92FDE}">
      <dgm:prSet/>
      <dgm:spPr/>
      <dgm:t>
        <a:bodyPr/>
        <a:lstStyle/>
        <a:p>
          <a:endParaRPr lang="cs-CZ"/>
        </a:p>
      </dgm:t>
    </dgm:pt>
    <dgm:pt modelId="{6406001E-1178-4B67-AAAE-F94713445856}">
      <dgm:prSet phldrT="[Text]" custScaleY="65680" custLinFactNeighborX="-2447" custLinFactNeighborY="-12826"/>
      <dgm:spPr/>
      <dgm:t>
        <a:bodyPr/>
        <a:lstStyle/>
        <a:p>
          <a:endParaRPr lang="cs-CZ" dirty="0"/>
        </a:p>
      </dgm:t>
    </dgm:pt>
    <dgm:pt modelId="{B509B741-382A-4883-BDF1-2C35F4356283}" type="parTrans" cxnId="{494AA747-6A7A-4D27-B7AB-52D6028E734F}">
      <dgm:prSet/>
      <dgm:spPr/>
      <dgm:t>
        <a:bodyPr/>
        <a:lstStyle/>
        <a:p>
          <a:endParaRPr lang="cs-CZ"/>
        </a:p>
      </dgm:t>
    </dgm:pt>
    <dgm:pt modelId="{4443A1B5-B15F-486B-804B-59E29A7FC740}" type="sibTrans" cxnId="{494AA747-6A7A-4D27-B7AB-52D6028E734F}">
      <dgm:prSet/>
      <dgm:spPr/>
      <dgm:t>
        <a:bodyPr/>
        <a:lstStyle/>
        <a:p>
          <a:endParaRPr lang="cs-CZ"/>
        </a:p>
      </dgm:t>
    </dgm:pt>
    <dgm:pt modelId="{DA7FF1DE-5F0C-47D4-812A-29CEF4C299E9}">
      <dgm:prSet phldrT="[Text]" custT="1"/>
      <dgm:spPr>
        <a:ln w="28575">
          <a:solidFill>
            <a:srgbClr val="00FFCC"/>
          </a:solidFill>
        </a:ln>
        <a:effectLst>
          <a:glow rad="1016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r>
            <a:rPr lang="cs-CZ" sz="2400" b="1" dirty="0" smtClean="0">
              <a:ln>
                <a:solidFill>
                  <a:srgbClr val="00FFCC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Předchůdci počítačů</a:t>
          </a:r>
          <a:endParaRPr lang="cs-CZ" sz="2400" b="1" dirty="0">
            <a:ln>
              <a:solidFill>
                <a:srgbClr val="00FFCC"/>
              </a:solidFill>
            </a:ln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083FE97F-8AB1-4EE4-A712-9AB703A97357}" type="sibTrans" cxnId="{5CEF3B7B-4F04-444E-845B-3C724CBB24F7}">
      <dgm:prSet/>
      <dgm:spPr/>
      <dgm:t>
        <a:bodyPr/>
        <a:lstStyle/>
        <a:p>
          <a:endParaRPr lang="cs-CZ"/>
        </a:p>
      </dgm:t>
    </dgm:pt>
    <dgm:pt modelId="{C8A34E81-3508-44FB-A86F-1C5F1158B413}" type="parTrans" cxnId="{5CEF3B7B-4F04-444E-845B-3C724CBB24F7}">
      <dgm:prSet/>
      <dgm:spPr/>
      <dgm:t>
        <a:bodyPr/>
        <a:lstStyle/>
        <a:p>
          <a:endParaRPr lang="cs-CZ"/>
        </a:p>
      </dgm:t>
    </dgm:pt>
    <dgm:pt modelId="{F647646B-EE6A-44B0-AAA1-98C0E5B969B5}">
      <dgm:prSet phldrT="[Text]" custT="1"/>
      <dgm:spPr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Programovatelné stroje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FC9695D-3FCB-45F9-81C8-FAA875A2B9BD}" type="parTrans" cxnId="{373BC100-8CF2-4B7F-A3FB-0A70215FEBD7}">
      <dgm:prSet/>
      <dgm:spPr>
        <a:ln w="19050"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E4C97F97-7315-4640-A0C3-6652CB7E117C}" type="sibTrans" cxnId="{373BC100-8CF2-4B7F-A3FB-0A70215FEBD7}">
      <dgm:prSet/>
      <dgm:spPr/>
      <dgm:t>
        <a:bodyPr/>
        <a:lstStyle/>
        <a:p>
          <a:endParaRPr lang="cs-CZ"/>
        </a:p>
      </dgm:t>
    </dgm:pt>
    <dgm:pt modelId="{2C01001B-8719-4817-93F7-E77AE1F4FBC7}" type="pres">
      <dgm:prSet presAssocID="{A3595294-D567-4E6C-9C68-FC9B344C81A1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44E6E69-B299-4FE0-872B-2099DF7ECF68}" type="pres">
      <dgm:prSet presAssocID="{DA7FF1DE-5F0C-47D4-812A-29CEF4C299E9}" presName="centerShape" presStyleLbl="node0" presStyleIdx="0" presStyleCnt="1" custScaleX="184202" custScaleY="91192" custLinFactNeighborX="-8107" custLinFactNeighborY="-16613"/>
      <dgm:spPr/>
      <dgm:t>
        <a:bodyPr/>
        <a:lstStyle/>
        <a:p>
          <a:endParaRPr lang="cs-CZ"/>
        </a:p>
      </dgm:t>
    </dgm:pt>
    <dgm:pt modelId="{0D68891E-48C2-44A9-AEF6-9F493F39B9B8}" type="pres">
      <dgm:prSet presAssocID="{D8F5B047-10FE-4BF6-B6FC-432964735C68}" presName="parTrans" presStyleLbl="bgSibTrans2D1" presStyleIdx="0" presStyleCnt="5"/>
      <dgm:spPr/>
      <dgm:t>
        <a:bodyPr/>
        <a:lstStyle/>
        <a:p>
          <a:endParaRPr lang="cs-CZ"/>
        </a:p>
      </dgm:t>
    </dgm:pt>
    <dgm:pt modelId="{EE891040-0340-4902-B0E7-E8E9D2BF65D4}" type="pres">
      <dgm:prSet presAssocID="{17E05C9B-FADD-4530-BAC4-C3CBC9CF6303}" presName="node" presStyleLbl="node1" presStyleIdx="0" presStyleCnt="5" custScaleX="124944" custScaleY="84744" custRadScaleRad="162890" custRadScaleInc="134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40E5DD-E03E-4F54-BC2E-AB60E227430D}" type="pres">
      <dgm:prSet presAssocID="{3BB665A6-A1DE-4B71-AAF7-C6E3DFC20B6D}" presName="parTrans" presStyleLbl="bgSibTrans2D1" presStyleIdx="1" presStyleCnt="5"/>
      <dgm:spPr/>
      <dgm:t>
        <a:bodyPr/>
        <a:lstStyle/>
        <a:p>
          <a:endParaRPr lang="cs-CZ"/>
        </a:p>
      </dgm:t>
    </dgm:pt>
    <dgm:pt modelId="{291C3D11-8549-444F-904E-3068EC62DAFF}" type="pres">
      <dgm:prSet presAssocID="{B7E07043-472C-426C-818C-5AAF8EDC5118}" presName="node" presStyleLbl="node1" presStyleIdx="1" presStyleCnt="5" custScaleX="130956" custScaleY="82016" custRadScaleRad="147042" custRadScaleInc="-438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056FA2-3819-47E3-94AD-3A3485CB2AA2}" type="pres">
      <dgm:prSet presAssocID="{42700265-04C4-43D9-B367-D569FFFBA1E8}" presName="parTrans" presStyleLbl="bgSibTrans2D1" presStyleIdx="2" presStyleCnt="5" custAng="21551226" custLinFactNeighborX="3220" custLinFactNeighborY="3161"/>
      <dgm:spPr/>
      <dgm:t>
        <a:bodyPr/>
        <a:lstStyle/>
        <a:p>
          <a:endParaRPr lang="cs-CZ"/>
        </a:p>
      </dgm:t>
    </dgm:pt>
    <dgm:pt modelId="{3058C0FA-F916-4C18-A9C3-B44E7239C036}" type="pres">
      <dgm:prSet presAssocID="{E6066411-DE69-4324-B518-25F4CDA611D8}" presName="node" presStyleLbl="node1" presStyleIdx="2" presStyleCnt="5" custScaleX="139639" custScaleY="87274" custRadScaleRad="103574" custRadScaleInc="-235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C9498A-D334-4255-B24B-1F2224803868}" type="pres">
      <dgm:prSet presAssocID="{EFC9695D-3FCB-45F9-81C8-FAA875A2B9BD}" presName="parTrans" presStyleLbl="bgSibTrans2D1" presStyleIdx="3" presStyleCnt="5" custScaleX="105266"/>
      <dgm:spPr/>
      <dgm:t>
        <a:bodyPr/>
        <a:lstStyle/>
        <a:p>
          <a:endParaRPr lang="cs-CZ"/>
        </a:p>
      </dgm:t>
    </dgm:pt>
    <dgm:pt modelId="{C0194160-843F-4B95-A574-B79A3545F91A}" type="pres">
      <dgm:prSet presAssocID="{F647646B-EE6A-44B0-AAA1-98C0E5B969B5}" presName="node" presStyleLbl="node1" presStyleIdx="3" presStyleCnt="5" custScaleX="196763" custScaleY="87274" custRadScaleRad="133039" custRadScaleInc="1077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EE117A-7440-4C34-9D79-EDC40BB2D02B}" type="pres">
      <dgm:prSet presAssocID="{CCAAD0E4-6EFE-40B0-83B9-0CF4FC815AFD}" presName="parTrans" presStyleLbl="bgSibTrans2D1" presStyleIdx="4" presStyleCnt="5" custScaleX="98873" custLinFactNeighborX="-873" custLinFactNeighborY="-1147"/>
      <dgm:spPr/>
      <dgm:t>
        <a:bodyPr/>
        <a:lstStyle/>
        <a:p>
          <a:endParaRPr lang="cs-CZ"/>
        </a:p>
      </dgm:t>
    </dgm:pt>
    <dgm:pt modelId="{543371C1-0393-4610-8B5C-BFBB6710E40A}" type="pres">
      <dgm:prSet presAssocID="{EB602273-AEE0-42B5-B179-B021CF534C7E}" presName="node" presStyleLbl="node1" presStyleIdx="4" presStyleCnt="5" custScaleX="139639" custScaleY="87274" custRadScaleRad="130203" custRadScaleInc="-10514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F61D50-E32C-474C-86FE-B5F1B2630D24}" type="presOf" srcId="{17E05C9B-FADD-4530-BAC4-C3CBC9CF6303}" destId="{EE891040-0340-4902-B0E7-E8E9D2BF65D4}" srcOrd="0" destOrd="0" presId="urn:microsoft.com/office/officeart/2005/8/layout/radial4"/>
    <dgm:cxn modelId="{E268B3CA-F0AB-4E4B-8992-D13A458CF637}" type="presOf" srcId="{E6066411-DE69-4324-B518-25F4CDA611D8}" destId="{3058C0FA-F916-4C18-A9C3-B44E7239C036}" srcOrd="0" destOrd="0" presId="urn:microsoft.com/office/officeart/2005/8/layout/radial4"/>
    <dgm:cxn modelId="{1031120B-A778-490F-8A93-6E84E85F38D1}" type="presOf" srcId="{D8F5B047-10FE-4BF6-B6FC-432964735C68}" destId="{0D68891E-48C2-44A9-AEF6-9F493F39B9B8}" srcOrd="0" destOrd="0" presId="urn:microsoft.com/office/officeart/2005/8/layout/radial4"/>
    <dgm:cxn modelId="{EB4EDF2B-9D03-4769-A8E0-91205E06690B}" srcId="{A3595294-D567-4E6C-9C68-FC9B344C81A1}" destId="{3C596F7F-4785-4EAD-8291-3C5C3F0F7580}" srcOrd="5" destOrd="0" parTransId="{BDF3D362-9F77-4473-9FC5-D67AE318F6F5}" sibTransId="{12931D0F-19BE-4C58-BE8D-351DD14D649C}"/>
    <dgm:cxn modelId="{938BE68D-7346-4EE4-9285-58DB5E0BBD7C}" type="presOf" srcId="{42700265-04C4-43D9-B367-D569FFFBA1E8}" destId="{19056FA2-3819-47E3-94AD-3A3485CB2AA2}" srcOrd="0" destOrd="0" presId="urn:microsoft.com/office/officeart/2005/8/layout/radial4"/>
    <dgm:cxn modelId="{494AA747-6A7A-4D27-B7AB-52D6028E734F}" srcId="{A3595294-D567-4E6C-9C68-FC9B344C81A1}" destId="{6406001E-1178-4B67-AAAE-F94713445856}" srcOrd="10" destOrd="0" parTransId="{B509B741-382A-4883-BDF1-2C35F4356283}" sibTransId="{4443A1B5-B15F-486B-804B-59E29A7FC740}"/>
    <dgm:cxn modelId="{5CEF3B7B-4F04-444E-845B-3C724CBB24F7}" srcId="{A3595294-D567-4E6C-9C68-FC9B344C81A1}" destId="{DA7FF1DE-5F0C-47D4-812A-29CEF4C299E9}" srcOrd="0" destOrd="0" parTransId="{C8A34E81-3508-44FB-A86F-1C5F1158B413}" sibTransId="{083FE97F-8AB1-4EE4-A712-9AB703A97357}"/>
    <dgm:cxn modelId="{373BC100-8CF2-4B7F-A3FB-0A70215FEBD7}" srcId="{DA7FF1DE-5F0C-47D4-812A-29CEF4C299E9}" destId="{F647646B-EE6A-44B0-AAA1-98C0E5B969B5}" srcOrd="3" destOrd="0" parTransId="{EFC9695D-3FCB-45F9-81C8-FAA875A2B9BD}" sibTransId="{E4C97F97-7315-4640-A0C3-6652CB7E117C}"/>
    <dgm:cxn modelId="{1B0DC5E5-AFD3-4DCC-9FAA-2A5694C9A95E}" srcId="{A3595294-D567-4E6C-9C68-FC9B344C81A1}" destId="{D88FA476-D6BE-4663-BBF4-170E618268CA}" srcOrd="2" destOrd="0" parTransId="{BA2493EB-1896-4EDF-A6C3-CFE763D186B5}" sibTransId="{BC85FBA3-9C4D-4200-AF2A-01B5B01B79AB}"/>
    <dgm:cxn modelId="{BCD2FD6F-2FAD-45EF-943C-3FBAE92B25E4}" type="presOf" srcId="{DA7FF1DE-5F0C-47D4-812A-29CEF4C299E9}" destId="{B44E6E69-B299-4FE0-872B-2099DF7ECF68}" srcOrd="0" destOrd="0" presId="urn:microsoft.com/office/officeart/2005/8/layout/radial4"/>
    <dgm:cxn modelId="{7947173B-7BEC-4CC7-B99C-A0468283C8BC}" type="presOf" srcId="{CCAAD0E4-6EFE-40B0-83B9-0CF4FC815AFD}" destId="{90EE117A-7440-4C34-9D79-EDC40BB2D02B}" srcOrd="0" destOrd="0" presId="urn:microsoft.com/office/officeart/2005/8/layout/radial4"/>
    <dgm:cxn modelId="{0856F335-6FB4-46ED-B2B8-118FD50A6739}" type="presOf" srcId="{EB602273-AEE0-42B5-B179-B021CF534C7E}" destId="{543371C1-0393-4610-8B5C-BFBB6710E40A}" srcOrd="0" destOrd="0" presId="urn:microsoft.com/office/officeart/2005/8/layout/radial4"/>
    <dgm:cxn modelId="{06214A7F-BC81-45AB-9A0D-870D1CFADE0C}" srcId="{A3595294-D567-4E6C-9C68-FC9B344C81A1}" destId="{75C5933F-723F-4FB8-AB4A-31DC9280784E}" srcOrd="7" destOrd="0" parTransId="{32115D1B-91AB-40B7-A0E3-073B19532A72}" sibTransId="{233E2E01-3A0C-4395-A1A9-03171ABAFF3E}"/>
    <dgm:cxn modelId="{A3A59693-6383-4FF0-A52A-DEAED127D002}" srcId="{DA7FF1DE-5F0C-47D4-812A-29CEF4C299E9}" destId="{EB602273-AEE0-42B5-B179-B021CF534C7E}" srcOrd="4" destOrd="0" parTransId="{CCAAD0E4-6EFE-40B0-83B9-0CF4FC815AFD}" sibTransId="{28F64DFC-FDC8-45F7-9D98-311801316F29}"/>
    <dgm:cxn modelId="{E115A709-3BBB-4562-AE1F-89428ACF5300}" srcId="{A3595294-D567-4E6C-9C68-FC9B344C81A1}" destId="{E3A853A2-9C5B-486E-A0CB-2ACB519165CE}" srcOrd="4" destOrd="0" parTransId="{0F58C30E-5DD0-44D1-A389-38725BD09DA4}" sibTransId="{A690C54A-EFFC-4738-A585-709F4B728CA6}"/>
    <dgm:cxn modelId="{26E7326B-143B-43EF-BE1F-6A99F95433A1}" srcId="{DA7FF1DE-5F0C-47D4-812A-29CEF4C299E9}" destId="{17E05C9B-FADD-4530-BAC4-C3CBC9CF6303}" srcOrd="0" destOrd="0" parTransId="{D8F5B047-10FE-4BF6-B6FC-432964735C68}" sibTransId="{A311D078-991C-48B1-9923-AB4EFCD7847C}"/>
    <dgm:cxn modelId="{309A0F7C-9014-4391-AEC3-DD2B309AE41A}" type="presOf" srcId="{B7E07043-472C-426C-818C-5AAF8EDC5118}" destId="{291C3D11-8549-444F-904E-3068EC62DAFF}" srcOrd="0" destOrd="0" presId="urn:microsoft.com/office/officeart/2005/8/layout/radial4"/>
    <dgm:cxn modelId="{67EEBBBA-4F08-4677-A5DA-054993514DD3}" srcId="{DA7FF1DE-5F0C-47D4-812A-29CEF4C299E9}" destId="{E6066411-DE69-4324-B518-25F4CDA611D8}" srcOrd="2" destOrd="0" parTransId="{42700265-04C4-43D9-B367-D569FFFBA1E8}" sibTransId="{90F85E13-0781-483E-BE67-491EFDABBC13}"/>
    <dgm:cxn modelId="{D4281667-0D0F-41B4-A046-0F8EDE332E37}" type="presOf" srcId="{F647646B-EE6A-44B0-AAA1-98C0E5B969B5}" destId="{C0194160-843F-4B95-A574-B79A3545F91A}" srcOrd="0" destOrd="0" presId="urn:microsoft.com/office/officeart/2005/8/layout/radial4"/>
    <dgm:cxn modelId="{E0F26597-0699-46E5-A4F2-72F321A6BE34}" type="presOf" srcId="{A3595294-D567-4E6C-9C68-FC9B344C81A1}" destId="{2C01001B-8719-4817-93F7-E77AE1F4FBC7}" srcOrd="0" destOrd="0" presId="urn:microsoft.com/office/officeart/2005/8/layout/radial4"/>
    <dgm:cxn modelId="{F3F5B89D-9B6E-4D9F-B748-43B677BB68BC}" type="presOf" srcId="{EFC9695D-3FCB-45F9-81C8-FAA875A2B9BD}" destId="{63C9498A-D334-4255-B24B-1F2224803868}" srcOrd="0" destOrd="0" presId="urn:microsoft.com/office/officeart/2005/8/layout/radial4"/>
    <dgm:cxn modelId="{B3A36CA6-9856-4AAC-BE54-432C1380E306}" srcId="{A3595294-D567-4E6C-9C68-FC9B344C81A1}" destId="{73E080A4-B70E-4665-BD09-6AA94B6CE628}" srcOrd="8" destOrd="0" parTransId="{A971F7BE-BFA9-49B1-A306-FCAD05C8E429}" sibTransId="{9C90AA8F-ECC1-4E45-AE35-1C33DD0905F7}"/>
    <dgm:cxn modelId="{AAFB5B34-57CC-4CB1-8724-EB2470EAB5B1}" srcId="{A3595294-D567-4E6C-9C68-FC9B344C81A1}" destId="{8417B956-019B-448E-BA98-8A4DB65EC2A2}" srcOrd="1" destOrd="0" parTransId="{D2279159-6166-45D6-A014-3A408D479726}" sibTransId="{1973AB7D-D687-4A07-A376-7C34DAD3167C}"/>
    <dgm:cxn modelId="{C8DDB6D1-58E5-40B3-BB2C-77C827C92FDE}" srcId="{A3595294-D567-4E6C-9C68-FC9B344C81A1}" destId="{FD5EBF5A-1016-420A-A416-5BBEC4ED83B3}" srcOrd="9" destOrd="0" parTransId="{327B9918-AE79-43D6-8607-A87D7D216DE6}" sibTransId="{6972B201-D029-4CA5-8365-EA2AC809CF1F}"/>
    <dgm:cxn modelId="{11516A64-E0A5-44CB-8CBF-9D6BED78A2F8}" srcId="{DA7FF1DE-5F0C-47D4-812A-29CEF4C299E9}" destId="{B7E07043-472C-426C-818C-5AAF8EDC5118}" srcOrd="1" destOrd="0" parTransId="{3BB665A6-A1DE-4B71-AAF7-C6E3DFC20B6D}" sibTransId="{79170303-D648-4257-8CFC-0BAEFF35A531}"/>
    <dgm:cxn modelId="{7EDC3E1B-98B6-4063-9239-01DCE3F68901}" srcId="{A3595294-D567-4E6C-9C68-FC9B344C81A1}" destId="{16D05D8F-12A3-43D2-94A5-60D9F50D2361}" srcOrd="3" destOrd="0" parTransId="{B5582287-FB88-42FB-A00C-A5404E826022}" sibTransId="{7021301A-A389-425B-88F6-775DA0547A90}"/>
    <dgm:cxn modelId="{CC4AC860-CB6C-4637-8304-7D7B20FD4C24}" type="presOf" srcId="{3BB665A6-A1DE-4B71-AAF7-C6E3DFC20B6D}" destId="{C940E5DD-E03E-4F54-BC2E-AB60E227430D}" srcOrd="0" destOrd="0" presId="urn:microsoft.com/office/officeart/2005/8/layout/radial4"/>
    <dgm:cxn modelId="{008CA4C1-AC77-4056-8518-6EE6061D2FB2}" srcId="{A3595294-D567-4E6C-9C68-FC9B344C81A1}" destId="{8B948B3C-7506-4172-97DF-A5CCCC5BDEBC}" srcOrd="6" destOrd="0" parTransId="{BA1A4E41-DA0F-4B8D-9887-049E03EFA1B9}" sibTransId="{61ED55CD-4433-4C4B-9478-C44E7E8A435C}"/>
    <dgm:cxn modelId="{81A00449-1CF5-413A-AA6C-682E806D477E}" type="presParOf" srcId="{2C01001B-8719-4817-93F7-E77AE1F4FBC7}" destId="{B44E6E69-B299-4FE0-872B-2099DF7ECF68}" srcOrd="0" destOrd="0" presId="urn:microsoft.com/office/officeart/2005/8/layout/radial4"/>
    <dgm:cxn modelId="{9CCB7182-9D5C-4691-B209-F1B7298588FD}" type="presParOf" srcId="{2C01001B-8719-4817-93F7-E77AE1F4FBC7}" destId="{0D68891E-48C2-44A9-AEF6-9F493F39B9B8}" srcOrd="1" destOrd="0" presId="urn:microsoft.com/office/officeart/2005/8/layout/radial4"/>
    <dgm:cxn modelId="{E49087DE-CB75-42DD-83A0-BA7B22CC8B3D}" type="presParOf" srcId="{2C01001B-8719-4817-93F7-E77AE1F4FBC7}" destId="{EE891040-0340-4902-B0E7-E8E9D2BF65D4}" srcOrd="2" destOrd="0" presId="urn:microsoft.com/office/officeart/2005/8/layout/radial4"/>
    <dgm:cxn modelId="{0424912C-E6F1-4CAA-87D2-7BA90ABE6E01}" type="presParOf" srcId="{2C01001B-8719-4817-93F7-E77AE1F4FBC7}" destId="{C940E5DD-E03E-4F54-BC2E-AB60E227430D}" srcOrd="3" destOrd="0" presId="urn:microsoft.com/office/officeart/2005/8/layout/radial4"/>
    <dgm:cxn modelId="{76FF3674-710D-4F77-8D63-5AEC5CFBBD75}" type="presParOf" srcId="{2C01001B-8719-4817-93F7-E77AE1F4FBC7}" destId="{291C3D11-8549-444F-904E-3068EC62DAFF}" srcOrd="4" destOrd="0" presId="urn:microsoft.com/office/officeart/2005/8/layout/radial4"/>
    <dgm:cxn modelId="{DD578926-A78A-469B-B647-63494B3829B3}" type="presParOf" srcId="{2C01001B-8719-4817-93F7-E77AE1F4FBC7}" destId="{19056FA2-3819-47E3-94AD-3A3485CB2AA2}" srcOrd="5" destOrd="0" presId="urn:microsoft.com/office/officeart/2005/8/layout/radial4"/>
    <dgm:cxn modelId="{BDBDAAED-A74D-41C6-8376-BD4F001E9CB9}" type="presParOf" srcId="{2C01001B-8719-4817-93F7-E77AE1F4FBC7}" destId="{3058C0FA-F916-4C18-A9C3-B44E7239C036}" srcOrd="6" destOrd="0" presId="urn:microsoft.com/office/officeart/2005/8/layout/radial4"/>
    <dgm:cxn modelId="{55E1E819-2BCA-4A64-A674-6AD9F988C2C0}" type="presParOf" srcId="{2C01001B-8719-4817-93F7-E77AE1F4FBC7}" destId="{63C9498A-D334-4255-B24B-1F2224803868}" srcOrd="7" destOrd="0" presId="urn:microsoft.com/office/officeart/2005/8/layout/radial4"/>
    <dgm:cxn modelId="{B024EB5C-0448-43D3-890D-36ACEAD35696}" type="presParOf" srcId="{2C01001B-8719-4817-93F7-E77AE1F4FBC7}" destId="{C0194160-843F-4B95-A574-B79A3545F91A}" srcOrd="8" destOrd="0" presId="urn:microsoft.com/office/officeart/2005/8/layout/radial4"/>
    <dgm:cxn modelId="{18CE3AD2-4BA8-42EE-891C-8E9FDBF3A7C7}" type="presParOf" srcId="{2C01001B-8719-4817-93F7-E77AE1F4FBC7}" destId="{90EE117A-7440-4C34-9D79-EDC40BB2D02B}" srcOrd="9" destOrd="0" presId="urn:microsoft.com/office/officeart/2005/8/layout/radial4"/>
    <dgm:cxn modelId="{A132BCCD-CFB6-4BBE-9BA5-AEAB46AFF01D}" type="presParOf" srcId="{2C01001B-8719-4817-93F7-E77AE1F4FBC7}" destId="{543371C1-0393-4610-8B5C-BFBB6710E40A}" srcOrd="10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4E6E69-B299-4FE0-872B-2099DF7ECF68}">
      <dsp:nvSpPr>
        <dsp:cNvPr id="0" name=""/>
        <dsp:cNvSpPr/>
      </dsp:nvSpPr>
      <dsp:spPr>
        <a:xfrm>
          <a:off x="1994171" y="1080120"/>
          <a:ext cx="2199482" cy="10888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flat" cmpd="sng" algn="ctr">
          <a:solidFill>
            <a:srgbClr val="00FFCC"/>
          </a:solidFill>
          <a:prstDash val="solid"/>
        </a:ln>
        <a:effectLst>
          <a:glow rad="101600">
            <a:schemeClr val="accent1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ln>
                <a:solidFill>
                  <a:srgbClr val="00FFCC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Předchůdci počítačů</a:t>
          </a:r>
          <a:endParaRPr lang="cs-CZ" sz="2400" b="1" kern="1200" dirty="0">
            <a:ln>
              <a:solidFill>
                <a:srgbClr val="00FFCC"/>
              </a:solidFill>
            </a:ln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sp:txBody>
      <dsp:txXfrm>
        <a:off x="2316278" y="1239584"/>
        <a:ext cx="1555268" cy="769959"/>
      </dsp:txXfrm>
    </dsp:sp>
    <dsp:sp modelId="{0D68891E-48C2-44A9-AEF6-9F493F39B9B8}">
      <dsp:nvSpPr>
        <dsp:cNvPr id="0" name=""/>
        <dsp:cNvSpPr/>
      </dsp:nvSpPr>
      <dsp:spPr>
        <a:xfrm rot="10309855">
          <a:off x="702218" y="1706672"/>
          <a:ext cx="1268802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891040-0340-4902-B0E7-E8E9D2BF65D4}">
      <dsp:nvSpPr>
        <dsp:cNvPr id="0" name=""/>
        <dsp:cNvSpPr/>
      </dsp:nvSpPr>
      <dsp:spPr>
        <a:xfrm>
          <a:off x="0" y="1582451"/>
          <a:ext cx="1417311" cy="7690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Prehistorie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2524" y="1604975"/>
        <a:ext cx="1372263" cy="723991"/>
      </dsp:txXfrm>
    </dsp:sp>
    <dsp:sp modelId="{C940E5DD-E03E-4F54-BC2E-AB60E227430D}">
      <dsp:nvSpPr>
        <dsp:cNvPr id="0" name=""/>
        <dsp:cNvSpPr/>
      </dsp:nvSpPr>
      <dsp:spPr>
        <a:xfrm rot="11937046">
          <a:off x="1095269" y="951022"/>
          <a:ext cx="1065214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2858606"/>
            <a:satOff val="621"/>
            <a:lumOff val="-882"/>
            <a:alphaOff val="0"/>
          </a:schemeClr>
        </a:solidFill>
        <a:ln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C3D11-8549-444F-904E-3068EC62DAFF}">
      <dsp:nvSpPr>
        <dsp:cNvPr id="0" name=""/>
        <dsp:cNvSpPr/>
      </dsp:nvSpPr>
      <dsp:spPr>
        <a:xfrm>
          <a:off x="381383" y="576067"/>
          <a:ext cx="1485508" cy="744283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Starověk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03182" y="597866"/>
        <a:ext cx="1441910" cy="700685"/>
      </dsp:txXfrm>
    </dsp:sp>
    <dsp:sp modelId="{19056FA2-3819-47E3-94AD-3A3485CB2AA2}">
      <dsp:nvSpPr>
        <dsp:cNvPr id="0" name=""/>
        <dsp:cNvSpPr/>
      </dsp:nvSpPr>
      <dsp:spPr>
        <a:xfrm rot="16197955">
          <a:off x="2809328" y="566614"/>
          <a:ext cx="634456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5717212"/>
            <a:satOff val="1242"/>
            <a:lumOff val="-1765"/>
            <a:alphaOff val="0"/>
          </a:schemeClr>
        </a:solidFill>
        <a:ln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58C0FA-F916-4C18-A9C3-B44E7239C036}">
      <dsp:nvSpPr>
        <dsp:cNvPr id="0" name=""/>
        <dsp:cNvSpPr/>
      </dsp:nvSpPr>
      <dsp:spPr>
        <a:xfrm>
          <a:off x="2318437" y="12812"/>
          <a:ext cx="1584004" cy="791998"/>
        </a:xfrm>
        <a:prstGeom prst="roundRect">
          <a:avLst>
            <a:gd name="adj" fmla="val 10000"/>
          </a:avLst>
        </a:prstGeom>
        <a:solidFill>
          <a:schemeClr val="accent3">
            <a:hueOff val="5717212"/>
            <a:satOff val="1242"/>
            <a:lumOff val="-1765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Výpočetní pomůcky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341634" y="36009"/>
        <a:ext cx="1537610" cy="745604"/>
      </dsp:txXfrm>
    </dsp:sp>
    <dsp:sp modelId="{63C9498A-D334-4255-B24B-1F2224803868}">
      <dsp:nvSpPr>
        <dsp:cNvPr id="0" name=""/>
        <dsp:cNvSpPr/>
      </dsp:nvSpPr>
      <dsp:spPr>
        <a:xfrm rot="433898">
          <a:off x="4199525" y="1692838"/>
          <a:ext cx="1546800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8575818"/>
            <a:satOff val="1863"/>
            <a:lumOff val="-2647"/>
            <a:alphaOff val="0"/>
          </a:schemeClr>
        </a:solidFill>
        <a:ln w="19050"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194160-843F-4B95-A574-B79A3545F91A}">
      <dsp:nvSpPr>
        <dsp:cNvPr id="0" name=""/>
        <dsp:cNvSpPr/>
      </dsp:nvSpPr>
      <dsp:spPr>
        <a:xfrm>
          <a:off x="4585794" y="1559479"/>
          <a:ext cx="2231994" cy="791998"/>
        </a:xfrm>
        <a:prstGeom prst="roundRect">
          <a:avLst>
            <a:gd name="adj" fmla="val 10000"/>
          </a:avLst>
        </a:prstGeom>
        <a:solidFill>
          <a:schemeClr val="accent3">
            <a:hueOff val="8575818"/>
            <a:satOff val="1863"/>
            <a:lumOff val="-2647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Programovatelné stroje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608991" y="1582676"/>
        <a:ext cx="2185600" cy="745604"/>
      </dsp:txXfrm>
    </dsp:sp>
    <dsp:sp modelId="{90EE117A-7440-4C34-9D79-EDC40BB2D02B}">
      <dsp:nvSpPr>
        <dsp:cNvPr id="0" name=""/>
        <dsp:cNvSpPr/>
      </dsp:nvSpPr>
      <dsp:spPr>
        <a:xfrm rot="20315352">
          <a:off x="3976680" y="858369"/>
          <a:ext cx="1232928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11434424"/>
            <a:satOff val="2484"/>
            <a:lumOff val="-3530"/>
            <a:alphaOff val="0"/>
          </a:schemeClr>
        </a:solidFill>
        <a:ln w="19050"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3371C1-0393-4610-8B5C-BFBB6710E40A}">
      <dsp:nvSpPr>
        <dsp:cNvPr id="0" name=""/>
        <dsp:cNvSpPr/>
      </dsp:nvSpPr>
      <dsp:spPr>
        <a:xfrm>
          <a:off x="4392490" y="408820"/>
          <a:ext cx="1584004" cy="791998"/>
        </a:xfrm>
        <a:prstGeom prst="roundRect">
          <a:avLst>
            <a:gd name="adj" fmla="val 10000"/>
          </a:avLst>
        </a:prstGeom>
        <a:solidFill>
          <a:schemeClr val="accent3">
            <a:hueOff val="11434424"/>
            <a:satOff val="2484"/>
            <a:lumOff val="-3530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Mechanické stroje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415687" y="432017"/>
        <a:ext cx="1537610" cy="7456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332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655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653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123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213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861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404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943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971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822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8018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912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1431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9486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0131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8224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9974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08201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6867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8014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8589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79058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320880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62660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35088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473930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47322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52103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342618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301725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218571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835491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6163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99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0584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9248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4414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2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30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istoriepocitacu.cz/obecny-prehled-generaci-pocitacu.html#prameny" TargetMode="External"/><Relationship Id="rId3" Type="http://schemas.openxmlformats.org/officeDocument/2006/relationships/hyperlink" Target="http://mis.e-mis.cz/index.php/Generace_po%C4%8D%C3%ADta%C4%8D%C5%AF" TargetMode="External"/><Relationship Id="rId7" Type="http://schemas.openxmlformats.org/officeDocument/2006/relationships/hyperlink" Target="http://en.wikipedia.org/w/index.php?title=IBM_Personal_Computer&amp;oldid=563400320" TargetMode="External"/><Relationship Id="rId2" Type="http://schemas.openxmlformats.org/officeDocument/2006/relationships/hyperlink" Target="http://cs.wikipedia.org/w/index.php?title=D%C4%9Bjiny_po%C4%8D%C3%ADta%C4%8D%C5%AF&amp;oldid=10367972" TargetMode="Externa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://www.fi.muni.cz/usr/pelikan/ARCHIT/TEXTY/I80X86.HTML" TargetMode="External"/><Relationship Id="rId5" Type="http://schemas.openxmlformats.org/officeDocument/2006/relationships/hyperlink" Target="http://cs.wikipedia.org/w/index.php?title=Integrovan%C3%BD_obvod&amp;oldid=10329503" TargetMode="External"/><Relationship Id="rId10" Type="http://schemas.openxmlformats.org/officeDocument/2006/relationships/hyperlink" Target="http://sen.felk.cvut.cz/sen/index_cz.html?historie/gen4.html" TargetMode="External"/><Relationship Id="rId4" Type="http://schemas.openxmlformats.org/officeDocument/2006/relationships/hyperlink" Target="http://infopedia.funsite.cz/index.php?text=943-prehled-vyvoje-vypocetni-techniky" TargetMode="External"/><Relationship Id="rId9" Type="http://schemas.openxmlformats.org/officeDocument/2006/relationships/hyperlink" Target="http://www.fi.muni.cz/usr/jkucera/pv109/vystavka/xprocha1_03-03.html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IQ_151&amp;oldid=10400822" TargetMode="External"/><Relationship Id="rId2" Type="http://schemas.openxmlformats.org/officeDocument/2006/relationships/hyperlink" Target="http://cs.wikipedia.org/w/index.php?title=PMD_85&amp;oldid=10180948" TargetMode="External"/><Relationship Id="rId1" Type="http://schemas.openxmlformats.org/officeDocument/2006/relationships/slideLayout" Target="../slideLayouts/slideLayout29.xml"/><Relationship Id="rId4" Type="http://schemas.openxmlformats.org/officeDocument/2006/relationships/hyperlink" Target="http://office.microsoft.com/cs-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59016953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848873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VY_32_INOVACE_10_S10-I-6-9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Informatika pro 6. –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Historie PC – 4. generace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601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4926520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Počítač s připojením k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 a vyhledávání informací na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vyhledávají informace na internetu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3602751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slouží k  seznámení</a:t>
                      </a:r>
                      <a:r>
                        <a:rPr lang="cs-CZ" sz="1400" b="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s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  <a:effectLst/>
                        </a:rPr>
                        <a:t>orientačním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effectLst/>
                        </a:rPr>
                        <a:t> r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  <a:effectLst/>
                        </a:rPr>
                        <a:t>ozdělením základního přehledu dějin od primitivních počítacích pomůcek až po počítače nedávné minulosti. </a:t>
                      </a:r>
                    </a:p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pozná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předchůdce dnešních počítačů z období označovaného jako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4. generace počítačů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– období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od roku 1981 dosud.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64772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518E"/>
            </a:gs>
            <a:gs pos="10000">
              <a:srgbClr val="50B1D3"/>
            </a:gs>
            <a:gs pos="20000">
              <a:srgbClr val="0067B4"/>
            </a:gs>
            <a:gs pos="40000">
              <a:srgbClr val="0094C8"/>
            </a:gs>
            <a:gs pos="65000">
              <a:srgbClr val="0067B4"/>
            </a:gs>
            <a:gs pos="85000">
              <a:srgbClr val="00B0F0"/>
            </a:gs>
            <a:gs pos="100000">
              <a:srgbClr val="306E8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091" y="1052736"/>
            <a:ext cx="3368373" cy="275083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803572"/>
            <a:ext cx="8712968" cy="2361731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INFORMATIKA</a:t>
            </a:r>
            <a:b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</a:b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pro základní školu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2421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220412" y="4454988"/>
            <a:ext cx="478760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4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Schéma zobrazuje  orientační rozdělení základního přehledu dějin od primitivních počítacích pomůcek až po počítače nedávné minulosti.</a:t>
            </a: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3838891180"/>
              </p:ext>
            </p:extLst>
          </p:nvPr>
        </p:nvGraphicFramePr>
        <p:xfrm>
          <a:off x="2195736" y="836712"/>
          <a:ext cx="6840760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35" name="Skupina 34"/>
          <p:cNvGrpSpPr/>
          <p:nvPr/>
        </p:nvGrpSpPr>
        <p:grpSpPr>
          <a:xfrm>
            <a:off x="20751" y="5923896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36" name="Ovál 35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2">
                  <a:lumMod val="75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Ovál 4"/>
            <p:cNvSpPr/>
            <p:nvPr/>
          </p:nvSpPr>
          <p:spPr>
            <a:xfrm>
              <a:off x="2266275" y="1342687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Čtvrtá</a:t>
              </a: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000" b="1" dirty="0" smtClean="0">
                  <a:solidFill>
                    <a:schemeClr val="tx2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generace</a:t>
              </a:r>
              <a:endParaRPr lang="cs-CZ" sz="20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938751" y="5188607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39" name="Ovál 38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0" name="Ovál 4"/>
            <p:cNvSpPr/>
            <p:nvPr/>
          </p:nvSpPr>
          <p:spPr>
            <a:xfrm>
              <a:off x="2266276" y="1342685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Třetí generace</a:t>
              </a:r>
              <a:endPara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1993357" y="4496180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42" name="Ovál 41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3" name="Ovál 4"/>
            <p:cNvSpPr/>
            <p:nvPr/>
          </p:nvSpPr>
          <p:spPr>
            <a:xfrm>
              <a:off x="2266277" y="1342687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Druhá generace</a:t>
              </a:r>
              <a:endPara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3144524" y="3809824"/>
            <a:ext cx="1836000" cy="756000"/>
            <a:chOff x="2017098" y="1134852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45" name="Ovál 44"/>
            <p:cNvSpPr/>
            <p:nvPr/>
          </p:nvSpPr>
          <p:spPr>
            <a:xfrm>
              <a:off x="2017098" y="1134852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6" name="Ovál 4"/>
            <p:cNvSpPr/>
            <p:nvPr/>
          </p:nvSpPr>
          <p:spPr>
            <a:xfrm>
              <a:off x="2266277" y="1217280"/>
              <a:ext cx="1260000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První generace</a:t>
              </a:r>
              <a:endPara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4252282" y="3122988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48" name="Ovál 47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9" name="Ovál 4"/>
            <p:cNvSpPr/>
            <p:nvPr/>
          </p:nvSpPr>
          <p:spPr>
            <a:xfrm>
              <a:off x="2266276" y="1342687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dirty="0" smtClean="0">
                  <a:ln w="10160">
                    <a:noFill/>
                    <a:prstDash val="solid"/>
                  </a:ln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Nultá generace</a:t>
              </a:r>
              <a:endParaRPr lang="cs-CZ" sz="2000" b="1" dirty="0">
                <a:ln w="10160">
                  <a:noFill/>
                  <a:prstDash val="solid"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0" name="Nadpis 1"/>
          <p:cNvSpPr txBox="1">
            <a:spLocks/>
          </p:cNvSpPr>
          <p:nvPr/>
        </p:nvSpPr>
        <p:spPr>
          <a:xfrm>
            <a:off x="2898967" y="0"/>
            <a:ext cx="611621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Základní rozdělení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4837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KAPITOLA  10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467544" y="4365104"/>
            <a:ext cx="8208912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Čtvrtá  generace PC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6007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CHARAKTERISTIKA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4. generace počítačů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800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Technologie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-1666" y="3212976"/>
            <a:ext cx="2915816" cy="317009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600" b="1" dirty="0" smtClean="0">
                <a:solidFill>
                  <a:srgbClr val="0067B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1981</a:t>
            </a:r>
            <a:endParaRPr lang="cs-CZ" sz="3600" b="1" dirty="0">
              <a:solidFill>
                <a:srgbClr val="0067B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spcAft>
                <a:spcPts val="1200"/>
              </a:spcAft>
            </a:pPr>
            <a:r>
              <a:rPr lang="cs-CZ" sz="2200" b="1" dirty="0">
                <a:solidFill>
                  <a:srgbClr val="00518E"/>
                </a:solidFill>
              </a:rPr>
              <a:t>Počátek 4. generace počítačů (1981 až dosud) využívající integrované obvody s velmi vysokou hustotou integrace a mikroprocesory.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300191" y="3212976"/>
            <a:ext cx="1224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99834" y="2274257"/>
            <a:ext cx="511256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Mikroprocesory </a:t>
            </a:r>
          </a:p>
          <a:p>
            <a:pPr lvl="1">
              <a:spcAft>
                <a:spcPts val="600"/>
              </a:spcAft>
            </a:pPr>
            <a:r>
              <a:rPr lang="cs-CZ" sz="2400" dirty="0">
                <a:solidFill>
                  <a:schemeClr val="bg1"/>
                </a:solidFill>
              </a:rPr>
              <a:t>první Intel 4004: 1971 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obvody VSLI 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Osobní 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počítače 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Grafická 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uživatelská rozhraní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3105" y="4798025"/>
            <a:ext cx="2619375" cy="1962150"/>
          </a:xfrm>
          <a:prstGeom prst="rect">
            <a:avLst/>
          </a:prstGeom>
          <a:noFill/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69033" y="5641626"/>
            <a:ext cx="2788274" cy="1107996"/>
          </a:xfrm>
          <a:prstGeom prst="rect">
            <a:avLst/>
          </a:prstGeom>
          <a:solidFill>
            <a:srgbClr val="65ADC7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/>
              <a:t>Procesor Intel 4004, který představila firma Intel v roce 1971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2122349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CHARAKTERISTIKA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4. generace počítačů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5" y="1628799"/>
            <a:ext cx="60486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Základní stavební prvek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00191" y="3212976"/>
            <a:ext cx="1224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33892"/>
            <a:ext cx="2959596" cy="189683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275856" y="2274838"/>
            <a:ext cx="5868143" cy="2462213"/>
          </a:xfrm>
          <a:prstGeom prst="rect">
            <a:avLst/>
          </a:prstGeom>
          <a:solidFill>
            <a:srgbClr val="0062AC"/>
          </a:solidFill>
        </p:spPr>
        <p:txBody>
          <a:bodyPr wrap="square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Na obrázku je </a:t>
            </a:r>
            <a:r>
              <a:rPr lang="cs-CZ" sz="2200" b="1" dirty="0" smtClean="0">
                <a:solidFill>
                  <a:schemeClr val="bg1"/>
                </a:solidFill>
              </a:rPr>
              <a:t>ukázka monolitického integrovaného obvodu</a:t>
            </a:r>
            <a:r>
              <a:rPr lang="cs-CZ" sz="2200" dirty="0" smtClean="0">
                <a:solidFill>
                  <a:schemeClr val="bg1"/>
                </a:solidFill>
              </a:rPr>
              <a:t> - křemíková </a:t>
            </a:r>
            <a:r>
              <a:rPr lang="cs-CZ" sz="2200" dirty="0">
                <a:solidFill>
                  <a:schemeClr val="bg1"/>
                </a:solidFill>
              </a:rPr>
              <a:t>destička paměti EPROM o kapacitě 256 x 8 bitů ze 70. let, kterou bylo možno mazat ultrafialovým zářením </a:t>
            </a:r>
            <a:r>
              <a:rPr lang="cs-CZ" sz="2000" dirty="0">
                <a:solidFill>
                  <a:schemeClr val="bg1"/>
                </a:solidFill>
              </a:rPr>
              <a:t>(proto měla paměť průhledné okénko)</a:t>
            </a:r>
            <a:r>
              <a:rPr lang="cs-CZ" sz="2200" dirty="0">
                <a:solidFill>
                  <a:schemeClr val="bg1"/>
                </a:solidFill>
              </a:rPr>
              <a:t>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Celkově </a:t>
            </a:r>
            <a:r>
              <a:rPr lang="cs-CZ" sz="2200" dirty="0">
                <a:solidFill>
                  <a:schemeClr val="bg1"/>
                </a:solidFill>
              </a:rPr>
              <a:t>byl tento obvod složen z necelých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b="1" dirty="0" smtClean="0">
                <a:solidFill>
                  <a:schemeClr val="bg1"/>
                </a:solidFill>
              </a:rPr>
              <a:t>5000 </a:t>
            </a:r>
            <a:r>
              <a:rPr lang="cs-CZ" sz="2200" b="1" dirty="0">
                <a:solidFill>
                  <a:schemeClr val="bg1"/>
                </a:solidFill>
              </a:rPr>
              <a:t>součástek </a:t>
            </a:r>
            <a:r>
              <a:rPr lang="cs-CZ" sz="2200" dirty="0">
                <a:solidFill>
                  <a:schemeClr val="bg1"/>
                </a:solidFill>
              </a:rPr>
              <a:t>(tranzistorů).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1" y="4771866"/>
            <a:ext cx="3249963" cy="1897494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251520" y="4884256"/>
            <a:ext cx="5184576" cy="178510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200" b="1" dirty="0" smtClean="0">
                <a:solidFill>
                  <a:schemeClr val="bg1"/>
                </a:solidFill>
              </a:rPr>
              <a:t>Ukázka procesoru </a:t>
            </a:r>
            <a:r>
              <a:rPr lang="cs-CZ" sz="2200" b="1" dirty="0">
                <a:solidFill>
                  <a:schemeClr val="bg1"/>
                </a:solidFill>
              </a:rPr>
              <a:t>Intel Pentium </a:t>
            </a:r>
            <a:r>
              <a:rPr lang="cs-CZ" sz="2200" b="1" dirty="0" smtClean="0">
                <a:solidFill>
                  <a:schemeClr val="bg1"/>
                </a:solidFill>
              </a:rPr>
              <a:t>vyrobeného </a:t>
            </a:r>
            <a:r>
              <a:rPr lang="cs-CZ" sz="2200" b="1" dirty="0">
                <a:solidFill>
                  <a:schemeClr val="bg1"/>
                </a:solidFill>
              </a:rPr>
              <a:t>v roce </a:t>
            </a:r>
            <a:r>
              <a:rPr lang="cs-CZ" sz="2200" b="1" dirty="0" smtClean="0">
                <a:solidFill>
                  <a:schemeClr val="bg1"/>
                </a:solidFill>
              </a:rPr>
              <a:t>1993.</a:t>
            </a:r>
          </a:p>
          <a:p>
            <a:pPr algn="ctr"/>
            <a:r>
              <a:rPr lang="cs-CZ" sz="2200" b="1" dirty="0" smtClean="0">
                <a:solidFill>
                  <a:schemeClr val="bg1"/>
                </a:solidFill>
              </a:rPr>
              <a:t>Je </a:t>
            </a:r>
            <a:r>
              <a:rPr lang="cs-CZ" sz="2200" b="1" dirty="0">
                <a:solidFill>
                  <a:schemeClr val="bg1"/>
                </a:solidFill>
              </a:rPr>
              <a:t>dodáván v pouzdře PGA s 273 vývody </a:t>
            </a:r>
            <a:r>
              <a:rPr lang="cs-CZ" sz="2200" b="1" dirty="0" smtClean="0">
                <a:solidFill>
                  <a:schemeClr val="bg1"/>
                </a:solidFill>
              </a:rPr>
              <a:t/>
            </a:r>
            <a:br>
              <a:rPr lang="cs-CZ" sz="2200" b="1" dirty="0" smtClean="0">
                <a:solidFill>
                  <a:schemeClr val="bg1"/>
                </a:solidFill>
              </a:rPr>
            </a:br>
            <a:r>
              <a:rPr lang="cs-CZ" sz="2200" b="1" dirty="0" smtClean="0">
                <a:solidFill>
                  <a:schemeClr val="bg1"/>
                </a:solidFill>
              </a:rPr>
              <a:t>a </a:t>
            </a:r>
            <a:r>
              <a:rPr lang="cs-CZ" sz="2200" b="1" dirty="0">
                <a:solidFill>
                  <a:schemeClr val="bg1"/>
                </a:solidFill>
              </a:rPr>
              <a:t>na svém čipu o rozměrech 12,8 x 12,8 mm integruje asi 3,1 milionu tranzistorů.</a:t>
            </a:r>
          </a:p>
        </p:txBody>
      </p:sp>
    </p:spTree>
    <p:extLst>
      <p:ext uri="{BB962C8B-B14F-4D97-AF65-F5344CB8AC3E}">
        <p14:creationId xmlns:p14="http://schemas.microsoft.com/office/powerpoint/2010/main" val="613475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799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Charakteristika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19872" y="2213574"/>
            <a:ext cx="5722346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Čtvrtá generace je charakteristická mikroprocesory a osobními </a:t>
            </a: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počítači. </a:t>
            </a:r>
          </a:p>
          <a:p>
            <a:pPr algn="ctr">
              <a:spcAft>
                <a:spcPts val="600"/>
              </a:spcAft>
            </a:pP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Mikroprocesory</a:t>
            </a:r>
            <a:r>
              <a:rPr lang="cs-CZ" sz="2200" dirty="0" smtClean="0">
                <a:solidFill>
                  <a:schemeClr val="bg1"/>
                </a:solidFill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v jednom pouzdře obsahují celý procesor (dřívější procesory se skládaly z více obvodů) a jsou to integrované obvody s vysokou integrací, které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umožnily snížit počet obvodů na základní desce počítače, zvýšila se spolehlivost, zmenšily rozměry, zvýšila rychlost a kapacita pamětí. </a:t>
            </a:r>
            <a:endParaRPr lang="cs-CZ" sz="22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Nastává </a:t>
            </a:r>
            <a:r>
              <a:rPr lang="cs-CZ" sz="2200" dirty="0">
                <a:solidFill>
                  <a:schemeClr val="bg1"/>
                </a:solidFill>
              </a:rPr>
              <a:t>ústup střediskových počítačů (mainframe) ve prospěch pracovních stanic a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roce 1981 uvedeného osobního počítače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IBM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PC. </a:t>
            </a:r>
            <a:endParaRPr lang="cs-CZ" sz="22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658" y="3019314"/>
            <a:ext cx="3230563" cy="2994025"/>
          </a:xfrm>
          <a:prstGeom prst="rect">
            <a:avLst/>
          </a:prstGeom>
          <a:noFill/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6034299"/>
            <a:ext cx="3491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en-US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 </a:t>
            </a: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5150 PC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en-US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IBM 5151 </a:t>
            </a:r>
            <a:r>
              <a:rPr lang="en-US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monitor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8679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799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Charakteristika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77139" y="2492896"/>
            <a:ext cx="6157958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Počítač </a:t>
            </a:r>
            <a:r>
              <a:rPr lang="cs-CZ" sz="2200" dirty="0">
                <a:solidFill>
                  <a:schemeClr val="bg1"/>
                </a:solidFill>
              </a:rPr>
              <a:t>shodné konstrukce vyrábějí i jiní výrobci jako tzv. IBM PC kompatibilní počítače.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Přichází </a:t>
            </a:r>
            <a:r>
              <a:rPr lang="cs-CZ" sz="2200" dirty="0">
                <a:solidFill>
                  <a:schemeClr val="bg1"/>
                </a:solidFill>
              </a:rPr>
              <a:t>éra systémů DOS a vznikají grafická uživatelská rozhraní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Poměr </a:t>
            </a:r>
            <a:r>
              <a:rPr lang="cs-CZ" sz="2200" dirty="0">
                <a:solidFill>
                  <a:schemeClr val="bg1"/>
                </a:solidFill>
              </a:rPr>
              <a:t>cena/výkon je nejlepší u nejvíce prodávaných počítačů, vyšší výkon je vykoupen exponenciálním růstem </a:t>
            </a:r>
            <a:r>
              <a:rPr lang="cs-CZ" sz="2200" dirty="0" smtClean="0">
                <a:solidFill>
                  <a:schemeClr val="bg1"/>
                </a:solidFill>
              </a:rPr>
              <a:t>ceny</a:t>
            </a:r>
            <a:r>
              <a:rPr lang="cs-CZ" sz="2200" dirty="0">
                <a:solidFill>
                  <a:schemeClr val="bg1"/>
                </a:solidFill>
              </a:rPr>
              <a:t>.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S </a:t>
            </a:r>
            <a:r>
              <a:rPr lang="cs-CZ" sz="2200" dirty="0">
                <a:solidFill>
                  <a:schemeClr val="bg1"/>
                </a:solidFill>
              </a:rPr>
              <a:t>rozvojem počítačových sítí vzniká Internet, </a:t>
            </a:r>
            <a:r>
              <a:rPr lang="cs-CZ" sz="2200" dirty="0" smtClean="0">
                <a:solidFill>
                  <a:schemeClr val="bg1"/>
                </a:solidFill>
              </a:rPr>
              <a:t>distribuované </a:t>
            </a:r>
            <a:r>
              <a:rPr lang="cs-CZ" sz="2200" dirty="0">
                <a:solidFill>
                  <a:schemeClr val="bg1"/>
                </a:solidFill>
              </a:rPr>
              <a:t>systémy.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Výkon </a:t>
            </a:r>
            <a:r>
              <a:rPr lang="cs-CZ" sz="2200" dirty="0">
                <a:solidFill>
                  <a:schemeClr val="bg1"/>
                </a:solidFill>
              </a:rPr>
              <a:t>počítačů se zvyšuje použitím několika procesorů (multiprocesory)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94" y="3212976"/>
            <a:ext cx="2590414" cy="1660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65389" y="4885129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/>
              <a:t>Sinclair</a:t>
            </a:r>
            <a:r>
              <a:rPr lang="cs-CZ" sz="2000" b="1" dirty="0"/>
              <a:t> </a:t>
            </a:r>
            <a:r>
              <a:rPr lang="cs-CZ" sz="2000" b="1" dirty="0" smtClean="0"/>
              <a:t>ZX81 (1981)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769216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799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1981  IBM 5150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83433" y="2213574"/>
            <a:ext cx="4248472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IBM PC </a:t>
            </a:r>
            <a:r>
              <a:rPr lang="cs-CZ" sz="2200" dirty="0" smtClean="0">
                <a:solidFill>
                  <a:schemeClr val="bg1"/>
                </a:solidFill>
              </a:rPr>
              <a:t>kompatibilní byl </a:t>
            </a:r>
            <a:r>
              <a:rPr lang="cs-CZ" sz="2200" dirty="0">
                <a:solidFill>
                  <a:schemeClr val="bg1"/>
                </a:solidFill>
              </a:rPr>
              <a:t>představen </a:t>
            </a:r>
            <a:r>
              <a:rPr lang="cs-CZ" sz="2200" dirty="0" smtClean="0">
                <a:solidFill>
                  <a:schemeClr val="bg1"/>
                </a:solidFill>
              </a:rPr>
              <a:t>12</a:t>
            </a:r>
            <a:r>
              <a:rPr lang="cs-CZ" sz="2200" dirty="0">
                <a:solidFill>
                  <a:schemeClr val="bg1"/>
                </a:solidFill>
              </a:rPr>
              <a:t>. srpna 1981 pod modelovým číslem 5150,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byl </a:t>
            </a:r>
            <a:r>
              <a:rPr lang="cs-CZ" sz="2200" dirty="0">
                <a:solidFill>
                  <a:schemeClr val="bg1"/>
                </a:solidFill>
              </a:rPr>
              <a:t>vytvořen týmem inženýrů a designérů </a:t>
            </a:r>
            <a:r>
              <a:rPr lang="cs-CZ" sz="2200" dirty="0" smtClean="0">
                <a:solidFill>
                  <a:schemeClr val="bg1"/>
                </a:solidFill>
              </a:rPr>
              <a:t>pod </a:t>
            </a:r>
            <a:r>
              <a:rPr lang="cs-CZ" sz="2200" dirty="0">
                <a:solidFill>
                  <a:schemeClr val="bg1"/>
                </a:solidFill>
              </a:rPr>
              <a:t>vedením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Dona </a:t>
            </a:r>
            <a:r>
              <a:rPr lang="cs-CZ" sz="2200" dirty="0" err="1">
                <a:solidFill>
                  <a:schemeClr val="bg1"/>
                </a:solidFill>
              </a:rPr>
              <a:t>Estridge</a:t>
            </a:r>
            <a:r>
              <a:rPr lang="cs-CZ" sz="2200" dirty="0">
                <a:solidFill>
                  <a:schemeClr val="bg1"/>
                </a:solidFill>
              </a:rPr>
              <a:t> z IBM </a:t>
            </a:r>
            <a:r>
              <a:rPr lang="cs-CZ" sz="2200" dirty="0" err="1">
                <a:solidFill>
                  <a:schemeClr val="bg1"/>
                </a:solidFill>
              </a:rPr>
              <a:t>Entry</a:t>
            </a:r>
            <a:r>
              <a:rPr lang="cs-CZ" sz="2200" dirty="0">
                <a:solidFill>
                  <a:schemeClr val="bg1"/>
                </a:solidFill>
              </a:rPr>
              <a:t> Systems </a:t>
            </a:r>
            <a:r>
              <a:rPr lang="cs-CZ" sz="2200" dirty="0" err="1">
                <a:solidFill>
                  <a:schemeClr val="bg1"/>
                </a:solidFill>
              </a:rPr>
              <a:t>Division</a:t>
            </a:r>
            <a:r>
              <a:rPr lang="cs-CZ" sz="2200" dirty="0">
                <a:solidFill>
                  <a:schemeClr val="bg1"/>
                </a:solidFill>
              </a:rPr>
              <a:t> v </a:t>
            </a:r>
            <a:r>
              <a:rPr lang="cs-CZ" sz="2200" dirty="0" err="1">
                <a:solidFill>
                  <a:schemeClr val="bg1"/>
                </a:solidFill>
              </a:rPr>
              <a:t>Boca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err="1">
                <a:solidFill>
                  <a:schemeClr val="bg1"/>
                </a:solidFill>
              </a:rPr>
              <a:t>Raton</a:t>
            </a:r>
            <a:r>
              <a:rPr lang="cs-CZ" sz="2200" dirty="0">
                <a:solidFill>
                  <a:schemeClr val="bg1"/>
                </a:solidFill>
              </a:rPr>
              <a:t> na Floridě.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581"/>
          <a:stretch/>
        </p:blipFill>
        <p:spPr bwMode="auto">
          <a:xfrm>
            <a:off x="107504" y="2564904"/>
            <a:ext cx="4463066" cy="2805367"/>
          </a:xfrm>
          <a:prstGeom prst="rect">
            <a:avLst/>
          </a:prstGeom>
          <a:noFill/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5898" y="4869160"/>
            <a:ext cx="2623476" cy="1872208"/>
          </a:xfrm>
          <a:prstGeom prst="rect">
            <a:avLst/>
          </a:prstGeom>
          <a:noFill/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532766"/>
            <a:ext cx="2789113" cy="1224381"/>
          </a:xfrm>
          <a:prstGeom prst="rect">
            <a:avLst/>
          </a:prstGeom>
          <a:noFill/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131840" y="5532766"/>
            <a:ext cx="302433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IBM PC 5150</a:t>
            </a:r>
          </a:p>
          <a:p>
            <a:pPr algn="ctr"/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Originál základní deska a klávesnice</a:t>
            </a:r>
            <a:endParaRPr lang="cs-CZ" sz="2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2351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625646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Počítač EC 1027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1720" y="2210421"/>
            <a:ext cx="68407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K typickým představitelům počáteční fáze této generace náležely v Československu např. počítače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 1027 </a:t>
            </a:r>
            <a:r>
              <a:rPr lang="cs-CZ" sz="2200" dirty="0">
                <a:solidFill>
                  <a:schemeClr val="bg1"/>
                </a:solidFill>
              </a:rPr>
              <a:t>nebo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52/12 </a:t>
            </a:r>
            <a:r>
              <a:rPr lang="cs-CZ" sz="2200" dirty="0">
                <a:solidFill>
                  <a:schemeClr val="bg1"/>
                </a:solidFill>
              </a:rPr>
              <a:t>a ve světě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IBM 308X.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456275"/>
            <a:ext cx="4625722" cy="3290045"/>
          </a:xfrm>
          <a:prstGeom prst="rect">
            <a:avLst/>
          </a:prstGeom>
          <a:noFill/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364947"/>
            <a:ext cx="3401738" cy="2381217"/>
          </a:xfrm>
          <a:prstGeom prst="rect">
            <a:avLst/>
          </a:prstGeom>
          <a:noFill/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04048" y="5422881"/>
            <a:ext cx="3888432" cy="132343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r>
              <a:rPr lang="cs-CZ" sz="2000" b="1" dirty="0"/>
              <a:t>EC 1027, který patřil do řady JSEP 3, tvořené víceprocesorovými systémy</a:t>
            </a:r>
            <a:r>
              <a:rPr lang="cs-CZ" sz="2000" b="1" dirty="0" smtClean="0"/>
              <a:t>. Počítač </a:t>
            </a:r>
            <a:r>
              <a:rPr lang="cs-CZ" sz="2000" b="1" dirty="0"/>
              <a:t>EC 1027 byl </a:t>
            </a:r>
            <a:r>
              <a:rPr lang="cs-CZ" sz="2000" b="1" dirty="0" err="1"/>
              <a:t>rovněľ</a:t>
            </a:r>
            <a:r>
              <a:rPr lang="cs-CZ" sz="2000" b="1" dirty="0"/>
              <a:t> instalován i v ÚVT.</a:t>
            </a:r>
          </a:p>
        </p:txBody>
      </p:sp>
    </p:spTree>
    <p:extLst>
      <p:ext uri="{BB962C8B-B14F-4D97-AF65-F5344CB8AC3E}">
        <p14:creationId xmlns:p14="http://schemas.microsoft.com/office/powerpoint/2010/main" val="2522684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625646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Počítač SM 52-12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41" y="2920307"/>
            <a:ext cx="4828027" cy="2664296"/>
          </a:xfrm>
          <a:prstGeom prst="rect">
            <a:avLst/>
          </a:prstGeom>
          <a:noFill/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48064" y="2521927"/>
            <a:ext cx="3744416" cy="3216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Na výstavě Elektronizace a automatizace v Praze v roce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1985</a:t>
            </a:r>
            <a:r>
              <a:rPr lang="cs-CZ" sz="2200" dirty="0">
                <a:solidFill>
                  <a:schemeClr val="bg1"/>
                </a:solidFill>
              </a:rPr>
              <a:t> byl poprvé předveden náš první dvaatřicetibitový minipočítač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 52-12 </a:t>
            </a: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kompletní sestavě.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Byl </a:t>
            </a:r>
            <a:r>
              <a:rPr lang="cs-CZ" sz="2200" dirty="0">
                <a:solidFill>
                  <a:schemeClr val="bg1"/>
                </a:solidFill>
              </a:rPr>
              <a:t>to počítač ze druhé vývojové řady SMEP, s rychlostí přes milión operací za sekundu</a:t>
            </a:r>
          </a:p>
        </p:txBody>
      </p:sp>
    </p:spTree>
    <p:extLst>
      <p:ext uri="{BB962C8B-B14F-4D97-AF65-F5344CB8AC3E}">
        <p14:creationId xmlns:p14="http://schemas.microsoft.com/office/powerpoint/2010/main" val="3562574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784"/>
            <a:ext cx="6120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Osobní počítače </a:t>
            </a:r>
          </a:p>
          <a:p>
            <a:pPr algn="ctr"/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1983</a:t>
            </a:r>
            <a:endParaRPr lang="cs-CZ" sz="40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9740" y="3636871"/>
            <a:ext cx="4057650" cy="2781300"/>
          </a:xfrm>
          <a:prstGeom prst="rect">
            <a:avLst/>
          </a:prstGeom>
          <a:noFill/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71" y="5018284"/>
            <a:ext cx="2657870" cy="1736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7390" y="2296578"/>
            <a:ext cx="2361649" cy="26805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3400190"/>
            <a:ext cx="3163772" cy="461665"/>
          </a:xfrm>
          <a:prstGeom prst="rect">
            <a:avLst/>
          </a:prstGeom>
          <a:gradFill flip="none" rotWithShape="1">
            <a:gsLst>
              <a:gs pos="0">
                <a:srgbClr val="65ADC7">
                  <a:tint val="66000"/>
                  <a:satMod val="160000"/>
                </a:srgbClr>
              </a:gs>
              <a:gs pos="50000">
                <a:srgbClr val="65ADC7">
                  <a:tint val="44500"/>
                  <a:satMod val="160000"/>
                </a:srgbClr>
              </a:gs>
              <a:gs pos="100000">
                <a:srgbClr val="65ADC7">
                  <a:tint val="23500"/>
                  <a:satMod val="160000"/>
                </a:srgb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Timex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Sinclair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1500</a:t>
            </a:r>
          </a:p>
        </p:txBody>
      </p:sp>
    </p:spTree>
    <p:extLst>
      <p:ext uri="{BB962C8B-B14F-4D97-AF65-F5344CB8AC3E}">
        <p14:creationId xmlns:p14="http://schemas.microsoft.com/office/powerpoint/2010/main" val="4141944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1171" y="2970451"/>
            <a:ext cx="4618484" cy="3768683"/>
          </a:xfrm>
          <a:prstGeom prst="rect">
            <a:avLst/>
          </a:prstGeom>
          <a:noFill/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784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Osobní počítače - </a:t>
            </a:r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1984</a:t>
            </a:r>
            <a:endParaRPr lang="cs-CZ" sz="40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07904" y="2235303"/>
            <a:ext cx="3163772" cy="892552"/>
          </a:xfrm>
          <a:prstGeom prst="rect">
            <a:avLst/>
          </a:prstGeom>
          <a:gradFill flip="none" rotWithShape="1">
            <a:gsLst>
              <a:gs pos="0">
                <a:srgbClr val="65ADC7">
                  <a:tint val="66000"/>
                  <a:satMod val="160000"/>
                </a:srgbClr>
              </a:gs>
              <a:gs pos="50000">
                <a:srgbClr val="65ADC7">
                  <a:tint val="44500"/>
                  <a:satMod val="160000"/>
                </a:srgbClr>
              </a:gs>
              <a:gs pos="100000">
                <a:srgbClr val="65ADC7">
                  <a:tint val="23500"/>
                  <a:satMod val="160000"/>
                </a:srgbClr>
              </a:gs>
            </a:gsLst>
            <a:lin ang="0" scaled="1"/>
            <a:tileRect/>
          </a:gra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Macintosh - 1984 </a:t>
            </a:r>
            <a:b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200" b="1" dirty="0"/>
              <a:t>By Apple Computer </a:t>
            </a:r>
            <a:endParaRPr lang="cs-CZ" sz="2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00240"/>
            <a:ext cx="3235846" cy="2740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8799" y="3429000"/>
            <a:ext cx="3491880" cy="461665"/>
          </a:xfrm>
          <a:prstGeom prst="rect">
            <a:avLst/>
          </a:prstGeom>
          <a:gradFill flip="none" rotWithShape="1">
            <a:gsLst>
              <a:gs pos="0">
                <a:srgbClr val="65ADC7">
                  <a:tint val="66000"/>
                  <a:satMod val="160000"/>
                </a:srgbClr>
              </a:gs>
              <a:gs pos="50000">
                <a:srgbClr val="65ADC7">
                  <a:tint val="44500"/>
                  <a:satMod val="160000"/>
                </a:srgbClr>
              </a:gs>
              <a:gs pos="100000">
                <a:srgbClr val="65ADC7">
                  <a:tint val="23500"/>
                  <a:satMod val="160000"/>
                </a:srgbClr>
              </a:gs>
            </a:gsLst>
            <a:lin ang="0" scaled="1"/>
            <a:tileRect/>
          </a:gra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Hewlett-Packard HP 110</a:t>
            </a:r>
          </a:p>
        </p:txBody>
      </p:sp>
    </p:spTree>
    <p:extLst>
      <p:ext uri="{BB962C8B-B14F-4D97-AF65-F5344CB8AC3E}">
        <p14:creationId xmlns:p14="http://schemas.microsoft.com/office/powerpoint/2010/main" val="2231954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784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Osobní počítače - </a:t>
            </a:r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1985</a:t>
            </a:r>
            <a:endParaRPr lang="cs-CZ" sz="40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9118" y="2226950"/>
            <a:ext cx="5934075" cy="340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941168"/>
            <a:ext cx="3693194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8799" y="3232803"/>
            <a:ext cx="3491880" cy="461665"/>
          </a:xfrm>
          <a:prstGeom prst="rect">
            <a:avLst/>
          </a:prstGeom>
          <a:gradFill flip="none" rotWithShape="1">
            <a:gsLst>
              <a:gs pos="0">
                <a:srgbClr val="65ADC7">
                  <a:tint val="66000"/>
                  <a:satMod val="160000"/>
                </a:srgbClr>
              </a:gs>
              <a:gs pos="50000">
                <a:srgbClr val="65ADC7">
                  <a:tint val="44500"/>
                  <a:satMod val="160000"/>
                </a:srgbClr>
              </a:gs>
              <a:gs pos="100000">
                <a:srgbClr val="65ADC7">
                  <a:tint val="23500"/>
                  <a:satMod val="160000"/>
                </a:srgbClr>
              </a:gs>
            </a:gsLst>
            <a:lin ang="0" scaled="1"/>
            <a:tileRect/>
          </a:gra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Atari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520ST</a:t>
            </a:r>
          </a:p>
        </p:txBody>
      </p:sp>
    </p:spTree>
    <p:extLst>
      <p:ext uri="{BB962C8B-B14F-4D97-AF65-F5344CB8AC3E}">
        <p14:creationId xmlns:p14="http://schemas.microsoft.com/office/powerpoint/2010/main" val="1350905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784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Osobní počítače - </a:t>
            </a:r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1987</a:t>
            </a:r>
            <a:endParaRPr lang="cs-CZ" sz="40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07904" y="2484711"/>
            <a:ext cx="3456384" cy="461665"/>
          </a:xfrm>
          <a:prstGeom prst="rect">
            <a:avLst/>
          </a:prstGeom>
          <a:gradFill flip="none" rotWithShape="1">
            <a:gsLst>
              <a:gs pos="0">
                <a:srgbClr val="65ADC7">
                  <a:tint val="66000"/>
                  <a:satMod val="160000"/>
                </a:srgbClr>
              </a:gs>
              <a:gs pos="50000">
                <a:srgbClr val="65ADC7">
                  <a:tint val="44500"/>
                  <a:satMod val="160000"/>
                </a:srgbClr>
              </a:gs>
              <a:gs pos="100000">
                <a:srgbClr val="65ADC7">
                  <a:tint val="23500"/>
                  <a:satMod val="160000"/>
                </a:srgbClr>
              </a:gs>
            </a:gsLst>
            <a:lin ang="0" scaled="1"/>
            <a:tileRect/>
          </a:gra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Commodore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Amiga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500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8799" y="3232803"/>
            <a:ext cx="3491880" cy="461665"/>
          </a:xfrm>
          <a:prstGeom prst="rect">
            <a:avLst/>
          </a:prstGeom>
          <a:gradFill flip="none" rotWithShape="1">
            <a:gsLst>
              <a:gs pos="0">
                <a:srgbClr val="65ADC7">
                  <a:tint val="66000"/>
                  <a:satMod val="160000"/>
                </a:srgbClr>
              </a:gs>
              <a:gs pos="50000">
                <a:srgbClr val="65ADC7">
                  <a:tint val="44500"/>
                  <a:satMod val="160000"/>
                </a:srgbClr>
              </a:gs>
              <a:gs pos="100000">
                <a:srgbClr val="65ADC7">
                  <a:tint val="23500"/>
                  <a:satMod val="160000"/>
                </a:srgbClr>
              </a:gs>
            </a:gsLst>
            <a:lin ang="0" scaled="1"/>
            <a:tileRect/>
          </a:gra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Zenith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eazy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PC</a:t>
            </a:r>
          </a:p>
        </p:txBody>
      </p:sp>
      <p:pic>
        <p:nvPicPr>
          <p:cNvPr id="2050" name="Picture 2" descr="http://oldcomputers.net/pics/amiga5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3382" y="3052706"/>
            <a:ext cx="4136587" cy="1675917"/>
          </a:xfrm>
          <a:prstGeom prst="rect">
            <a:avLst/>
          </a:prstGeom>
          <a:noFill/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4692" y="4810830"/>
            <a:ext cx="2695340" cy="193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86761"/>
            <a:ext cx="4081636" cy="3027213"/>
          </a:xfrm>
          <a:prstGeom prst="rect">
            <a:avLst/>
          </a:prstGeom>
          <a:noFill/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9457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784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Osobní počítače - </a:t>
            </a:r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1987</a:t>
            </a:r>
            <a:endParaRPr lang="cs-CZ" sz="40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07904" y="2484711"/>
            <a:ext cx="3456384" cy="461665"/>
          </a:xfrm>
          <a:prstGeom prst="rect">
            <a:avLst/>
          </a:prstGeom>
          <a:gradFill flip="none" rotWithShape="1">
            <a:gsLst>
              <a:gs pos="0">
                <a:srgbClr val="65ADC7">
                  <a:tint val="66000"/>
                  <a:satMod val="160000"/>
                </a:srgbClr>
              </a:gs>
              <a:gs pos="50000">
                <a:srgbClr val="65ADC7">
                  <a:tint val="44500"/>
                  <a:satMod val="160000"/>
                </a:srgbClr>
              </a:gs>
              <a:gs pos="100000">
                <a:srgbClr val="65ADC7">
                  <a:tint val="23500"/>
                  <a:satMod val="160000"/>
                </a:srgbClr>
              </a:gs>
            </a:gsLst>
            <a:lin ang="0" scaled="1"/>
            <a:tileRect/>
          </a:gra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Commodore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Amiga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500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8799" y="3232803"/>
            <a:ext cx="3491880" cy="461665"/>
          </a:xfrm>
          <a:prstGeom prst="rect">
            <a:avLst/>
          </a:prstGeom>
          <a:gradFill flip="none" rotWithShape="1">
            <a:gsLst>
              <a:gs pos="0">
                <a:srgbClr val="65ADC7">
                  <a:tint val="66000"/>
                  <a:satMod val="160000"/>
                </a:srgbClr>
              </a:gs>
              <a:gs pos="50000">
                <a:srgbClr val="65ADC7">
                  <a:tint val="44500"/>
                  <a:satMod val="160000"/>
                </a:srgbClr>
              </a:gs>
              <a:gs pos="100000">
                <a:srgbClr val="65ADC7">
                  <a:tint val="23500"/>
                  <a:satMod val="160000"/>
                </a:srgbClr>
              </a:gs>
            </a:gsLst>
            <a:lin ang="0" scaled="1"/>
            <a:tileRect/>
          </a:gra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Zenith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eazy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PC</a:t>
            </a:r>
          </a:p>
        </p:txBody>
      </p:sp>
      <p:pic>
        <p:nvPicPr>
          <p:cNvPr id="2050" name="Picture 2" descr="http://oldcomputers.net/pics/amiga5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3382" y="3052706"/>
            <a:ext cx="4136587" cy="1675917"/>
          </a:xfrm>
          <a:prstGeom prst="rect">
            <a:avLst/>
          </a:prstGeom>
          <a:noFill/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4692" y="4810830"/>
            <a:ext cx="2695340" cy="193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86761"/>
            <a:ext cx="4081636" cy="3027213"/>
          </a:xfrm>
          <a:prstGeom prst="rect">
            <a:avLst/>
          </a:prstGeom>
          <a:noFill/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7422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784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Osobní počítače - </a:t>
            </a:r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1991</a:t>
            </a:r>
            <a:endParaRPr lang="cs-CZ" sz="40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07904" y="2484711"/>
            <a:ext cx="3456384" cy="461665"/>
          </a:xfrm>
          <a:prstGeom prst="rect">
            <a:avLst/>
          </a:prstGeom>
          <a:gradFill flip="none" rotWithShape="1">
            <a:gsLst>
              <a:gs pos="0">
                <a:srgbClr val="65ADC7">
                  <a:tint val="66000"/>
                  <a:satMod val="160000"/>
                </a:srgbClr>
              </a:gs>
              <a:gs pos="50000">
                <a:srgbClr val="65ADC7">
                  <a:tint val="44500"/>
                  <a:satMod val="160000"/>
                </a:srgbClr>
              </a:gs>
              <a:gs pos="100000">
                <a:srgbClr val="65ADC7">
                  <a:tint val="23500"/>
                  <a:satMod val="160000"/>
                </a:srgbClr>
              </a:gs>
            </a:gsLst>
            <a:lin ang="0" scaled="1"/>
            <a:tileRect/>
          </a:gra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Macintosh </a:t>
            </a:r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PowerBook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799" y="3232803"/>
            <a:ext cx="3491880" cy="461665"/>
          </a:xfrm>
          <a:prstGeom prst="rect">
            <a:avLst/>
          </a:prstGeom>
          <a:gradFill flip="none" rotWithShape="1">
            <a:gsLst>
              <a:gs pos="0">
                <a:srgbClr val="65ADC7">
                  <a:tint val="66000"/>
                  <a:satMod val="160000"/>
                </a:srgbClr>
              </a:gs>
              <a:gs pos="50000">
                <a:srgbClr val="65ADC7">
                  <a:tint val="44500"/>
                  <a:satMod val="160000"/>
                </a:srgbClr>
              </a:gs>
              <a:gs pos="100000">
                <a:srgbClr val="65ADC7">
                  <a:tint val="23500"/>
                  <a:satMod val="160000"/>
                </a:srgbClr>
              </a:gs>
            </a:gsLst>
            <a:lin ang="0" scaled="1"/>
            <a:tileRect/>
          </a:gra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Hewlett-Packard 95LX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221811"/>
            <a:ext cx="3850382" cy="3232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861048"/>
            <a:ext cx="3135143" cy="2865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7757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625646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Tesla PMD 85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455346"/>
            <a:ext cx="3145532" cy="41940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11918" y="6424344"/>
            <a:ext cx="4824536" cy="40011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PMD 85 s monitorem (černobílou televizí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79912" y="2198278"/>
            <a:ext cx="482453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PMD 85 </a:t>
            </a:r>
            <a:endParaRPr lang="cs-CZ" sz="22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Piešťanský Mikropočítač Displejový)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byl </a:t>
            </a:r>
            <a:r>
              <a:rPr lang="cs-CZ" sz="2200" dirty="0">
                <a:solidFill>
                  <a:schemeClr val="bg1"/>
                </a:solidFill>
              </a:rPr>
              <a:t>8bitový osobní počítač vyráběný od roku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1985</a:t>
            </a:r>
            <a:r>
              <a:rPr lang="cs-CZ" sz="2200" dirty="0">
                <a:solidFill>
                  <a:schemeClr val="bg1"/>
                </a:solidFill>
              </a:rPr>
              <a:t> firmou Tesla Piešťany a Bratislava v bývalém Československu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pod </a:t>
            </a:r>
            <a:r>
              <a:rPr lang="cs-CZ" sz="2200" dirty="0">
                <a:solidFill>
                  <a:schemeClr val="bg1"/>
                </a:solidFill>
              </a:rPr>
              <a:t>vedením Ing. Romana </a:t>
            </a:r>
            <a:r>
              <a:rPr lang="cs-CZ" sz="2200" dirty="0" err="1">
                <a:solidFill>
                  <a:schemeClr val="bg1"/>
                </a:solidFill>
              </a:rPr>
              <a:t>Kišše</a:t>
            </a:r>
            <a:r>
              <a:rPr lang="cs-CZ" sz="2200" dirty="0">
                <a:solidFill>
                  <a:schemeClr val="bg1"/>
                </a:solidFill>
              </a:rPr>
              <a:t>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Byl </a:t>
            </a:r>
            <a:r>
              <a:rPr lang="cs-CZ" sz="2200" dirty="0">
                <a:solidFill>
                  <a:schemeClr val="bg1"/>
                </a:solidFill>
              </a:rPr>
              <a:t>určen především pro použití ve školství, převážně na Slovensku, v Česku podobnou úlohu plnil </a:t>
            </a:r>
            <a:r>
              <a:rPr lang="cs-CZ" sz="2200" b="1" dirty="0">
                <a:solidFill>
                  <a:schemeClr val="bg1"/>
                </a:solidFill>
              </a:rPr>
              <a:t>IQ 151.</a:t>
            </a:r>
          </a:p>
        </p:txBody>
      </p:sp>
    </p:spTree>
    <p:extLst>
      <p:ext uri="{BB962C8B-B14F-4D97-AF65-F5344CB8AC3E}">
        <p14:creationId xmlns:p14="http://schemas.microsoft.com/office/powerpoint/2010/main" val="1418225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628800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IQ 151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11918" y="6424344"/>
            <a:ext cx="4824536" cy="40011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IQ 151 včetně českého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popisu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2386757"/>
            <a:ext cx="468052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IQ 151 byl osobní počítač vyráběný firmou ZPA Nový Bor v bývalém Československu.</a:t>
            </a: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Od </a:t>
            </a:r>
            <a:r>
              <a:rPr lang="cs-CZ" sz="2200" dirty="0">
                <a:solidFill>
                  <a:schemeClr val="bg1"/>
                </a:solidFill>
              </a:rPr>
              <a:t>roku 1985 pro ministerstvo školství se </a:t>
            </a:r>
            <a:r>
              <a:rPr lang="cs-CZ" sz="2200" dirty="0" smtClean="0">
                <a:solidFill>
                  <a:schemeClr val="bg1"/>
                </a:solidFill>
              </a:rPr>
              <a:t>vyráběl </a:t>
            </a:r>
            <a:r>
              <a:rPr lang="cs-CZ" sz="2200" dirty="0">
                <a:solidFill>
                  <a:schemeClr val="bg1"/>
                </a:solidFill>
              </a:rPr>
              <a:t>IQ 151 - na konci roku bylo dodáno přes 2000 kusů.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928" y="3068960"/>
            <a:ext cx="4098032" cy="30735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777920"/>
            <a:ext cx="2664296" cy="19982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6149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2636912"/>
            <a:ext cx="9144000" cy="41011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300"/>
              </a:spcAft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1981</a:t>
            </a:r>
          </a:p>
          <a:p>
            <a:pPr algn="ctr">
              <a:spcAft>
                <a:spcPts val="300"/>
              </a:spcAft>
            </a:pPr>
            <a:r>
              <a:rPr lang="cs-CZ" sz="2200" dirty="0">
                <a:solidFill>
                  <a:schemeClr val="bg1"/>
                </a:solidFill>
              </a:rPr>
              <a:t>Společnost SONY vyrábí první </a:t>
            </a:r>
            <a:r>
              <a:rPr lang="cs-CZ" sz="2200" b="1" dirty="0">
                <a:solidFill>
                  <a:schemeClr val="bg1"/>
                </a:solidFill>
              </a:rPr>
              <a:t>3,5" disketu.</a:t>
            </a:r>
          </a:p>
          <a:p>
            <a:pPr algn="ctr">
              <a:spcAft>
                <a:spcPts val="300"/>
              </a:spcAft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1981</a:t>
            </a:r>
          </a:p>
          <a:p>
            <a:pPr algn="ctr">
              <a:spcAft>
                <a:spcPts val="300"/>
              </a:spcAft>
            </a:pPr>
            <a:r>
              <a:rPr lang="cs-CZ" sz="2200" dirty="0">
                <a:solidFill>
                  <a:schemeClr val="bg1"/>
                </a:solidFill>
              </a:rPr>
              <a:t>Společnost Microsoft vytváří operační systém pro osobní počítače typu IBM PC s označením </a:t>
            </a:r>
            <a:r>
              <a:rPr lang="cs-CZ" sz="2200" b="1" dirty="0">
                <a:solidFill>
                  <a:schemeClr val="bg1"/>
                </a:solidFill>
              </a:rPr>
              <a:t>MS-DOS 1.0 </a:t>
            </a:r>
            <a:r>
              <a:rPr lang="cs-CZ" sz="2200" dirty="0">
                <a:solidFill>
                  <a:schemeClr val="bg1"/>
                </a:solidFill>
              </a:rPr>
              <a:t>(</a:t>
            </a:r>
            <a:r>
              <a:rPr lang="cs-CZ" sz="2200" dirty="0" err="1">
                <a:solidFill>
                  <a:schemeClr val="bg1"/>
                </a:solidFill>
              </a:rPr>
              <a:t>MicroSoft</a:t>
            </a:r>
            <a:r>
              <a:rPr lang="cs-CZ" sz="2200" dirty="0">
                <a:solidFill>
                  <a:schemeClr val="bg1"/>
                </a:solidFill>
              </a:rPr>
              <a:t> Disk </a:t>
            </a:r>
            <a:r>
              <a:rPr lang="cs-CZ" sz="2200" dirty="0" err="1">
                <a:solidFill>
                  <a:schemeClr val="bg1"/>
                </a:solidFill>
              </a:rPr>
              <a:t>Operating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err="1">
                <a:solidFill>
                  <a:schemeClr val="bg1"/>
                </a:solidFill>
              </a:rPr>
              <a:t>System</a:t>
            </a:r>
            <a:r>
              <a:rPr lang="cs-CZ" sz="2200" dirty="0">
                <a:solidFill>
                  <a:schemeClr val="bg1"/>
                </a:solidFill>
              </a:rPr>
              <a:t>). Poslední verze tohoto operačního systému MS-DOS 6.22 byla vytvořena v roce 1994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  <a:p>
            <a:pPr algn="ctr">
              <a:spcAft>
                <a:spcPts val="300"/>
              </a:spcAft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1982</a:t>
            </a:r>
          </a:p>
          <a:p>
            <a:pPr algn="ctr">
              <a:spcAft>
                <a:spcPts val="300"/>
              </a:spcAft>
            </a:pPr>
            <a:r>
              <a:rPr lang="cs-CZ" sz="2200" dirty="0">
                <a:solidFill>
                  <a:schemeClr val="bg1"/>
                </a:solidFill>
              </a:rPr>
              <a:t>Anglická společnost </a:t>
            </a:r>
            <a:r>
              <a:rPr lang="cs-CZ" sz="2200" dirty="0" err="1">
                <a:solidFill>
                  <a:schemeClr val="bg1"/>
                </a:solidFill>
              </a:rPr>
              <a:t>GRiD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err="1">
                <a:solidFill>
                  <a:schemeClr val="bg1"/>
                </a:solidFill>
              </a:rPr>
              <a:t>Defence</a:t>
            </a:r>
            <a:r>
              <a:rPr lang="cs-CZ" sz="2200" dirty="0">
                <a:solidFill>
                  <a:schemeClr val="bg1"/>
                </a:solidFill>
              </a:rPr>
              <a:t> Systems Limited vyrábí přenosný počítač </a:t>
            </a:r>
            <a:r>
              <a:rPr lang="cs-CZ" sz="2200" dirty="0" err="1">
                <a:solidFill>
                  <a:schemeClr val="bg1"/>
                </a:solidFill>
              </a:rPr>
              <a:t>GRiD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err="1">
                <a:solidFill>
                  <a:schemeClr val="bg1"/>
                </a:solidFill>
              </a:rPr>
              <a:t>Compass</a:t>
            </a:r>
            <a:r>
              <a:rPr lang="cs-CZ" sz="2200" dirty="0">
                <a:solidFill>
                  <a:schemeClr val="bg1"/>
                </a:solidFill>
              </a:rPr>
              <a:t> 1100, který je považován za </a:t>
            </a:r>
            <a:r>
              <a:rPr lang="cs-CZ" sz="2200" b="1" dirty="0">
                <a:solidFill>
                  <a:schemeClr val="bg1"/>
                </a:solidFill>
              </a:rPr>
              <a:t>historicky první laptop </a:t>
            </a:r>
            <a:r>
              <a:rPr lang="cs-CZ" sz="2200" dirty="0">
                <a:solidFill>
                  <a:schemeClr val="bg1"/>
                </a:solidFill>
              </a:rPr>
              <a:t>(procesor Intel 8086, plazmový displej, modem, váha 5 kg). První oficiální označení laptop však bylo použito až u počítače </a:t>
            </a:r>
            <a:r>
              <a:rPr lang="cs-CZ" sz="2200" dirty="0" err="1">
                <a:solidFill>
                  <a:schemeClr val="bg1"/>
                </a:solidFill>
              </a:rPr>
              <a:t>Gavilan</a:t>
            </a:r>
            <a:r>
              <a:rPr lang="cs-CZ" sz="2200" dirty="0">
                <a:solidFill>
                  <a:schemeClr val="bg1"/>
                </a:solidFill>
              </a:rPr>
              <a:t> SC v roce 1983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6" y="1559694"/>
            <a:ext cx="60486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Stručný </a:t>
            </a: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přehled dalších významných událostí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59154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972047"/>
            <a:ext cx="9144000" cy="48859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300"/>
              </a:spcAft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1982</a:t>
            </a:r>
          </a:p>
          <a:p>
            <a:pPr algn="ctr">
              <a:spcAft>
                <a:spcPts val="300"/>
              </a:spcAft>
            </a:pPr>
            <a:r>
              <a:rPr lang="cs-CZ" sz="2200" dirty="0">
                <a:solidFill>
                  <a:schemeClr val="bg1"/>
                </a:solidFill>
              </a:rPr>
              <a:t>Za první notebook a současně (téměř) kapesní počítač je považován typ Epson HX-20 japonské společnosti EPSON (rozměry 29×22×4 cm, váha 1,7 kg).</a:t>
            </a:r>
          </a:p>
          <a:p>
            <a:pPr algn="ctr">
              <a:spcAft>
                <a:spcPts val="300"/>
              </a:spcAft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1982</a:t>
            </a:r>
          </a:p>
          <a:p>
            <a:pPr algn="ctr">
              <a:spcAft>
                <a:spcPts val="300"/>
              </a:spcAft>
            </a:pPr>
            <a:r>
              <a:rPr lang="cs-CZ" sz="2200" dirty="0">
                <a:solidFill>
                  <a:schemeClr val="bg1"/>
                </a:solidFill>
              </a:rPr>
              <a:t>Na trh je uveden 16bitový mikroprocesor Intel 80286 jako vyvrcholení řady x86 pro osobní počítače IBM PC až do počátku 90. let (134.000 tranzistorů)</a:t>
            </a:r>
          </a:p>
          <a:p>
            <a:pPr algn="ctr">
              <a:spcAft>
                <a:spcPts val="300"/>
              </a:spcAft>
            </a:pP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1984</a:t>
            </a:r>
          </a:p>
          <a:p>
            <a:pPr algn="ctr">
              <a:spcAft>
                <a:spcPts val="300"/>
              </a:spcAft>
            </a:pPr>
            <a:r>
              <a:rPr lang="cs-CZ" sz="2200" dirty="0">
                <a:solidFill>
                  <a:schemeClr val="bg1"/>
                </a:solidFill>
              </a:rPr>
              <a:t>Společnosti SONY a Philips představují jako výstup společného vývoje první CD-ROM (</a:t>
            </a:r>
            <a:r>
              <a:rPr lang="cs-CZ" sz="2200" dirty="0" err="1">
                <a:solidFill>
                  <a:schemeClr val="bg1"/>
                </a:solidFill>
              </a:rPr>
              <a:t>Compact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err="1">
                <a:solidFill>
                  <a:schemeClr val="bg1"/>
                </a:solidFill>
              </a:rPr>
              <a:t>Disc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err="1">
                <a:solidFill>
                  <a:schemeClr val="bg1"/>
                </a:solidFill>
              </a:rPr>
              <a:t>Read-Only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err="1">
                <a:solidFill>
                  <a:schemeClr val="bg1"/>
                </a:solidFill>
              </a:rPr>
              <a:t>Memory</a:t>
            </a:r>
            <a:r>
              <a:rPr lang="cs-CZ" sz="2200" dirty="0">
                <a:solidFill>
                  <a:schemeClr val="bg1"/>
                </a:solidFill>
              </a:rPr>
              <a:t>) vyvinutý na principu zvukového CD jako nový způsob záznamu dat pomocí optické technologie.</a:t>
            </a:r>
          </a:p>
          <a:p>
            <a:pPr algn="ctr">
              <a:spcAft>
                <a:spcPts val="300"/>
              </a:spcAft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1985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spcAft>
                <a:spcPts val="300"/>
              </a:spcAft>
            </a:pPr>
            <a:r>
              <a:rPr lang="cs-CZ" sz="2200" dirty="0">
                <a:solidFill>
                  <a:schemeClr val="bg1"/>
                </a:solidFill>
              </a:rPr>
              <a:t>Společnost Microsoft představuje nový operační systém pro osobní počítače typu PC Windows 1.0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1457595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Stručný přehled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99845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852936"/>
            <a:ext cx="84249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Další generace zatím nejsou známy, protože není jisté, jakým směrem se bude vývoj ubírat. </a:t>
            </a:r>
            <a:endParaRPr lang="cs-CZ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>
              <a:lnSpc>
                <a:spcPct val="150000"/>
              </a:lnSpc>
            </a:pP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Mohly 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by to být stroje s umělou inteligencí, kvantové počítače nebo něco úplně jiného.</a:t>
            </a:r>
          </a:p>
        </p:txBody>
      </p:sp>
    </p:spTree>
    <p:extLst>
      <p:ext uri="{BB962C8B-B14F-4D97-AF65-F5344CB8AC3E}">
        <p14:creationId xmlns:p14="http://schemas.microsoft.com/office/powerpoint/2010/main" val="1948693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80000" y="144000"/>
            <a:ext cx="6116216" cy="1368000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HISTORIE PC</a:t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4. generace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3068960"/>
            <a:ext cx="8856984" cy="2308324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solidFill>
                  <a:srgbClr val="FFC0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latin typeface="Georgia" pitchFamily="18" charset="0"/>
              </a:rPr>
              <a:t>DĚKUJI</a:t>
            </a:r>
          </a:p>
          <a:p>
            <a:pPr algn="ctr"/>
            <a:r>
              <a:rPr lang="cs-CZ" sz="7200" b="1" dirty="0" smtClean="0">
                <a:ln w="11430"/>
                <a:solidFill>
                  <a:srgbClr val="FFC00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latin typeface="Georgia" pitchFamily="18" charset="0"/>
              </a:rPr>
              <a:t>ZA POZORNOST</a:t>
            </a:r>
            <a:endParaRPr lang="cs-CZ" sz="7200" b="1" dirty="0">
              <a:ln w="11430"/>
              <a:solidFill>
                <a:srgbClr val="FFC00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769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200"/>
                            </p:stCondLst>
                            <p:childTnLst>
                              <p:par>
                                <p:cTn id="9" presetID="21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Clr clrSpc="hsl" dir="cw">
                                      <p:cBhvr override="childStyle"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16632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4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947629"/>
            <a:ext cx="8856984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>
                <a:solidFill>
                  <a:srgbClr val="292934"/>
                </a:solidFill>
              </a:rPr>
              <a:t>Přispěvatelé Wikipedie,</a:t>
            </a:r>
            <a:r>
              <a:rPr lang="cs-CZ" sz="1600" i="1" dirty="0">
                <a:solidFill>
                  <a:srgbClr val="292934"/>
                </a:solidFill>
              </a:rPr>
              <a:t> Dějiny počítačů</a:t>
            </a:r>
            <a:r>
              <a:rPr lang="cs-CZ" sz="1600" dirty="0">
                <a:solidFill>
                  <a:srgbClr val="292934"/>
                </a:solidFill>
              </a:rPr>
              <a:t> [online], Wikipedie: Otevřená encyklopedie, c2013, Datum poslední revize 29. 05. 2013, 18:29 UTC, [citováno </a:t>
            </a:r>
            <a:r>
              <a:rPr lang="cs-CZ" sz="1600" dirty="0" smtClean="0">
                <a:solidFill>
                  <a:srgbClr val="292934"/>
                </a:solidFill>
              </a:rPr>
              <a:t>30.</a:t>
            </a:r>
            <a:r>
              <a:rPr lang="cs-CZ" sz="1600" dirty="0">
                <a:solidFill>
                  <a:srgbClr val="292934"/>
                </a:solidFill>
              </a:rPr>
              <a:t> </a:t>
            </a:r>
            <a:r>
              <a:rPr lang="cs-CZ" sz="1600" dirty="0" smtClean="0">
                <a:solidFill>
                  <a:srgbClr val="292934"/>
                </a:solidFill>
              </a:rPr>
              <a:t>05.</a:t>
            </a:r>
            <a:r>
              <a:rPr lang="cs-CZ" sz="1600" dirty="0">
                <a:solidFill>
                  <a:srgbClr val="292934"/>
                </a:solidFill>
              </a:rPr>
              <a:t> 2013] &lt;</a:t>
            </a:r>
            <a:r>
              <a:rPr lang="cs-CZ" sz="1600" dirty="0">
                <a:solidFill>
                  <a:srgbClr val="292934"/>
                </a:solidFill>
                <a:hlinkClick r:id="rId2"/>
              </a:rPr>
              <a:t>http://</a:t>
            </a:r>
            <a:r>
              <a:rPr lang="cs-CZ" sz="1600" dirty="0" smtClean="0">
                <a:solidFill>
                  <a:srgbClr val="292934"/>
                </a:solidFill>
                <a:hlinkClick r:id="rId2"/>
              </a:rPr>
              <a:t>cs.wikipedia.org/w/index.php?title=D%C4%9Bjiny_po%C4%8D%C3%ADta%C4%8D%C5%AF&amp;oldid=10367972</a:t>
            </a:r>
            <a:endParaRPr lang="cs-CZ" sz="1600" dirty="0" smtClean="0">
              <a:solidFill>
                <a:srgbClr val="292934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>
                <a:solidFill>
                  <a:srgbClr val="292934"/>
                </a:solidFill>
              </a:rPr>
              <a:t>Dostupné </a:t>
            </a:r>
            <a:r>
              <a:rPr lang="cs-CZ" sz="1600" dirty="0" smtClean="0">
                <a:solidFill>
                  <a:srgbClr val="292934"/>
                </a:solidFill>
              </a:rPr>
              <a:t>z:  </a:t>
            </a:r>
            <a:r>
              <a:rPr lang="cs-CZ" sz="1600" dirty="0">
                <a:solidFill>
                  <a:srgbClr val="292934"/>
                </a:solidFill>
                <a:hlinkClick r:id="rId3"/>
              </a:rPr>
              <a:t>http://</a:t>
            </a:r>
            <a:r>
              <a:rPr lang="cs-CZ" sz="1600" dirty="0" smtClean="0">
                <a:solidFill>
                  <a:srgbClr val="292934"/>
                </a:solidFill>
                <a:hlinkClick r:id="rId3"/>
              </a:rPr>
              <a:t>mis.e-mis.cz/index.php/Generace_po%C4%8D%C3%ADta%C4%8D%C5%AF</a:t>
            </a:r>
            <a:r>
              <a:rPr lang="cs-CZ" sz="1600" dirty="0" smtClean="0">
                <a:solidFill>
                  <a:srgbClr val="292934"/>
                </a:solidFill>
              </a:rPr>
              <a:t> </a:t>
            </a:r>
            <a:endParaRPr lang="cs-CZ" sz="1600" dirty="0">
              <a:solidFill>
                <a:srgbClr val="292934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>
                <a:solidFill>
                  <a:srgbClr val="292934"/>
                </a:solidFill>
              </a:rPr>
              <a:t>Dostupné z</a:t>
            </a:r>
            <a:r>
              <a:rPr lang="cs-CZ" sz="1600" dirty="0" smtClean="0">
                <a:solidFill>
                  <a:srgbClr val="292934"/>
                </a:solidFill>
              </a:rPr>
              <a:t>:  </a:t>
            </a:r>
            <a:r>
              <a:rPr lang="cs-CZ" sz="1600" dirty="0" smtClean="0">
                <a:solidFill>
                  <a:srgbClr val="292934"/>
                </a:solidFill>
                <a:hlinkClick r:id="rId4"/>
              </a:rPr>
              <a:t>http</a:t>
            </a:r>
            <a:r>
              <a:rPr lang="cs-CZ" sz="1600" dirty="0">
                <a:solidFill>
                  <a:srgbClr val="292934"/>
                </a:solidFill>
                <a:hlinkClick r:id="rId4"/>
              </a:rPr>
              <a:t>://</a:t>
            </a:r>
            <a:r>
              <a:rPr lang="cs-CZ" sz="1600" dirty="0" smtClean="0">
                <a:solidFill>
                  <a:srgbClr val="292934"/>
                </a:solidFill>
                <a:hlinkClick r:id="rId4"/>
              </a:rPr>
              <a:t>infopedia.funsite.cz/index.php?text=943-prehled-vyvoje-vypocetni-techniky</a:t>
            </a:r>
            <a:r>
              <a:rPr lang="cs-CZ" sz="1600" dirty="0" smtClean="0">
                <a:solidFill>
                  <a:srgbClr val="292934"/>
                </a:solidFill>
              </a:rPr>
              <a:t> </a:t>
            </a:r>
            <a:r>
              <a:rPr lang="cs-CZ" sz="1600" dirty="0" smtClean="0">
                <a:solidFill>
                  <a:srgbClr val="292934"/>
                </a:solidFill>
              </a:rPr>
              <a:t>&gt; </a:t>
            </a:r>
            <a:endParaRPr lang="cs-CZ" sz="1600" dirty="0" smtClean="0">
              <a:solidFill>
                <a:srgbClr val="292934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Integrovaný obvod</a:t>
            </a:r>
            <a:r>
              <a:rPr lang="cs-CZ" sz="1600" dirty="0"/>
              <a:t> [online], Wikipedie: Otevřená encyklopedie, c2013, Datum poslední revize 16. 05. 2013, 21:09 UTC, [citováno 24. 07. 2013] &lt;</a:t>
            </a:r>
            <a:r>
              <a:rPr lang="cs-CZ" sz="1600" dirty="0">
                <a:hlinkClick r:id="rId5"/>
              </a:rPr>
              <a:t>http://cs.wikipedia.org/w/</a:t>
            </a:r>
            <a:r>
              <a:rPr lang="cs-CZ" sz="1600" dirty="0" err="1">
                <a:hlinkClick r:id="rId5"/>
              </a:rPr>
              <a:t>index.php?title</a:t>
            </a:r>
            <a:r>
              <a:rPr lang="cs-CZ" sz="1600" dirty="0">
                <a:hlinkClick r:id="rId5"/>
              </a:rPr>
              <a:t>=Integrovan%C3%BD_obvod&amp;oldid=10329503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>
                <a:solidFill>
                  <a:srgbClr val="292934"/>
                </a:solidFill>
              </a:rPr>
              <a:t>Dostupné z:   </a:t>
            </a:r>
            <a:r>
              <a:rPr lang="cs-CZ" sz="1600" dirty="0">
                <a:solidFill>
                  <a:srgbClr val="292934"/>
                </a:solidFill>
                <a:hlinkClick r:id="rId6"/>
              </a:rPr>
              <a:t>http://</a:t>
            </a:r>
            <a:r>
              <a:rPr lang="cs-CZ" sz="1600" dirty="0" smtClean="0">
                <a:solidFill>
                  <a:srgbClr val="292934"/>
                </a:solidFill>
                <a:hlinkClick r:id="rId6"/>
              </a:rPr>
              <a:t>www.fi.muni.cz/usr/pelikan/ARCHIT/TEXTY/I80X86.HTML</a:t>
            </a:r>
            <a:r>
              <a:rPr lang="cs-CZ" sz="1600" dirty="0" smtClean="0">
                <a:solidFill>
                  <a:srgbClr val="292934"/>
                </a:solidFill>
              </a:rPr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en-US" sz="1600" dirty="0"/>
              <a:t>Wikipedia contributors, 'IBM Personal Computer', </a:t>
            </a:r>
            <a:r>
              <a:rPr lang="en-US" sz="1600" i="1" dirty="0"/>
              <a:t>Wikipedia, The Free Encyclopedia,</a:t>
            </a:r>
            <a:r>
              <a:rPr lang="en-US" sz="1600" dirty="0"/>
              <a:t> 8 July 2013, 17:12 UTC, &lt;</a:t>
            </a:r>
            <a:r>
              <a:rPr lang="en-US" sz="1600" dirty="0">
                <a:hlinkClick r:id="rId7"/>
              </a:rPr>
              <a:t>http://en.wikipedia.org/w/index.php?title=IBM_Personal_Computer&amp;oldid=563400320</a:t>
            </a:r>
            <a:r>
              <a:rPr lang="en-US" sz="1600" dirty="0"/>
              <a:t>&gt; [accessed 25 July 2013]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>
                <a:solidFill>
                  <a:srgbClr val="292934"/>
                </a:solidFill>
              </a:rPr>
              <a:t>Dostupné z:   </a:t>
            </a:r>
            <a:r>
              <a:rPr lang="cs-CZ" sz="1600" dirty="0" smtClean="0">
                <a:solidFill>
                  <a:srgbClr val="292934"/>
                </a:solidFill>
                <a:hlinkClick r:id="rId8"/>
              </a:rPr>
              <a:t>http</a:t>
            </a:r>
            <a:r>
              <a:rPr lang="cs-CZ" sz="1600" dirty="0">
                <a:solidFill>
                  <a:srgbClr val="292934"/>
                </a:solidFill>
                <a:hlinkClick r:id="rId8"/>
              </a:rPr>
              <a:t>://</a:t>
            </a:r>
            <a:r>
              <a:rPr lang="cs-CZ" sz="1600" dirty="0" smtClean="0">
                <a:solidFill>
                  <a:srgbClr val="292934"/>
                </a:solidFill>
                <a:hlinkClick r:id="rId8"/>
              </a:rPr>
              <a:t>www.historiepocitacu.cz/obecny-prehled-generaci-pocitacu.html#prameny</a:t>
            </a:r>
            <a:r>
              <a:rPr lang="cs-CZ" sz="1600" dirty="0" smtClean="0">
                <a:solidFill>
                  <a:srgbClr val="292934"/>
                </a:solidFill>
              </a:rPr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>
                <a:solidFill>
                  <a:srgbClr val="292934"/>
                </a:solidFill>
              </a:rPr>
              <a:t>Dostupné z:   </a:t>
            </a: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www.fi.muni.cz/usr/jkucera/pv109/vystavka/xprocha1_03-03.html</a:t>
            </a:r>
            <a:r>
              <a:rPr lang="cs-CZ" sz="1600" dirty="0" smtClean="0"/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>
                <a:solidFill>
                  <a:srgbClr val="292934"/>
                </a:solidFill>
              </a:rPr>
              <a:t>Dostupné z:   </a:t>
            </a:r>
            <a:r>
              <a:rPr lang="cs-CZ" sz="1600" dirty="0" smtClean="0">
                <a:hlinkClick r:id="rId10"/>
              </a:rPr>
              <a:t>http</a:t>
            </a:r>
            <a:r>
              <a:rPr lang="cs-CZ" sz="1600" dirty="0">
                <a:hlinkClick r:id="rId10"/>
              </a:rPr>
              <a:t>://</a:t>
            </a:r>
            <a:r>
              <a:rPr lang="cs-CZ" sz="1600" dirty="0" smtClean="0">
                <a:hlinkClick r:id="rId10"/>
              </a:rPr>
              <a:t>sen.felk.cvut.cz/sen/index_cz.html?historie/gen4.html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114314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16632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4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947629"/>
            <a:ext cx="8856984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 PMD 85</a:t>
            </a:r>
            <a:r>
              <a:rPr lang="cs-CZ" sz="1600" dirty="0"/>
              <a:t> [online], Wikipedie: Otevřená encyklopedie, c2013, Datum poslední revize 8. 04. 2013, 16:57 UTC, [citováno 25. 07. 2013] &lt;</a:t>
            </a:r>
            <a:r>
              <a:rPr lang="cs-CZ" sz="1600" dirty="0">
                <a:hlinkClick r:id="rId2"/>
              </a:rPr>
              <a:t>http://cs.wikipedia.org/w/</a:t>
            </a:r>
            <a:r>
              <a:rPr lang="cs-CZ" sz="1600" dirty="0" err="1">
                <a:hlinkClick r:id="rId2"/>
              </a:rPr>
              <a:t>index.php?title</a:t>
            </a:r>
            <a:r>
              <a:rPr lang="cs-CZ" sz="1600" dirty="0">
                <a:hlinkClick r:id="rId2"/>
              </a:rPr>
              <a:t>=PMD_85&amp;oldid=10180948</a:t>
            </a:r>
            <a:r>
              <a:rPr lang="cs-CZ" sz="1600" dirty="0"/>
              <a:t>&gt;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 IQ 151</a:t>
            </a:r>
            <a:r>
              <a:rPr lang="cs-CZ" sz="1600" dirty="0"/>
              <a:t> [online], Wikipedie: Otevřená encyklopedie, c2013, Datum poslední revize 9. 06. 2013, 18:55 UTC, [citováno 25. </a:t>
            </a:r>
            <a:r>
              <a:rPr lang="cs-CZ" sz="1600" dirty="0" smtClean="0"/>
              <a:t>06.</a:t>
            </a:r>
            <a:r>
              <a:rPr lang="cs-CZ" sz="1600" dirty="0"/>
              <a:t> 2013]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cs.wikipedia.org/w/index.php?title=IQ_151&amp;oldid=10400822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>
                <a:solidFill>
                  <a:srgbClr val="292934"/>
                </a:solidFill>
              </a:rPr>
              <a:t>Kliparty: </a:t>
            </a:r>
            <a:r>
              <a:rPr lang="cs-CZ" sz="1600" dirty="0" smtClean="0">
                <a:solidFill>
                  <a:srgbClr val="292934"/>
                </a:solidFill>
                <a:hlinkClick r:id="rId4"/>
              </a:rPr>
              <a:t>http</a:t>
            </a:r>
            <a:r>
              <a:rPr lang="cs-CZ" sz="1600" dirty="0">
                <a:solidFill>
                  <a:srgbClr val="292934"/>
                </a:solidFill>
                <a:hlinkClick r:id="rId4"/>
              </a:rPr>
              <a:t>://office.microsoft.com/cs-cz</a:t>
            </a:r>
            <a:r>
              <a:rPr lang="cs-CZ" sz="1600" dirty="0" smtClean="0">
                <a:solidFill>
                  <a:srgbClr val="292934"/>
                </a:solidFill>
                <a:hlinkClick r:id="rId4"/>
              </a:rPr>
              <a:t>/</a:t>
            </a:r>
            <a:r>
              <a:rPr lang="cs-CZ" sz="1600" dirty="0" smtClean="0">
                <a:solidFill>
                  <a:srgbClr val="292934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46214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5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chnický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4_Motiv4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Motiv5</Template>
  <TotalTime>1116</TotalTime>
  <Words>763</Words>
  <Application>Microsoft Office PowerPoint</Application>
  <PresentationFormat>Předvádění na obrazovce (4:3)</PresentationFormat>
  <Paragraphs>167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26</vt:i4>
      </vt:variant>
    </vt:vector>
  </HeadingPairs>
  <TitlesOfParts>
    <vt:vector size="30" baseType="lpstr">
      <vt:lpstr>Motiv5</vt:lpstr>
      <vt:lpstr>Technický</vt:lpstr>
      <vt:lpstr>4_Motiv4</vt:lpstr>
      <vt:lpstr>Motiv systému Office</vt:lpstr>
      <vt:lpstr>Prezentace aplikace PowerPoint</vt:lpstr>
      <vt:lpstr>ANOTACE:</vt:lpstr>
      <vt:lpstr>INFORMATIKA pro základní školu</vt:lpstr>
      <vt:lpstr>Prezentace aplikace PowerPoint</vt:lpstr>
      <vt:lpstr>Prezentace aplikace PowerPoint</vt:lpstr>
      <vt:lpstr>CHARAKTERISTIKA 4. generace počítačů</vt:lpstr>
      <vt:lpstr>CHARAKTERISTIKA 4. generace počítačů</vt:lpstr>
      <vt:lpstr>HISTORIE PC 4. generace</vt:lpstr>
      <vt:lpstr>HISTORIE PC 4. generace</vt:lpstr>
      <vt:lpstr>HISTORIE PC 4. generace</vt:lpstr>
      <vt:lpstr>HISTORIE PC 4. generace</vt:lpstr>
      <vt:lpstr>HISTORIE PC 4. generace</vt:lpstr>
      <vt:lpstr>HISTORIE PC 4. generace</vt:lpstr>
      <vt:lpstr>HISTORIE PC 4. generace</vt:lpstr>
      <vt:lpstr>HISTORIE PC 4. generace</vt:lpstr>
      <vt:lpstr>HISTORIE PC 4. generace</vt:lpstr>
      <vt:lpstr>HISTORIE PC 4. generace</vt:lpstr>
      <vt:lpstr>HISTORIE PC 4. generace</vt:lpstr>
      <vt:lpstr>HISTORIE PC 4. generace</vt:lpstr>
      <vt:lpstr>HISTORIE PC 4. generace</vt:lpstr>
      <vt:lpstr>HISTORIE PC 4. generace</vt:lpstr>
      <vt:lpstr>HISTORIE PC 4. generace</vt:lpstr>
      <vt:lpstr>HISTORIE PC 4. generace</vt:lpstr>
      <vt:lpstr>HISTORIE PC 4. generace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47</cp:revision>
  <dcterms:created xsi:type="dcterms:W3CDTF">2012-10-21T06:32:59Z</dcterms:created>
  <dcterms:modified xsi:type="dcterms:W3CDTF">2013-07-26T06:33:35Z</dcterms:modified>
</cp:coreProperties>
</file>