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76" r:id="rId3"/>
    <p:sldMasterId id="2147483888" r:id="rId4"/>
  </p:sldMasterIdLst>
  <p:notesMasterIdLst>
    <p:notesMasterId r:id="rId47"/>
  </p:notesMasterIdLst>
  <p:sldIdLst>
    <p:sldId id="311" r:id="rId5"/>
    <p:sldId id="312" r:id="rId6"/>
    <p:sldId id="259" r:id="rId7"/>
    <p:sldId id="266" r:id="rId8"/>
    <p:sldId id="267" r:id="rId9"/>
    <p:sldId id="268" r:id="rId10"/>
    <p:sldId id="265" r:id="rId11"/>
    <p:sldId id="269" r:id="rId12"/>
    <p:sldId id="292" r:id="rId13"/>
    <p:sldId id="293" r:id="rId14"/>
    <p:sldId id="294" r:id="rId15"/>
    <p:sldId id="295" r:id="rId16"/>
    <p:sldId id="296" r:id="rId17"/>
    <p:sldId id="297" r:id="rId18"/>
    <p:sldId id="291" r:id="rId19"/>
    <p:sldId id="298" r:id="rId20"/>
    <p:sldId id="272" r:id="rId21"/>
    <p:sldId id="282" r:id="rId22"/>
    <p:sldId id="273" r:id="rId23"/>
    <p:sldId id="283" r:id="rId24"/>
    <p:sldId id="299" r:id="rId25"/>
    <p:sldId id="301" r:id="rId26"/>
    <p:sldId id="302" r:id="rId27"/>
    <p:sldId id="275" r:id="rId28"/>
    <p:sldId id="284" r:id="rId29"/>
    <p:sldId id="303" r:id="rId30"/>
    <p:sldId id="304" r:id="rId31"/>
    <p:sldId id="274" r:id="rId32"/>
    <p:sldId id="285" r:id="rId33"/>
    <p:sldId id="306" r:id="rId34"/>
    <p:sldId id="307" r:id="rId35"/>
    <p:sldId id="276" r:id="rId36"/>
    <p:sldId id="286" r:id="rId37"/>
    <p:sldId id="277" r:id="rId38"/>
    <p:sldId id="287" r:id="rId39"/>
    <p:sldId id="278" r:id="rId40"/>
    <p:sldId id="309" r:id="rId41"/>
    <p:sldId id="308" r:id="rId42"/>
    <p:sldId id="279" r:id="rId43"/>
    <p:sldId id="288" r:id="rId44"/>
    <p:sldId id="289" r:id="rId45"/>
    <p:sldId id="310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8000"/>
    <a:srgbClr val="66FF33"/>
    <a:srgbClr val="3333CC"/>
    <a:srgbClr val="FFD79B"/>
    <a:srgbClr val="DDDDDD"/>
    <a:srgbClr val="9999FF"/>
    <a:srgbClr val="33CC33"/>
    <a:srgbClr val="89E9FF"/>
    <a:srgbClr val="FFC5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5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325C70A-9FAF-4085-A984-569D930F9D4A}" type="presOf" srcId="{914700B9-77B5-440A-A438-DE98B6D4894D}" destId="{BD9AF279-D483-48F2-BBBD-45F8E8923512}" srcOrd="1" destOrd="0" presId="urn:microsoft.com/office/officeart/2005/8/layout/target3"/>
    <dgm:cxn modelId="{9DE87765-C590-4D65-A114-CBE756156731}" type="presOf" srcId="{914700B9-77B5-440A-A438-DE98B6D4894D}" destId="{E73F1C26-6DCD-4001-88B9-355E01E2BCE7}" srcOrd="0" destOrd="0" presId="urn:microsoft.com/office/officeart/2005/8/layout/target3"/>
    <dgm:cxn modelId="{579D085D-29A3-4DDD-A0FD-9B6DAA2F3498}" type="presOf" srcId="{100B6B2E-82E6-4C11-B19B-F2DB3A0EA64F}" destId="{645AA564-2E9E-4954-AD87-AE01782CEC59}" srcOrd="0" destOrd="0" presId="urn:microsoft.com/office/officeart/2005/8/layout/target3"/>
    <dgm:cxn modelId="{ADA5C1DD-C08B-4C71-A9BD-DF56BFD07411}" type="presOf" srcId="{1D8420EA-BFA0-403B-80F5-647FA396CC45}" destId="{8467D0EB-87A2-4285-8ACA-0398EFBF29BC}" srcOrd="1" destOrd="0" presId="urn:microsoft.com/office/officeart/2005/8/layout/target3"/>
    <dgm:cxn modelId="{A4ABE111-8576-461C-88F8-EC54785865E1}" type="presOf" srcId="{27FE2D31-D344-4B63-A89A-A89AB0D9F3E3}" destId="{FE47432B-CA46-450C-8D8F-66C300A95B52}" srcOrd="0" destOrd="0" presId="urn:microsoft.com/office/officeart/2005/8/layout/target3"/>
    <dgm:cxn modelId="{4946FB04-68EA-4EB3-87DE-00EE26CB0B4D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9E2EF694-F922-4F18-AABA-6F876C84F826}" type="presOf" srcId="{130831A4-0540-4EC5-8F5A-93030E89D2D9}" destId="{F69CC921-512E-49F4-824C-A648EC5F27A5}" srcOrd="0" destOrd="0" presId="urn:microsoft.com/office/officeart/2005/8/layout/target3"/>
    <dgm:cxn modelId="{7128BAA6-926B-4CD1-9C3F-DD3994878587}" type="presOf" srcId="{1D8420EA-BFA0-403B-80F5-647FA396CC45}" destId="{F7B3C0B7-F0F7-4F49-B02C-3630F8C5FAE5}" srcOrd="0" destOrd="0" presId="urn:microsoft.com/office/officeart/2005/8/layout/target3"/>
    <dgm:cxn modelId="{0DB111A0-2F0E-422C-949D-31E9BBE3E0C1}" type="presOf" srcId="{130831A4-0540-4EC5-8F5A-93030E89D2D9}" destId="{8E23E229-92FC-49D1-B5FE-0303176B8A4E}" srcOrd="1" destOrd="0" presId="urn:microsoft.com/office/officeart/2005/8/layout/target3"/>
    <dgm:cxn modelId="{13359060-898E-43C3-9783-0F416F43FCE0}" type="presParOf" srcId="{FE47432B-CA46-450C-8D8F-66C300A95B52}" destId="{B522209E-30D0-49D6-A340-2D383A11C668}" srcOrd="0" destOrd="0" presId="urn:microsoft.com/office/officeart/2005/8/layout/target3"/>
    <dgm:cxn modelId="{CE3275C9-CBE3-4CC7-A4AC-26404B5857E3}" type="presParOf" srcId="{FE47432B-CA46-450C-8D8F-66C300A95B52}" destId="{ED5A8377-51D5-4DC5-B0E7-680166966720}" srcOrd="1" destOrd="0" presId="urn:microsoft.com/office/officeart/2005/8/layout/target3"/>
    <dgm:cxn modelId="{AA769987-519F-408F-B768-259C56A30A96}" type="presParOf" srcId="{FE47432B-CA46-450C-8D8F-66C300A95B52}" destId="{F69CC921-512E-49F4-824C-A648EC5F27A5}" srcOrd="2" destOrd="0" presId="urn:microsoft.com/office/officeart/2005/8/layout/target3"/>
    <dgm:cxn modelId="{FB8328ED-9063-42C7-8DE9-2B81F026BE5C}" type="presParOf" srcId="{FE47432B-CA46-450C-8D8F-66C300A95B52}" destId="{61C9CE18-EDA6-4EDF-BA1C-09779D38FBBF}" srcOrd="3" destOrd="0" presId="urn:microsoft.com/office/officeart/2005/8/layout/target3"/>
    <dgm:cxn modelId="{6C9E3F4B-7195-4C21-9DE2-45CE83976E2C}" type="presParOf" srcId="{FE47432B-CA46-450C-8D8F-66C300A95B52}" destId="{D60DEAAB-7AFE-435A-ACF6-18851E4B0426}" srcOrd="4" destOrd="0" presId="urn:microsoft.com/office/officeart/2005/8/layout/target3"/>
    <dgm:cxn modelId="{4AD1F112-DC49-4C4C-BF07-F68ADB88319C}" type="presParOf" srcId="{FE47432B-CA46-450C-8D8F-66C300A95B52}" destId="{F7B3C0B7-F0F7-4F49-B02C-3630F8C5FAE5}" srcOrd="5" destOrd="0" presId="urn:microsoft.com/office/officeart/2005/8/layout/target3"/>
    <dgm:cxn modelId="{AA45A177-1D57-4257-9230-8D5BD5177292}" type="presParOf" srcId="{FE47432B-CA46-450C-8D8F-66C300A95B52}" destId="{C9DA9446-E2D3-4F6A-8960-3CADFBF870B8}" srcOrd="6" destOrd="0" presId="urn:microsoft.com/office/officeart/2005/8/layout/target3"/>
    <dgm:cxn modelId="{D8EA37E8-F152-49CA-BDCD-8E8059C536E4}" type="presParOf" srcId="{FE47432B-CA46-450C-8D8F-66C300A95B52}" destId="{9726EC6F-D322-4CD3-B489-1BE3DF7CE70B}" srcOrd="7" destOrd="0" presId="urn:microsoft.com/office/officeart/2005/8/layout/target3"/>
    <dgm:cxn modelId="{6C59D4D3-7ED9-470C-AAC7-59BCB334F6AE}" type="presParOf" srcId="{FE47432B-CA46-450C-8D8F-66C300A95B52}" destId="{645AA564-2E9E-4954-AD87-AE01782CEC59}" srcOrd="8" destOrd="0" presId="urn:microsoft.com/office/officeart/2005/8/layout/target3"/>
    <dgm:cxn modelId="{0F095713-B01F-426B-9971-B64A2CAEC2DC}" type="presParOf" srcId="{FE47432B-CA46-450C-8D8F-66C300A95B52}" destId="{8538CAC4-6A86-42B8-B5AF-2FF155DB9D02}" srcOrd="9" destOrd="0" presId="urn:microsoft.com/office/officeart/2005/8/layout/target3"/>
    <dgm:cxn modelId="{F3C27442-2E43-490C-A821-263CF7BEAE4A}" type="presParOf" srcId="{FE47432B-CA46-450C-8D8F-66C300A95B52}" destId="{26FD6024-A07F-46D0-8BC0-B5E595C5673D}" srcOrd="10" destOrd="0" presId="urn:microsoft.com/office/officeart/2005/8/layout/target3"/>
    <dgm:cxn modelId="{22257CDE-FBB2-47C7-B3B3-0DC9581879CD}" type="presParOf" srcId="{FE47432B-CA46-450C-8D8F-66C300A95B52}" destId="{E73F1C26-6DCD-4001-88B9-355E01E2BCE7}" srcOrd="11" destOrd="0" presId="urn:microsoft.com/office/officeart/2005/8/layout/target3"/>
    <dgm:cxn modelId="{F105C492-F779-4AD8-A8C3-1E4CE1799452}" type="presParOf" srcId="{FE47432B-CA46-450C-8D8F-66C300A95B52}" destId="{8E23E229-92FC-49D1-B5FE-0303176B8A4E}" srcOrd="12" destOrd="0" presId="urn:microsoft.com/office/officeart/2005/8/layout/target3"/>
    <dgm:cxn modelId="{B463B3E0-851F-45D9-B58F-4B28AF6B0FAB}" type="presParOf" srcId="{FE47432B-CA46-450C-8D8F-66C300A95B52}" destId="{8467D0EB-87A2-4285-8ACA-0398EFBF29BC}" srcOrd="13" destOrd="0" presId="urn:microsoft.com/office/officeart/2005/8/layout/target3"/>
    <dgm:cxn modelId="{EA34D5C5-0ECD-44B8-A8FD-3A6F86790EA2}" type="presParOf" srcId="{FE47432B-CA46-450C-8D8F-66C300A95B52}" destId="{DBA8199F-D892-4A8E-A352-2B7844050E09}" srcOrd="14" destOrd="0" presId="urn:microsoft.com/office/officeart/2005/8/layout/target3"/>
    <dgm:cxn modelId="{4DE60DE5-F0B7-41D1-8BF3-01EC8B5E052F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93D617-2CB3-4C3B-A255-CA441D05A564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064D0-F0E5-4075-89EE-82FFBEE69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649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Kreslené písmo nicméně našlo hojné uplatnění v knihtisku: humanistické písmo v podobě antikvy a italiky, novogotické písmo v podobě bastardy, textury, švabachu a fraktury. Novogotické písmo se užívalo nejdéle pro zápis němčiny, a to až do roku 1941, kdy nacistická administrativa používání tohoto písma zakázala. Od té doby se pro jazyky zapisovaných latinkou používá pouze humanistické písmo.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800" cap="none" baseline="0" dirty="0" smtClean="0">
                <a:latin typeface="+mn-lt"/>
              </a:rPr>
              <a:t> </a:t>
            </a:r>
            <a:endParaRPr lang="cs-CZ" sz="800" cap="none" baseline="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064D0-F0E5-4075-89EE-82FFBEE6970B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18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32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5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65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2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1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86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0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94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9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2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80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6912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1431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9486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013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822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974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820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014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8589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7905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3156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4614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1437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1644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3567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4162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26731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6080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9695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7306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603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99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58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4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910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Latinka&amp;oldid=9906665" TargetMode="External"/><Relationship Id="rId2" Type="http://schemas.openxmlformats.org/officeDocument/2006/relationships/hyperlink" Target="http://cs.wikipedia.org/w/index.php?title=Wikipedie:Typografick%C3%A9_rady&amp;oldid=10448023" TargetMode="External"/><Relationship Id="rId1" Type="http://schemas.openxmlformats.org/officeDocument/2006/relationships/slideLayout" Target="../slideLayouts/slideLayout29.xml"/><Relationship Id="rId5" Type="http://schemas.openxmlformats.org/officeDocument/2006/relationships/hyperlink" Target="http://en.wikipedia.org/w/index.php?title=Cursive&amp;oldid=562476361" TargetMode="External"/><Relationship Id="rId4" Type="http://schemas.openxmlformats.org/officeDocument/2006/relationships/hyperlink" Target="http://cs.wikipedia.org/w/index.php?title=Typografie&amp;oldid=1039367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2516692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55451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VY_32_INOVACE_11_S10-I-6-9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Informatika pro 6. –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Typografie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440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880236"/>
              </p:ext>
            </p:extLst>
          </p:nvPr>
        </p:nvGraphicFramePr>
        <p:xfrm>
          <a:off x="539552" y="3573016"/>
          <a:ext cx="8280920" cy="258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Počítač s připojením k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internetu a textovým procesorem.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 a vyhledávání informací na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si procvičí výklad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na praktických ukázkách psaní krátkých textu v textovém procesoru.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225645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Materiál slouží k  seznámení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základními pravidly typografie.</a:t>
                      </a:r>
                      <a:endParaRPr lang="cs-CZ" sz="14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pozná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jak správně psát texty na počítači – základní pravidla.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62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18E"/>
            </a:gs>
            <a:gs pos="10000">
              <a:srgbClr val="50B1D3"/>
            </a:gs>
            <a:gs pos="20000">
              <a:srgbClr val="0067B4"/>
            </a:gs>
            <a:gs pos="40000">
              <a:srgbClr val="0094C8"/>
            </a:gs>
            <a:gs pos="65000">
              <a:srgbClr val="0067B4"/>
            </a:gs>
            <a:gs pos="85000">
              <a:srgbClr val="00B0F0"/>
            </a:gs>
            <a:gs pos="100000">
              <a:srgbClr val="306E8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91" y="1052736"/>
            <a:ext cx="3368373" cy="275083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803572"/>
            <a:ext cx="8712968" cy="2361731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INFORMATIKA</a:t>
            </a:r>
            <a:b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</a:b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pro základní školu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2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TYPOGRAFIE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1925543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Typografie je umělecko-technický obor,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zabývá tiskovým písmem.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 je typografie?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9654" y="2944276"/>
            <a:ext cx="4824537" cy="1692771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Dějiny typografie </a:t>
            </a:r>
            <a:r>
              <a:rPr lang="cs-CZ" sz="32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</a:t>
            </a:r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vlastním slova smyslu začínají, </a:t>
            </a: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</a:t>
            </a:r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Johannes </a:t>
            </a:r>
            <a:r>
              <a:rPr lang="cs-CZ" sz="2400" dirty="0" err="1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Gutenberg</a:t>
            </a:r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roce 1448 vynalezl knihtisk. </a:t>
            </a: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82707" y="4832327"/>
            <a:ext cx="4824537" cy="1938992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tomto období nadcházejícího novověku došlo ke vzniku dvou základních forem latinského písma, </a:t>
            </a: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písma </a:t>
            </a: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humanistického </a:t>
            </a:r>
            <a:b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400" dirty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novogotického</a:t>
            </a:r>
            <a:r>
              <a:rPr lang="cs-CZ" sz="24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dirty="0">
              <a:solidFill>
                <a:srgbClr val="004D8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884" y="2899521"/>
            <a:ext cx="3865612" cy="3865612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639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839241"/>
            <a:ext cx="2488414" cy="292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TYPOGRAFIE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1925543"/>
            <a:ext cx="6192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Typografie se zabývá pravidly pro psaný text, která podporují jeho čitelnost, a tím i srozumitelnost.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Postupem času se těchto pravidel vyvinulo značné množství.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Čím se zabývá?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Obláček 5"/>
          <p:cNvSpPr/>
          <p:nvPr/>
        </p:nvSpPr>
        <p:spPr>
          <a:xfrm>
            <a:off x="3268397" y="3864535"/>
            <a:ext cx="5760640" cy="2993465"/>
          </a:xfrm>
          <a:prstGeom prst="cloudCallout">
            <a:avLst>
              <a:gd name="adj1" fmla="val -71006"/>
              <a:gd name="adj2" fmla="val -16460"/>
            </a:avLst>
          </a:prstGeom>
          <a:solidFill>
            <a:srgbClr val="7DF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Pojďme si projít výběrový 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přehled typografických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 odpovídajících českým zvyklostem, 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mohou být užitečné pro psaní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textů.</a:t>
            </a:r>
            <a:endParaRPr lang="cs-CZ" sz="24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840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TYPOGRAFIE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65441" y="2852936"/>
            <a:ext cx="57726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Rukopis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skryje hodně typografických chyb, počítač však neschová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nic.</a:t>
            </a:r>
            <a:endParaRPr lang="cs-CZ" sz="24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518663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Proč se naučit a znát pravidla typografie?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63887" y="4797152"/>
            <a:ext cx="535252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Chceme-li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vytvářet alespoň trochu dobře vypadající texty, nezbývá nám, než se alespoň se základními pravidly typografie seznámit a dodržovat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61" y="2389141"/>
            <a:ext cx="2883071" cy="4303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tužka dolů 5"/>
          <p:cNvSpPr/>
          <p:nvPr/>
        </p:nvSpPr>
        <p:spPr>
          <a:xfrm>
            <a:off x="4549957" y="3992542"/>
            <a:ext cx="3203575" cy="535622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33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1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Interpunkce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39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575" y="2708920"/>
            <a:ext cx="8808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Interpunkční znaménka těsně přiléhají k předchozímu slovu a 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sebou mají mezeru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75450" y="1811050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Mezery u interpunkčních znaků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52075" y="3717032"/>
            <a:ext cx="1512000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čárka</a:t>
            </a:r>
          </a:p>
          <a:p>
            <a:pPr algn="ctr"/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2051720" y="3717032"/>
            <a:ext cx="1512000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tečka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745242" y="3717032"/>
            <a:ext cx="1512000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středník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508104" y="3717032"/>
            <a:ext cx="1512000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otazník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236296" y="3717032"/>
            <a:ext cx="1512168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vykřičník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91242" y="5013176"/>
            <a:ext cx="8820000" cy="1440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92D050"/>
              </a:gs>
              <a:gs pos="49000">
                <a:srgbClr val="FFECAF"/>
              </a:gs>
              <a:gs pos="55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cs-CZ" sz="2400" dirty="0" smtClean="0">
                <a:solidFill>
                  <a:schemeClr val="tx1"/>
                </a:solidFill>
              </a:rPr>
              <a:t>Všichni </a:t>
            </a:r>
            <a:r>
              <a:rPr lang="cs-CZ" sz="2400" dirty="0">
                <a:solidFill>
                  <a:schemeClr val="tx1"/>
                </a:solidFill>
              </a:rPr>
              <a:t>, </a:t>
            </a:r>
            <a:r>
              <a:rPr lang="cs-CZ" sz="2400" dirty="0" smtClean="0">
                <a:solidFill>
                  <a:schemeClr val="tx1"/>
                </a:solidFill>
              </a:rPr>
              <a:t>kdo </a:t>
            </a:r>
            <a:r>
              <a:rPr lang="cs-CZ" sz="2400" dirty="0" smtClean="0">
                <a:solidFill>
                  <a:schemeClr val="bg1"/>
                </a:solidFill>
              </a:rPr>
              <a:t>*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Všichni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,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kdo </a:t>
            </a:r>
            <a:r>
              <a:rPr lang="cs-CZ" sz="2400" dirty="0" smtClean="0">
                <a:solidFill>
                  <a:schemeClr val="bg1"/>
                </a:solidFill>
              </a:rPr>
              <a:t>*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Všichni,kdo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*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Pozor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!  </a:t>
            </a:r>
            <a:r>
              <a:rPr lang="cs-CZ" sz="2400" dirty="0" smtClean="0">
                <a:solidFill>
                  <a:schemeClr val="bg1"/>
                </a:solidFill>
              </a:rPr>
              <a:t>*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Co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?</a:t>
            </a: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Všichni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Pozor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Co?</a:t>
            </a:r>
          </a:p>
          <a:p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002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77666" y="1811050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Mezery u interpunkčních znaků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55575" y="2851838"/>
            <a:ext cx="8796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závorek se mezera vkládá před otevírací a za zavírací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závorku.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05367" y="5085184"/>
            <a:ext cx="8820000" cy="136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92D050"/>
              </a:gs>
              <a:gs pos="49000">
                <a:srgbClr val="FFECAF"/>
              </a:gs>
              <a:gs pos="55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John(USA)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řekl * John 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( USA )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řekl * John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( USA) řekl</a:t>
            </a: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b="1" dirty="0">
                <a:solidFill>
                  <a:srgbClr val="FF0000"/>
                </a:solidFill>
              </a:rPr>
              <a:t>John (USA) řekl</a:t>
            </a:r>
          </a:p>
          <a:p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45495" y="3717032"/>
            <a:ext cx="2522417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Závorky kulaté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  )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341633" y="3717032"/>
            <a:ext cx="2424168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Závorky hranaté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[   ]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300192" y="3717032"/>
            <a:ext cx="2424168" cy="900000"/>
          </a:xfrm>
          <a:prstGeom prst="roundRect">
            <a:avLst/>
          </a:prstGeom>
          <a:solidFill>
            <a:srgbClr val="00FF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Závorky složené</a:t>
            </a:r>
          </a:p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{   }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828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575" y="2780928"/>
            <a:ext cx="873690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Pravidlo platí i pro iniciály jmen (jež se v angličtině někdy píšou bez mezer) a zkratky.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vhodné, aby zkratka nebyla na konci řádku oddělena od pokračování téže věty.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doporučuje za tečkou zkratky použít tvrdou mezeru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70150" y="1700807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Mezery u interpunkčních znaků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71103" y="4437112"/>
            <a:ext cx="8820000" cy="1440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92D050"/>
              </a:gs>
              <a:gs pos="49000">
                <a:srgbClr val="FFECAF"/>
              </a:gs>
              <a:gs pos="55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T.G.Masaryk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*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T.G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Masaryk </a:t>
            </a:r>
            <a:r>
              <a:rPr lang="cs-CZ" sz="2400" dirty="0" smtClean="0">
                <a:solidFill>
                  <a:schemeClr val="bg1"/>
                </a:solidFill>
              </a:rPr>
              <a:t>*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s.r.o. *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MUDr.Kovář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T. </a:t>
            </a:r>
            <a:r>
              <a:rPr lang="cs-CZ" sz="2400" b="1" dirty="0">
                <a:solidFill>
                  <a:srgbClr val="FF0000"/>
                </a:solidFill>
              </a:rPr>
              <a:t>G. </a:t>
            </a:r>
            <a:r>
              <a:rPr lang="cs-CZ" sz="2400" b="1" dirty="0" smtClean="0">
                <a:solidFill>
                  <a:srgbClr val="FF0000"/>
                </a:solidFill>
              </a:rPr>
              <a:t>Masaryk </a:t>
            </a:r>
            <a:r>
              <a:rPr lang="cs-CZ" sz="2400" b="1" dirty="0" smtClean="0">
                <a:solidFill>
                  <a:schemeClr val="bg1"/>
                </a:solidFill>
              </a:rPr>
              <a:t>*</a:t>
            </a:r>
            <a:r>
              <a:rPr lang="cs-CZ" sz="2400" b="1" dirty="0" smtClean="0">
                <a:solidFill>
                  <a:srgbClr val="FF0000"/>
                </a:solidFill>
              </a:rPr>
              <a:t> s</a:t>
            </a:r>
            <a:r>
              <a:rPr lang="cs-CZ" sz="2400" b="1" dirty="0">
                <a:solidFill>
                  <a:srgbClr val="FF0000"/>
                </a:solidFill>
              </a:rPr>
              <a:t>. r. o</a:t>
            </a:r>
            <a:r>
              <a:rPr lang="cs-CZ" sz="2400" b="1" dirty="0" smtClean="0">
                <a:solidFill>
                  <a:srgbClr val="FF0000"/>
                </a:solidFill>
              </a:rPr>
              <a:t>. </a:t>
            </a:r>
            <a:r>
              <a:rPr lang="cs-CZ" sz="2400" b="1" dirty="0" smtClean="0">
                <a:solidFill>
                  <a:schemeClr val="bg1"/>
                </a:solidFill>
              </a:rPr>
              <a:t>*</a:t>
            </a:r>
            <a:r>
              <a:rPr lang="cs-CZ" sz="2400" b="1" dirty="0" smtClean="0">
                <a:solidFill>
                  <a:srgbClr val="FF0000"/>
                </a:solidFill>
              </a:rPr>
              <a:t> MUDr</a:t>
            </a:r>
            <a:r>
              <a:rPr lang="cs-CZ" sz="2400" b="1" dirty="0">
                <a:solidFill>
                  <a:srgbClr val="FF0000"/>
                </a:solidFill>
              </a:rPr>
              <a:t>. Kovář</a:t>
            </a:r>
          </a:p>
          <a:p>
            <a:pPr algn="ctr"/>
            <a:endParaRPr lang="cs-CZ" sz="2400" b="1" dirty="0">
              <a:solidFill>
                <a:srgbClr val="FF0000"/>
              </a:solidFill>
            </a:endParaRPr>
          </a:p>
          <a:p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1103" y="5877272"/>
            <a:ext cx="8816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Výjimkou jsou zápisy, v nichž se interpunkční znaménka </a:t>
            </a:r>
            <a:r>
              <a:rPr lang="cs-CZ" sz="2400" dirty="0" smtClean="0">
                <a:solidFill>
                  <a:schemeClr val="bg1"/>
                </a:solidFill>
              </a:rPr>
              <a:t>považují za </a:t>
            </a:r>
            <a:r>
              <a:rPr lang="cs-CZ" sz="2400" dirty="0">
                <a:solidFill>
                  <a:schemeClr val="bg1"/>
                </a:solidFill>
              </a:rPr>
              <a:t>součást ucelené značky. Příkladem je čárka v desetinném </a:t>
            </a:r>
            <a:r>
              <a:rPr lang="cs-CZ" sz="2400" dirty="0" smtClean="0">
                <a:solidFill>
                  <a:schemeClr val="bg1"/>
                </a:solidFill>
              </a:rPr>
              <a:t>čísle.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1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899" y="2852936"/>
            <a:ext cx="8931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se na konci věty objeví tečka z předcházející zkratky, další tečka pro ukončení věty se již nepíše.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69406" y="1749488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Zkratka na konci věty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04899" y="3861048"/>
            <a:ext cx="8820000" cy="1440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92D050"/>
              </a:gs>
              <a:gs pos="49000">
                <a:srgbClr val="FFECAF"/>
              </a:gs>
              <a:gs pos="55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</a:t>
            </a:r>
          </a:p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cs-CZ" sz="2400" dirty="0" smtClean="0">
                <a:solidFill>
                  <a:schemeClr val="tx1"/>
                </a:solidFill>
              </a:rPr>
              <a:t>Založil firmu MARKO, s. r. o..</a:t>
            </a:r>
            <a:endParaRPr lang="cs-CZ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Založil firmu MARKO, s. r. o.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132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575" y="2790732"/>
            <a:ext cx="88679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300"/>
              </a:spcBef>
              <a:buFont typeface="Wingdings" pitchFamily="2" charset="2"/>
              <a:buChar char="Ø"/>
            </a:pP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Tečky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jen tři, jiný počet není dovolen. </a:t>
            </a:r>
            <a:endParaRPr lang="cs-CZ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Bef>
                <a:spcPts val="300"/>
              </a:spcBef>
              <a:buFont typeface="Wingdings" pitchFamily="2" charset="2"/>
              <a:buChar char="Ø"/>
            </a:pP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výpustkou věta končí, další (čtvrtá) tečka se již nepíše. </a:t>
            </a:r>
            <a:endParaRPr lang="cs-CZ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Bef>
                <a:spcPts val="300"/>
              </a:spcBef>
              <a:buFont typeface="Wingdings" pitchFamily="2" charset="2"/>
              <a:buChar char="Ø"/>
            </a:pP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výpustka za slovem, navazuje těsně na něj bez mezery; pokud je před slovem, je od něj oddělena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mezerou.</a:t>
            </a:r>
          </a:p>
          <a:p>
            <a:pPr marL="342900" indent="-342900">
              <a:spcBef>
                <a:spcPts val="300"/>
              </a:spcBef>
              <a:buFont typeface="Wingdings" pitchFamily="2" charset="2"/>
              <a:buChar char="Ø"/>
            </a:pP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označuje vypuštění části věty či celých vět z většího celku, odděluje se mezerou z obou stran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spcBef>
                <a:spcPts val="300"/>
              </a:spcBef>
              <a:buFont typeface="Wingdings" pitchFamily="2" charset="2"/>
              <a:buChar char="Ø"/>
            </a:pP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tečkami se zásadně nedělají žádné mezery.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73598" y="1384392"/>
            <a:ext cx="6149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Výpustka (tři tečky)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03547" y="5301208"/>
            <a:ext cx="8820000" cy="1440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92D050"/>
              </a:gs>
              <a:gs pos="49000">
                <a:srgbClr val="FFECAF"/>
              </a:gs>
              <a:gs pos="55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  </a:t>
            </a:r>
            <a:r>
              <a:rPr lang="cs-CZ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</a:t>
            </a:r>
            <a:r>
              <a:rPr lang="pl-PL" sz="2000" i="1" dirty="0" smtClean="0">
                <a:solidFill>
                  <a:schemeClr val="tx1"/>
                </a:solidFill>
              </a:rPr>
              <a:t>Co </a:t>
            </a:r>
            <a:r>
              <a:rPr lang="pl-PL" sz="2000" i="1" dirty="0">
                <a:solidFill>
                  <a:schemeClr val="tx1"/>
                </a:solidFill>
              </a:rPr>
              <a:t>dodat....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* </a:t>
            </a:r>
            <a:r>
              <a:rPr lang="pl-PL" sz="2000" i="1" dirty="0">
                <a:solidFill>
                  <a:schemeClr val="tx1"/>
                </a:solidFill>
              </a:rPr>
              <a:t>Co dodat..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smtClean="0">
                <a:solidFill>
                  <a:schemeClr val="tx1"/>
                </a:solidFill>
              </a:rPr>
              <a:t>* </a:t>
            </a:r>
            <a:r>
              <a:rPr lang="pl-PL" sz="2000" i="1" dirty="0">
                <a:solidFill>
                  <a:schemeClr val="tx1"/>
                </a:solidFill>
              </a:rPr>
              <a:t>Co dodat. . </a:t>
            </a:r>
            <a:r>
              <a:rPr lang="pl-PL" sz="2000" i="1" dirty="0" smtClean="0">
                <a:solidFill>
                  <a:schemeClr val="tx1"/>
                </a:solidFill>
              </a:rPr>
              <a:t>. </a:t>
            </a:r>
            <a:r>
              <a:rPr lang="pl-PL" sz="2000" i="1" dirty="0">
                <a:solidFill>
                  <a:schemeClr val="tx1"/>
                </a:solidFill>
              </a:rPr>
              <a:t>* </a:t>
            </a:r>
            <a:r>
              <a:rPr lang="pl-PL" sz="2000" i="1" dirty="0" smtClean="0">
                <a:solidFill>
                  <a:schemeClr val="tx1"/>
                </a:solidFill>
              </a:rPr>
              <a:t/>
            </a:r>
            <a:br>
              <a:rPr lang="pl-PL" sz="2000" i="1" dirty="0" smtClean="0">
                <a:solidFill>
                  <a:schemeClr val="tx1"/>
                </a:solidFill>
              </a:rPr>
            </a:br>
            <a:r>
              <a:rPr lang="pl-PL" sz="2000" i="1" dirty="0" smtClean="0">
                <a:solidFill>
                  <a:schemeClr val="tx1"/>
                </a:solidFill>
              </a:rPr>
              <a:t>                    	… </a:t>
            </a:r>
            <a:r>
              <a:rPr lang="pl-PL" sz="2000" i="1" dirty="0">
                <a:solidFill>
                  <a:schemeClr val="tx1"/>
                </a:solidFill>
              </a:rPr>
              <a:t>a </a:t>
            </a:r>
            <a:r>
              <a:rPr lang="pl-PL" sz="2000" i="1" dirty="0" smtClean="0">
                <a:solidFill>
                  <a:schemeClr val="tx1"/>
                </a:solidFill>
              </a:rPr>
              <a:t>dále lidé... věrni tradicím ...připomínají, že ...</a:t>
            </a: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    </a:t>
            </a:r>
            <a:r>
              <a:rPr lang="cs-CZ" sz="2200" b="1" dirty="0" smtClean="0">
                <a:solidFill>
                  <a:srgbClr val="FF0000"/>
                </a:solidFill>
              </a:rPr>
              <a:t>Co dodat… </a:t>
            </a:r>
          </a:p>
          <a:p>
            <a:r>
              <a:rPr lang="cs-CZ" sz="2200" b="1" dirty="0" smtClean="0">
                <a:solidFill>
                  <a:srgbClr val="FF0000"/>
                </a:solidFill>
              </a:rPr>
              <a:t>		… a dále lidé … věrní tradicím … připomínají, že…</a:t>
            </a:r>
            <a:endParaRPr lang="cs-CZ" sz="2200" b="1" dirty="0">
              <a:solidFill>
                <a:srgbClr val="FF0000"/>
              </a:solidFill>
            </a:endParaRPr>
          </a:p>
          <a:p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73597" y="1969167"/>
            <a:ext cx="6149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Vypuštění části textu se označuje třemi tečkami, popř. speciálním znakem (tzv. výpustkou</a:t>
            </a:r>
            <a:r>
              <a:rPr lang="cs-CZ" sz="2400" dirty="0" smtClean="0">
                <a:solidFill>
                  <a:schemeClr val="bg1"/>
                </a:solidFill>
              </a:rPr>
              <a:t>).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10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2351334"/>
            <a:ext cx="72852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Klávesou        se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píše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spojovník, </a:t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(jak název napovídá) slouží ke spojování slov, např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.: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81486" y="1477563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Spojovník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62834" y="3284984"/>
            <a:ext cx="8820000" cy="1080000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česko-německé, Praha-Ruzyně, Jean-Jacques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55575" y="4509120"/>
            <a:ext cx="88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Jsou-li dva místní názvy spojeny v názvu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souměstí nebo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označení části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města, klade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mezi ně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spojovník.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118257" y="2420584"/>
            <a:ext cx="288032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-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55575" y="5454848"/>
            <a:ext cx="8820000" cy="1260000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Frýdek-Místek, Brandýs nad Labem-Stará Boleslav</a:t>
            </a:r>
            <a:br>
              <a:rPr lang="cs-CZ" sz="2400" b="1" dirty="0">
                <a:solidFill>
                  <a:srgbClr val="FF0000"/>
                </a:solidFill>
              </a:rPr>
            </a:br>
            <a:r>
              <a:rPr lang="cs-CZ" sz="2400" b="1" dirty="0">
                <a:solidFill>
                  <a:srgbClr val="FF0000"/>
                </a:solidFill>
              </a:rPr>
              <a:t>         	      Praha-Hostivař, Brno-Žabovřesky </a:t>
            </a:r>
          </a:p>
        </p:txBody>
      </p:sp>
    </p:spTree>
    <p:extLst>
      <p:ext uri="{BB962C8B-B14F-4D97-AF65-F5344CB8AC3E}">
        <p14:creationId xmlns:p14="http://schemas.microsoft.com/office/powerpoint/2010/main" val="72406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71800" y="2117680"/>
            <a:ext cx="6238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oddělování částí věty slouží pomlčka.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Pomlčka stojící ve větě se odděluje z obou stran mezerou.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53506" y="1477563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Pomlčka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32656" y="2891883"/>
            <a:ext cx="8820000" cy="1080000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každý člověk – hodný toho jména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má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3984955"/>
            <a:ext cx="9143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běžných klávesnicích se nevyskytuje. 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Pomlčku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lze zapsat pomocí kombinací kláves 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 + 0150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lépe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však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využitím nabídky zvláštních znaků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 editačním oknem. 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81533" y="5661248"/>
            <a:ext cx="8820000" cy="1080000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100–200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2656" y="4829589"/>
            <a:ext cx="88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Pomlčka se používá také pro zápis číselných rozsahů, v tomto případě se v praxi obvykle sází těsně k oběma </a:t>
            </a:r>
            <a:r>
              <a:rPr lang="cs-CZ" sz="2400" dirty="0" smtClean="0">
                <a:solidFill>
                  <a:schemeClr val="bg1"/>
                </a:solidFill>
              </a:rPr>
              <a:t>číslům.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99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95550" y="1448525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Mínus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55574" y="2999538"/>
            <a:ext cx="88809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Minus </a:t>
            </a:r>
            <a:r>
              <a:rPr lang="cs-CZ" sz="2400" dirty="0">
                <a:solidFill>
                  <a:schemeClr val="bg1"/>
                </a:solidFill>
              </a:rPr>
              <a:t>je svisle o trochu posunut tak, aby byl ve stejné výšce jako vodorovná čárka ve znaménku plus (+ − =) oproti pomlčce (+ – =) a spojovníku (+ - =). 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Pokud </a:t>
            </a:r>
            <a:r>
              <a:rPr lang="cs-CZ" sz="2400" dirty="0">
                <a:solidFill>
                  <a:schemeClr val="bg1"/>
                </a:solidFill>
              </a:rPr>
              <a:t>minus indikuje záporné číslo, stojí těsně před ním, bez </a:t>
            </a:r>
            <a:r>
              <a:rPr lang="cs-CZ" sz="2400" dirty="0" smtClean="0">
                <a:solidFill>
                  <a:schemeClr val="bg1"/>
                </a:solidFill>
              </a:rPr>
              <a:t>mezery.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877666" y="1916832"/>
            <a:ext cx="601481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Matematické znaménko minus (−) se na běžných klávesnicích nevyskytuje. </a:t>
            </a:r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Jako </a:t>
            </a:r>
            <a:r>
              <a:rPr lang="cs-CZ" sz="2000" b="1" dirty="0">
                <a:solidFill>
                  <a:srgbClr val="FFFF00"/>
                </a:solidFill>
              </a:rPr>
              <a:t>odečítací </a:t>
            </a:r>
            <a:r>
              <a:rPr lang="cs-CZ" sz="2000" b="1" dirty="0" smtClean="0">
                <a:solidFill>
                  <a:srgbClr val="FFFF00"/>
                </a:solidFill>
              </a:rPr>
              <a:t>znaménko minus používáme pomlčku.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6575" y="5469198"/>
            <a:ext cx="8880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znaménka matematických operací se oddělují z obou stran </a:t>
            </a:r>
            <a:r>
              <a:rPr lang="cs-CZ" sz="2400" dirty="0" smtClean="0">
                <a:solidFill>
                  <a:schemeClr val="bg1"/>
                </a:solidFill>
              </a:rPr>
              <a:t>mezerami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55575" y="5933964"/>
            <a:ext cx="8880921" cy="807404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– 8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5575" y="4569198"/>
            <a:ext cx="8820000" cy="804018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70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INTERPUNKCE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77666" y="1477563"/>
            <a:ext cx="6014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Uvozovky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" y="2996952"/>
            <a:ext cx="903748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pro </a:t>
            </a:r>
            <a:r>
              <a:rPr lang="cs-CZ" sz="2400" dirty="0">
                <a:solidFill>
                  <a:schemeClr val="bg1"/>
                </a:solidFill>
              </a:rPr>
              <a:t>druhou úroveň uvnitř uvozovek se používají jednoduché uvozovky ‚ a </a:t>
            </a:r>
            <a:r>
              <a:rPr lang="cs-CZ" sz="2400" dirty="0" smtClean="0">
                <a:solidFill>
                  <a:schemeClr val="bg1"/>
                </a:solidFill>
              </a:rPr>
              <a:t>‘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třetí </a:t>
            </a:r>
            <a:r>
              <a:rPr lang="cs-CZ" sz="2400" dirty="0">
                <a:solidFill>
                  <a:schemeClr val="bg1"/>
                </a:solidFill>
              </a:rPr>
              <a:t>povolený způsob, boční (obrácené francouzské) uvozovky » a </a:t>
            </a:r>
            <a:r>
              <a:rPr lang="cs-CZ" sz="2400" dirty="0" smtClean="0">
                <a:solidFill>
                  <a:schemeClr val="bg1"/>
                </a:solidFill>
              </a:rPr>
              <a:t>«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>
                <a:solidFill>
                  <a:srgbClr val="FFFF00"/>
                </a:solidFill>
              </a:rPr>
              <a:t>Znak </a:t>
            </a:r>
            <a:r>
              <a:rPr lang="cs-CZ" sz="2000" dirty="0">
                <a:solidFill>
                  <a:srgbClr val="FFFF00"/>
                </a:solidFill>
              </a:rPr>
              <a:t>" umístěný na klávesnici je někdy popisován jako uvozovky ASCII. </a:t>
            </a:r>
            <a:r>
              <a:rPr lang="cs-CZ" sz="2000" dirty="0" smtClean="0">
                <a:solidFill>
                  <a:srgbClr val="FFFF00"/>
                </a:solidFill>
              </a:rPr>
              <a:t/>
            </a:r>
            <a:br>
              <a:rPr lang="cs-CZ" sz="2000" dirty="0" smtClean="0">
                <a:solidFill>
                  <a:srgbClr val="FFFF00"/>
                </a:solidFill>
              </a:rPr>
            </a:br>
            <a:r>
              <a:rPr lang="cs-CZ" sz="2000" dirty="0" smtClean="0">
                <a:solidFill>
                  <a:srgbClr val="FFFF00"/>
                </a:solidFill>
              </a:rPr>
              <a:t>Jeho </a:t>
            </a:r>
            <a:r>
              <a:rPr lang="cs-CZ" sz="2000" dirty="0">
                <a:solidFill>
                  <a:srgbClr val="FFFF00"/>
                </a:solidFill>
              </a:rPr>
              <a:t>používání místo uvozovek je sice tolerováno, pokud to však jde, je lepší používat „korektní uvozovky“. </a:t>
            </a:r>
            <a:endParaRPr lang="cs-CZ" sz="2000" dirty="0" smtClean="0">
              <a:solidFill>
                <a:srgbClr val="FFFF00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Jednotka </a:t>
            </a:r>
            <a:r>
              <a:rPr lang="cs-CZ" sz="2400" dirty="0">
                <a:solidFill>
                  <a:schemeClr val="bg1"/>
                </a:solidFill>
              </a:rPr>
              <a:t>palec či vteřiny se značí pomocí </a:t>
            </a:r>
            <a:r>
              <a:rPr lang="cs-CZ" sz="2400" dirty="0" smtClean="0">
                <a:solidFill>
                  <a:schemeClr val="bg1"/>
                </a:solidFill>
              </a:rPr>
              <a:t>″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2062338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V češtině se uvozovky píší pomocí znaků 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(levý 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 +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0132) </a:t>
            </a:r>
            <a:r>
              <a:rPr lang="cs-CZ" sz="2400" dirty="0" smtClean="0">
                <a:solidFill>
                  <a:schemeClr val="bg1"/>
                </a:solidFill>
              </a:rPr>
              <a:t>a</a:t>
            </a:r>
            <a:r>
              <a:rPr lang="cs-CZ" sz="2400" dirty="0">
                <a:solidFill>
                  <a:schemeClr val="bg1"/>
                </a:solidFill>
              </a:rPr>
              <a:t> 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levý Alt +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0147) 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5575" y="5661248"/>
            <a:ext cx="8880921" cy="1080120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… horniny typu „</a:t>
            </a:r>
            <a:r>
              <a:rPr lang="cs-CZ" sz="2400" b="1" dirty="0" err="1" smtClean="0">
                <a:solidFill>
                  <a:srgbClr val="FF0000"/>
                </a:solidFill>
              </a:rPr>
              <a:t>minety</a:t>
            </a:r>
            <a:r>
              <a:rPr lang="cs-CZ" sz="2400" b="1" dirty="0" smtClean="0">
                <a:solidFill>
                  <a:srgbClr val="FF0000"/>
                </a:solidFill>
              </a:rPr>
              <a:t>“ jsou… </a:t>
            </a:r>
            <a:r>
              <a:rPr lang="cs-CZ" sz="2400" b="1" dirty="0" smtClean="0">
                <a:solidFill>
                  <a:schemeClr val="bg1">
                    <a:lumMod val="65000"/>
                  </a:schemeClr>
                </a:solidFill>
              </a:rPr>
              <a:t>*</a:t>
            </a:r>
            <a:r>
              <a:rPr lang="cs-CZ" sz="2400" b="1" dirty="0" smtClean="0">
                <a:solidFill>
                  <a:srgbClr val="FF0000"/>
                </a:solidFill>
              </a:rPr>
              <a:t> Honzík řekl: „Zdar!“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749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2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Mezery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06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MEZERY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17540" y="1534051"/>
            <a:ext cx="619268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Mezer je v typografii mnoho druhů. </a:t>
            </a: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Obvykle se používají </a:t>
            </a:r>
            <a:r>
              <a:rPr lang="cs-CZ" sz="2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dva druhy mezer: </a:t>
            </a: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běžná a nedělitelná (pevná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–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levý ALT + 0150</a:t>
            </a: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0" y="3380710"/>
            <a:ext cx="9143999" cy="3439403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cs-CZ" sz="2000" b="1" dirty="0">
                <a:solidFill>
                  <a:srgbClr val="002060"/>
                </a:solidFill>
              </a:rPr>
              <a:t>Nedělitelná mezera se používá zejména:</a:t>
            </a: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>
                <a:solidFill>
                  <a:srgbClr val="002060"/>
                </a:solidFill>
              </a:rPr>
              <a:t>mezi číslem a značkou jednotky (123 m</a:t>
            </a:r>
            <a:r>
              <a:rPr lang="cs-CZ" sz="2000" b="1" dirty="0" smtClean="0">
                <a:solidFill>
                  <a:srgbClr val="002060"/>
                </a:solidFill>
              </a:rPr>
              <a:t>)</a:t>
            </a: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 smtClean="0">
                <a:solidFill>
                  <a:srgbClr val="002060"/>
                </a:solidFill>
              </a:rPr>
              <a:t>(</a:t>
            </a:r>
            <a:r>
              <a:rPr lang="cs-CZ" sz="2000" b="1" dirty="0">
                <a:solidFill>
                  <a:srgbClr val="002060"/>
                </a:solidFill>
              </a:rPr>
              <a:t>ale ve významu přídavného jména se mezera nepíše: </a:t>
            </a:r>
            <a:r>
              <a:rPr lang="cs-CZ" sz="2000" b="1" i="1" dirty="0">
                <a:solidFill>
                  <a:srgbClr val="002060"/>
                </a:solidFill>
              </a:rPr>
              <a:t>5% zvýšení</a:t>
            </a:r>
            <a:r>
              <a:rPr lang="cs-CZ" sz="2000" b="1" dirty="0">
                <a:solidFill>
                  <a:srgbClr val="002060"/>
                </a:solidFill>
              </a:rPr>
              <a:t>, </a:t>
            </a:r>
            <a:r>
              <a:rPr lang="cs-CZ" sz="2000" b="1" i="1" dirty="0">
                <a:solidFill>
                  <a:srgbClr val="002060"/>
                </a:solidFill>
              </a:rPr>
              <a:t>vypiji 10° pivo</a:t>
            </a:r>
            <a:r>
              <a:rPr lang="cs-CZ" sz="2000" b="1" dirty="0">
                <a:solidFill>
                  <a:srgbClr val="002060"/>
                </a:solidFill>
              </a:rPr>
              <a:t>)</a:t>
            </a: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>
                <a:solidFill>
                  <a:srgbClr val="002060"/>
                </a:solidFill>
              </a:rPr>
              <a:t>v číslech pro oddělení skupin </a:t>
            </a:r>
            <a:r>
              <a:rPr lang="cs-CZ" sz="2000" b="1" dirty="0" smtClean="0">
                <a:solidFill>
                  <a:srgbClr val="002060"/>
                </a:solidFill>
              </a:rPr>
              <a:t>číslic</a:t>
            </a:r>
            <a:endParaRPr lang="cs-CZ" sz="20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>
                <a:solidFill>
                  <a:srgbClr val="002060"/>
                </a:solidFill>
              </a:rPr>
              <a:t>v ustálených vícedílných zkratkách (s. r. o</a:t>
            </a:r>
            <a:r>
              <a:rPr lang="cs-CZ" sz="2000" b="1" dirty="0" smtClean="0">
                <a:solidFill>
                  <a:srgbClr val="002060"/>
                </a:solidFill>
              </a:rPr>
              <a:t>.)</a:t>
            </a:r>
            <a:endParaRPr lang="cs-CZ" sz="20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>
                <a:solidFill>
                  <a:srgbClr val="002060"/>
                </a:solidFill>
              </a:rPr>
              <a:t>před pomlčkou oddělenou mezerami tak, aby při případném rozdělení zůstala na prvním řádku (</a:t>
            </a:r>
            <a:r>
              <a:rPr lang="cs-CZ" sz="2000" b="1" dirty="0" err="1">
                <a:solidFill>
                  <a:srgbClr val="002060"/>
                </a:solidFill>
              </a:rPr>
              <a:t>lorem</a:t>
            </a:r>
            <a:r>
              <a:rPr lang="cs-CZ" sz="2000" b="1" dirty="0">
                <a:solidFill>
                  <a:srgbClr val="002060"/>
                </a:solidFill>
              </a:rPr>
              <a:t> – </a:t>
            </a:r>
            <a:r>
              <a:rPr lang="cs-CZ" sz="2000" b="1" dirty="0" err="1">
                <a:solidFill>
                  <a:srgbClr val="002060"/>
                </a:solidFill>
              </a:rPr>
              <a:t>ipsum</a:t>
            </a:r>
            <a:r>
              <a:rPr lang="cs-CZ" sz="2000" b="1" dirty="0" smtClean="0">
                <a:solidFill>
                  <a:srgbClr val="002060"/>
                </a:solidFill>
              </a:rPr>
              <a:t>)</a:t>
            </a:r>
            <a:endParaRPr lang="cs-CZ" sz="20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>
                <a:solidFill>
                  <a:srgbClr val="002060"/>
                </a:solidFill>
              </a:rPr>
              <a:t>v datech mezi dnem a měsícem (5. dubna</a:t>
            </a:r>
            <a:r>
              <a:rPr lang="cs-CZ" sz="2000" b="1" dirty="0" smtClean="0">
                <a:solidFill>
                  <a:srgbClr val="002060"/>
                </a:solidFill>
              </a:rPr>
              <a:t>)</a:t>
            </a:r>
            <a:endParaRPr lang="cs-CZ" sz="20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300"/>
              </a:spcAft>
              <a:buFont typeface="Wingdings" pitchFamily="2" charset="2"/>
              <a:buChar char="Ø"/>
            </a:pPr>
            <a:r>
              <a:rPr lang="cs-CZ" sz="2000" b="1" dirty="0">
                <a:solidFill>
                  <a:srgbClr val="002060"/>
                </a:solidFill>
              </a:rPr>
              <a:t>ve spojení číslovky následující po výrazu, k němuž je vztažena (Praha 1, Karel IV., opus 7, str. 123</a:t>
            </a:r>
            <a:r>
              <a:rPr lang="cs-CZ" sz="2000" b="1" dirty="0" smtClean="0">
                <a:solidFill>
                  <a:srgbClr val="002060"/>
                </a:solidFill>
              </a:rPr>
              <a:t>)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5575" y="2672824"/>
            <a:ext cx="8907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Nedělitelná mezera zaručuje, že v daném místě nenastane řádkový zlom, tzn. že část před mezerou a za mezerou nebudou na oddělených řádkách</a:t>
            </a: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668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3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Čísla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78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30859" y="1503273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češtině se desetinná část čísla odděluje od celé části desetinnou čárkou, nikoli tečkou. Kolem desetinné čárky se nepíší mezery. </a:t>
            </a:r>
            <a:endParaRPr lang="cs-CZ" sz="24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2626" y="2924944"/>
            <a:ext cx="88809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nejméně pěticiferných čísel se číslo člení do skupin po třech číslicích, a to na obou stranách od desetinné čárky, přičemž se mezi nimi píše nedělitelná </a:t>
            </a: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mezera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</a:t>
            </a:r>
            <a:r>
              <a:rPr lang="cs-CZ" sz="2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čtyřciferných čísel je situace </a:t>
            </a: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složitější – 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letopočty se nedělí nikdy</a:t>
            </a:r>
            <a:r>
              <a:rPr lang="cs-CZ" sz="2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ostatní čtyřciferná čísla se podle mnoha typografických příruček mají také </a:t>
            </a:r>
            <a:r>
              <a:rPr lang="cs-CZ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dělit</a:t>
            </a:r>
            <a:endParaRPr lang="cs-CZ" sz="2200" dirty="0"/>
          </a:p>
        </p:txBody>
      </p:sp>
      <p:sp>
        <p:nvSpPr>
          <p:cNvPr id="10" name="Obdélník 9"/>
          <p:cNvSpPr/>
          <p:nvPr/>
        </p:nvSpPr>
        <p:spPr>
          <a:xfrm>
            <a:off x="203547" y="5157192"/>
            <a:ext cx="8820000" cy="1440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92D050"/>
              </a:gs>
              <a:gs pos="49000">
                <a:srgbClr val="FFECAF"/>
              </a:gs>
              <a:gs pos="55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  </a:t>
            </a:r>
            <a:r>
              <a:rPr lang="cs-CZ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</a:t>
            </a:r>
          </a:p>
          <a:p>
            <a:r>
              <a:rPr lang="cs-CZ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b="1" dirty="0" smtClean="0">
                <a:solidFill>
                  <a:schemeClr val="tx1"/>
                </a:solidFill>
              </a:rPr>
              <a:t>123.5 </a:t>
            </a:r>
            <a:r>
              <a:rPr lang="cs-CZ" sz="2400" b="1" dirty="0" smtClean="0">
                <a:solidFill>
                  <a:schemeClr val="bg1"/>
                </a:solidFill>
              </a:rPr>
              <a:t>*</a:t>
            </a:r>
            <a:r>
              <a:rPr lang="cs-CZ" sz="2400" b="1" dirty="0" smtClean="0">
                <a:solidFill>
                  <a:schemeClr val="tx1"/>
                </a:solidFill>
              </a:rPr>
              <a:t>  1.000.000  </a:t>
            </a:r>
            <a:r>
              <a:rPr lang="cs-CZ" sz="2400" b="1" dirty="0" smtClean="0">
                <a:solidFill>
                  <a:schemeClr val="bg1"/>
                </a:solidFill>
              </a:rPr>
              <a:t>*</a:t>
            </a:r>
            <a:r>
              <a:rPr lang="cs-CZ" sz="2400" b="1" dirty="0" smtClean="0">
                <a:solidFill>
                  <a:schemeClr val="tx1"/>
                </a:solidFill>
              </a:rPr>
              <a:t>  3000</a:t>
            </a:r>
            <a:r>
              <a:rPr lang="cs-CZ" sz="2400" b="1" dirty="0">
                <a:solidFill>
                  <a:schemeClr val="tx1"/>
                </a:solidFill>
              </a:rPr>
              <a:t> </a:t>
            </a:r>
            <a:r>
              <a:rPr lang="cs-CZ" sz="2400" b="1" dirty="0" smtClean="0">
                <a:solidFill>
                  <a:schemeClr val="tx1"/>
                </a:solidFill>
              </a:rPr>
              <a:t>0000   </a:t>
            </a:r>
            <a:r>
              <a:rPr lang="cs-CZ" sz="2400" b="1" dirty="0" smtClean="0">
                <a:solidFill>
                  <a:schemeClr val="bg1"/>
                </a:solidFill>
              </a:rPr>
              <a:t>*</a:t>
            </a:r>
            <a:r>
              <a:rPr lang="cs-CZ" sz="2400" b="1" dirty="0" smtClean="0">
                <a:solidFill>
                  <a:schemeClr val="tx1"/>
                </a:solidFill>
              </a:rPr>
              <a:t>  12345,67890  </a:t>
            </a:r>
          </a:p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    </a:t>
            </a:r>
          </a:p>
          <a:p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123,5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1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000 000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30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000 000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12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345,678 90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292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31838" y="2062338"/>
            <a:ext cx="7056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Exponenty lze zapisovat buď </a:t>
            </a:r>
            <a:endParaRPr lang="cs-CZ" sz="24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speciálními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znaky ², ³ </a:t>
            </a: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(další čísla se zpravidla nepoužívají</a:t>
            </a:r>
            <a:r>
              <a:rPr lang="cs-CZ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pomocí obecného zápisu horního indexu.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 </a:t>
            </a:r>
            <a:r>
              <a:rPr lang="cs-CZ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možnosti by se ale rozhodně neměly v jednom textu kombinovat, neboť vzhled obou zápisů se obvykle liší</a:t>
            </a:r>
            <a:endParaRPr lang="cs-CZ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75484" y="1477563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Exponenty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869941"/>
            <a:ext cx="6131146" cy="298805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2483768" y="5517232"/>
            <a:ext cx="504056" cy="216024"/>
          </a:xfrm>
          <a:prstGeom prst="roundRect">
            <a:avLst/>
          </a:prstGeom>
          <a:solidFill>
            <a:srgbClr val="89E9FF">
              <a:alpha val="37000"/>
            </a:srgbClr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588224" y="3878220"/>
            <a:ext cx="2088232" cy="286314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cs-CZ" sz="2400" dirty="0" smtClean="0"/>
          </a:p>
          <a:p>
            <a:pPr algn="ctr"/>
            <a:r>
              <a:rPr lang="cs-CZ" sz="3200" dirty="0" smtClean="0"/>
              <a:t>  </a:t>
            </a:r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2²     3³</a:t>
            </a:r>
          </a:p>
          <a:p>
            <a:pPr algn="ctr"/>
            <a:endParaRPr lang="cs-CZ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400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index</a:t>
            </a:r>
          </a:p>
          <a:p>
            <a:pPr algn="ctr"/>
            <a:r>
              <a:rPr lang="cs-CZ" sz="3200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2</a:t>
            </a:r>
            <a:r>
              <a:rPr lang="cs-CZ" sz="3200" baseline="30000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3</a:t>
            </a:r>
            <a:r>
              <a:rPr lang="cs-CZ" sz="3200" baseline="30000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3200" baseline="30000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Šipka doprava 11"/>
          <p:cNvSpPr/>
          <p:nvPr/>
        </p:nvSpPr>
        <p:spPr>
          <a:xfrm rot="20765197" flipV="1">
            <a:off x="2966456" y="5008795"/>
            <a:ext cx="4182083" cy="212825"/>
          </a:xfrm>
          <a:prstGeom prst="rightArrow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57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7999" y="2098527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Jednotky se vždy pojí k číslu, ale jsou odděleny tvrdou mezerou.</a:t>
            </a:r>
            <a:endParaRPr lang="cs-CZ" sz="24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52564" y="1477563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Jednotky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2626" y="4149080"/>
            <a:ext cx="5801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Jednotky </a:t>
            </a:r>
            <a:r>
              <a:rPr lang="cs-CZ" sz="2400" dirty="0">
                <a:solidFill>
                  <a:schemeClr val="bg1"/>
                </a:solidFill>
              </a:rPr>
              <a:t>nejsou odděleny mezerou, pokud číslo a jednotka vystupují v pozici přídavného jména. 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46819" y="2950608"/>
            <a:ext cx="8820000" cy="1054456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</a:p>
          <a:p>
            <a:pPr>
              <a:spcBef>
                <a:spcPts val="600"/>
              </a:spcBef>
            </a:pPr>
            <a:endParaRPr lang="cs-CZ" sz="1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5,3 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kg 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5,3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W/m</a:t>
            </a:r>
            <a:r>
              <a:rPr lang="cs-CZ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 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5,3 W·m</a:t>
            </a:r>
            <a:r>
              <a:rPr lang="cs-CZ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−</a:t>
            </a:r>
            <a:r>
              <a:rPr lang="cs-CZ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 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cs-CZ" sz="2400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6,672×10</a:t>
            </a:r>
            <a:r>
              <a:rPr lang="cs-CZ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−11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N·m</a:t>
            </a:r>
            <a:r>
              <a:rPr lang="cs-CZ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·kg</a:t>
            </a:r>
            <a:r>
              <a:rPr lang="cs-CZ" sz="24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−2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42625" y="5010909"/>
            <a:ext cx="5806284" cy="1689283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 růst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=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desetiprocentní růst</a:t>
            </a:r>
          </a:p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12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°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pivo       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dvanáctistupňové pivo</a:t>
            </a:r>
          </a:p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100km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úsek = stokilometrový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úsek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084169" y="5024458"/>
            <a:ext cx="2935062" cy="1689283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 °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  <a:p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°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</a:p>
          <a:p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084169" y="4149079"/>
            <a:ext cx="2882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Stupně </a:t>
            </a:r>
            <a:r>
              <a:rPr lang="cs-CZ" sz="2400" dirty="0" smtClean="0">
                <a:solidFill>
                  <a:schemeClr val="bg1"/>
                </a:solidFill>
              </a:rPr>
              <a:t>se </a:t>
            </a:r>
            <a:r>
              <a:rPr lang="cs-CZ" sz="2400" dirty="0">
                <a:solidFill>
                  <a:schemeClr val="bg1"/>
                </a:solidFill>
              </a:rPr>
              <a:t>zapisují pomocí znaku „°“</a:t>
            </a:r>
          </a:p>
        </p:txBody>
      </p:sp>
    </p:spTree>
    <p:extLst>
      <p:ext uri="{BB962C8B-B14F-4D97-AF65-F5344CB8AC3E}">
        <p14:creationId xmlns:p14="http://schemas.microsoft.com/office/powerpoint/2010/main" val="18440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7999" y="2098527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Úhlové jednotky se pojí k číslu a nejsou odděleny tvrdou mezerou.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52564" y="1477563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Úhlové jednotky, procenta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2626" y="4149080"/>
            <a:ext cx="8824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Procenta a promile se </a:t>
            </a:r>
            <a:r>
              <a:rPr lang="cs-CZ" sz="2400" dirty="0" smtClean="0">
                <a:solidFill>
                  <a:schemeClr val="bg1"/>
                </a:solidFill>
              </a:rPr>
              <a:t>řadí </a:t>
            </a:r>
            <a:r>
              <a:rPr lang="cs-CZ" sz="2400" dirty="0">
                <a:solidFill>
                  <a:schemeClr val="bg1"/>
                </a:solidFill>
              </a:rPr>
              <a:t>za </a:t>
            </a:r>
            <a:r>
              <a:rPr lang="cs-CZ" sz="2400" dirty="0" smtClean="0">
                <a:solidFill>
                  <a:schemeClr val="bg1"/>
                </a:solidFill>
              </a:rPr>
              <a:t>číslovku </a:t>
            </a:r>
            <a:r>
              <a:rPr lang="cs-CZ" sz="2400" dirty="0">
                <a:solidFill>
                  <a:schemeClr val="bg1"/>
                </a:solidFill>
              </a:rPr>
              <a:t>bez mezery, pokud nahrazují opisný tvar „</a:t>
            </a:r>
            <a:r>
              <a:rPr lang="cs-CZ" sz="2400" dirty="0" smtClean="0">
                <a:solidFill>
                  <a:schemeClr val="bg1"/>
                </a:solidFill>
              </a:rPr>
              <a:t>procentní“.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V </a:t>
            </a:r>
            <a:r>
              <a:rPr lang="cs-CZ" sz="2400" dirty="0">
                <a:solidFill>
                  <a:schemeClr val="bg1"/>
                </a:solidFill>
              </a:rPr>
              <a:t>ostatních </a:t>
            </a:r>
            <a:r>
              <a:rPr lang="cs-CZ" sz="2400" dirty="0" smtClean="0">
                <a:solidFill>
                  <a:schemeClr val="bg1"/>
                </a:solidFill>
              </a:rPr>
              <a:t>případech </a:t>
            </a:r>
            <a:r>
              <a:rPr lang="cs-CZ" sz="2400" dirty="0">
                <a:solidFill>
                  <a:schemeClr val="bg1"/>
                </a:solidFill>
              </a:rPr>
              <a:t>je </a:t>
            </a:r>
            <a:r>
              <a:rPr lang="cs-CZ" sz="2400" dirty="0" smtClean="0">
                <a:solidFill>
                  <a:schemeClr val="bg1"/>
                </a:solidFill>
              </a:rPr>
              <a:t>oddělujeme  mezerou</a:t>
            </a:r>
            <a:r>
              <a:rPr lang="cs-CZ" sz="2400" dirty="0">
                <a:solidFill>
                  <a:schemeClr val="bg1"/>
                </a:solidFill>
              </a:rPr>
              <a:t>.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46819" y="2950608"/>
            <a:ext cx="8820000" cy="1198472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Svah má sklon 10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°  = 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Svah má sklon 10 stupňů.</a:t>
            </a:r>
          </a:p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Sjíždíme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45°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svah    =  Sjíždíme 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45stupňový svah.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16493" y="5331119"/>
            <a:ext cx="8824194" cy="1410250"/>
          </a:xfrm>
          <a:prstGeom prst="rect">
            <a:avLst/>
          </a:prstGeom>
          <a:gradFill>
            <a:gsLst>
              <a:gs pos="0">
                <a:srgbClr val="00B050"/>
              </a:gs>
              <a:gs pos="6000">
                <a:srgbClr val="92D050"/>
              </a:gs>
              <a:gs pos="12000">
                <a:srgbClr val="FFECAF"/>
              </a:gs>
              <a:gs pos="49000">
                <a:srgbClr val="A4FEF1"/>
              </a:gs>
              <a:gs pos="100000">
                <a:srgbClr val="00B0F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	</a:t>
            </a:r>
            <a:r>
              <a:rPr lang="cs-CZ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3% úrok =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tříprocentní úrok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To</a:t>
            </a:r>
            <a:r>
              <a:rPr lang="pl-PL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 věřte na </a:t>
            </a:r>
            <a:r>
              <a:rPr lang="pl-PL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</a:t>
            </a:r>
            <a:r>
              <a:rPr lang="pl-PL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  =  Tomu věřte na 100 procent. </a:t>
            </a:r>
            <a:endParaRPr lang="pl-PL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634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4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Seznamy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32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SEZNAMY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1925543"/>
            <a:ext cx="604867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Psaní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číslovaných seznamů nebo seznamů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odrážkami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slouží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pro jeho grafické zvýraznění a zpřehlednění. </a:t>
            </a:r>
            <a:endParaRPr lang="cs-CZ" sz="2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článku musí stále dodržovat pravidla českého pravopisu.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Jak psát seznam?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55575" y="3699434"/>
            <a:ext cx="88809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Tečkou</a:t>
            </a:r>
            <a:r>
              <a:rPr lang="cs-CZ" sz="2200" dirty="0">
                <a:solidFill>
                  <a:schemeClr val="bg1"/>
                </a:solidFill>
              </a:rPr>
              <a:t> ukončujeme větné </a:t>
            </a:r>
            <a:r>
              <a:rPr lang="cs-CZ" sz="2200" dirty="0" smtClean="0">
                <a:solidFill>
                  <a:schemeClr val="bg1"/>
                </a:solidFill>
              </a:rPr>
              <a:t>celky. 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Nesmíme </a:t>
            </a:r>
            <a:r>
              <a:rPr lang="cs-CZ" sz="2200" dirty="0">
                <a:solidFill>
                  <a:schemeClr val="bg1"/>
                </a:solidFill>
              </a:rPr>
              <a:t>zapomenout na začátku použít velké písmeno.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55574" y="4509740"/>
            <a:ext cx="8880922" cy="2160240"/>
          </a:xfrm>
          <a:prstGeom prst="rect">
            <a:avLst/>
          </a:prstGeom>
          <a:gradFill flip="none" rotWithShape="1">
            <a:gsLst>
              <a:gs pos="0">
                <a:srgbClr val="33CC33">
                  <a:tint val="66000"/>
                  <a:satMod val="160000"/>
                </a:srgbClr>
              </a:gs>
              <a:gs pos="50000">
                <a:srgbClr val="33CC33">
                  <a:tint val="44500"/>
                  <a:satMod val="160000"/>
                </a:srgbClr>
              </a:gs>
              <a:gs pos="100000">
                <a:srgbClr val="33CC33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cs-CZ" sz="2400" b="1" i="1" dirty="0">
                <a:solidFill>
                  <a:srgbClr val="003399"/>
                </a:solidFill>
              </a:rPr>
              <a:t>Mezi nejznámější citáty Karla Čapka patří: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Mladá generace má pocit, že s ní přichází lepší svět. Stará garda má pocit, že s ní ten lepší svět odchází.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Čas je největší síla života.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Humor je nejdemokratičtější z lidských zvyků.</a:t>
            </a:r>
            <a:endParaRPr lang="cs-CZ" sz="2400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71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SEZNAMY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1925543"/>
            <a:ext cx="604867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Psaní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číslovaných seznamů nebo seznamů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odrážkami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slouží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pro jeho grafické zvýraznění a zpřehlednění. </a:t>
            </a:r>
            <a:endParaRPr lang="cs-CZ" sz="2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článku musí stále dodržovat pravidla českého pravopisu.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Jak psát seznam?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55575" y="3699434"/>
            <a:ext cx="88809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Středníkem</a:t>
            </a:r>
            <a:r>
              <a:rPr lang="cs-CZ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oddělujeme položky, které tvoří nevětné celky. Po středníku se neuvádí velké písmeno a pokud věta tvořící seznam (nebo jeho konec) za seznamem nepokračuje, musí být poslední položka ukončena tečkou.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55575" y="4827580"/>
            <a:ext cx="8880922" cy="1944000"/>
          </a:xfrm>
          <a:prstGeom prst="rect">
            <a:avLst/>
          </a:prstGeom>
          <a:gradFill flip="none" rotWithShape="1">
            <a:gsLst>
              <a:gs pos="0">
                <a:srgbClr val="33CC33">
                  <a:tint val="66000"/>
                  <a:satMod val="160000"/>
                </a:srgbClr>
              </a:gs>
              <a:gs pos="50000">
                <a:srgbClr val="33CC33">
                  <a:tint val="44500"/>
                  <a:satMod val="160000"/>
                </a:srgbClr>
              </a:gs>
              <a:gs pos="100000">
                <a:srgbClr val="33CC33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cs-CZ" sz="2400" b="1" i="1" dirty="0">
                <a:solidFill>
                  <a:srgbClr val="003399"/>
                </a:solidFill>
              </a:rPr>
              <a:t>V pražském metru se používají soupravy: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 err="1">
                <a:solidFill>
                  <a:srgbClr val="003399"/>
                </a:solidFill>
              </a:rPr>
              <a:t>Ečs</a:t>
            </a:r>
            <a:r>
              <a:rPr lang="cs-CZ" sz="2400" b="1" i="1" dirty="0">
                <a:solidFill>
                  <a:srgbClr val="003399"/>
                </a:solidFill>
              </a:rPr>
              <a:t>, vyráběné v Rusku;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81-71, vyráběné v Rusku;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81-71M, vyráběné firmou Škoda modernizací souprav 81-71;</a:t>
            </a:r>
            <a:endParaRPr lang="cs-CZ" sz="2400" b="1" dirty="0">
              <a:solidFill>
                <a:srgbClr val="003399"/>
              </a:solidFill>
            </a:endParaRPr>
          </a:p>
          <a:p>
            <a:pPr marL="342900" indent="-342900">
              <a:spcAft>
                <a:spcPts val="300"/>
              </a:spcAft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M1, vyráběné firmou ČKD.</a:t>
            </a:r>
            <a:endParaRPr lang="cs-CZ" sz="2400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03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SEZNAMY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1925543"/>
            <a:ext cx="604867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Psaní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číslovaných seznamů nebo seznamů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odrážkami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slouží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pro jeho grafické zvýraznění a zpřehlednění. </a:t>
            </a:r>
            <a:endParaRPr lang="cs-CZ" sz="2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článku musí stále dodržovat pravidla českého pravopisu.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Jak psát seznam?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58750" y="3908955"/>
            <a:ext cx="88809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Čárka</a:t>
            </a:r>
            <a:r>
              <a:rPr lang="cs-CZ" sz="2200" dirty="0">
                <a:solidFill>
                  <a:schemeClr val="bg1"/>
                </a:solidFill>
              </a:rPr>
              <a:t> se používá např. pro jednoduché seznamy pojmů.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55574" y="4509120"/>
            <a:ext cx="8880922" cy="2232248"/>
          </a:xfrm>
          <a:prstGeom prst="rect">
            <a:avLst/>
          </a:prstGeom>
          <a:gradFill flip="none" rotWithShape="1">
            <a:gsLst>
              <a:gs pos="0">
                <a:srgbClr val="33CC33">
                  <a:tint val="66000"/>
                  <a:satMod val="160000"/>
                </a:srgbClr>
              </a:gs>
              <a:gs pos="50000">
                <a:srgbClr val="33CC33">
                  <a:tint val="44500"/>
                  <a:satMod val="160000"/>
                </a:srgbClr>
              </a:gs>
              <a:gs pos="100000">
                <a:srgbClr val="33CC33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i="1" dirty="0">
                <a:solidFill>
                  <a:srgbClr val="003399"/>
                </a:solidFill>
              </a:rPr>
              <a:t>Mezi naše nejoblíbenější alkoholické nápoje patří:</a:t>
            </a:r>
          </a:p>
          <a:p>
            <a:pPr marL="342900" indent="-342900"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pivo,</a:t>
            </a:r>
          </a:p>
          <a:p>
            <a:pPr marL="342900" indent="-342900"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víno,</a:t>
            </a:r>
          </a:p>
          <a:p>
            <a:pPr marL="342900" indent="-342900"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slivovice,</a:t>
            </a:r>
          </a:p>
          <a:p>
            <a:pPr marL="342900" indent="-342900">
              <a:buFont typeface="Calibri" pitchFamily="34" charset="0"/>
              <a:buChar char="•"/>
            </a:pPr>
            <a:r>
              <a:rPr lang="cs-CZ" sz="2400" b="1" i="1" dirty="0">
                <a:solidFill>
                  <a:srgbClr val="003399"/>
                </a:solidFill>
              </a:rPr>
              <a:t>skotská whisky.</a:t>
            </a:r>
          </a:p>
        </p:txBody>
      </p:sp>
    </p:spTree>
    <p:extLst>
      <p:ext uri="{BB962C8B-B14F-4D97-AF65-F5344CB8AC3E}">
        <p14:creationId xmlns:p14="http://schemas.microsoft.com/office/powerpoint/2010/main" val="121060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5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Datum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60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DATUM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1628959"/>
            <a:ext cx="5400000" cy="288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psaní data existují dva způsoby. </a:t>
            </a:r>
            <a:endParaRPr lang="cs-CZ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romanUcPeriod"/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Lze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psát buď s mezerami jako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řadovými číslovkami (23. 3. 2006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514350" indent="-514350">
              <a:spcAft>
                <a:spcPts val="600"/>
              </a:spcAft>
              <a:buFont typeface="+mj-lt"/>
              <a:buAutoNum type="romanUcPeriod"/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tak, že celý datový údaj je pojat jako značka a tečky jsou pojaty jako dělicí znaménka na způsob desetinné čárky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tedy 23.03.2006).</a:t>
            </a: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9374" y="3068959"/>
            <a:ext cx="3240000" cy="370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003399"/>
                </a:solidFill>
              </a:rPr>
              <a:t>První způsob </a:t>
            </a:r>
            <a:endParaRPr lang="cs-CZ" sz="2400" b="1" dirty="0" smtClean="0">
              <a:solidFill>
                <a:srgbClr val="003399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24. 12. 2013</a:t>
            </a:r>
          </a:p>
          <a:p>
            <a:pPr algn="ctr">
              <a:spcAft>
                <a:spcPts val="600"/>
              </a:spcAft>
            </a:pPr>
            <a:r>
              <a:rPr lang="cs-CZ" sz="2400" b="1" dirty="0" smtClean="0">
                <a:solidFill>
                  <a:srgbClr val="003399"/>
                </a:solidFill>
              </a:rPr>
              <a:t>se doporučuje </a:t>
            </a:r>
            <a:r>
              <a:rPr lang="cs-CZ" sz="2400" b="1" dirty="0">
                <a:solidFill>
                  <a:srgbClr val="003399"/>
                </a:solidFill>
              </a:rPr>
              <a:t>používat v osobní, soukromé korespondenci, </a:t>
            </a:r>
            <a:r>
              <a:rPr lang="cs-CZ" sz="2400" b="1" dirty="0" smtClean="0">
                <a:solidFill>
                  <a:srgbClr val="003399"/>
                </a:solidFill>
              </a:rPr>
              <a:t/>
            </a:r>
            <a:br>
              <a:rPr lang="cs-CZ" sz="2400" b="1" dirty="0" smtClean="0">
                <a:solidFill>
                  <a:srgbClr val="003399"/>
                </a:solidFill>
              </a:rPr>
            </a:br>
            <a:r>
              <a:rPr lang="cs-CZ" sz="2400" b="1" dirty="0" smtClean="0">
                <a:solidFill>
                  <a:srgbClr val="003399"/>
                </a:solidFill>
              </a:rPr>
              <a:t>na </a:t>
            </a:r>
            <a:r>
              <a:rPr lang="cs-CZ" sz="2400" b="1" dirty="0">
                <a:solidFill>
                  <a:srgbClr val="003399"/>
                </a:solidFill>
              </a:rPr>
              <a:t>peněžních dokladech, v právních písemnostech a obecně v souvislém </a:t>
            </a:r>
            <a:r>
              <a:rPr lang="cs-CZ" sz="2400" b="1" dirty="0" smtClean="0">
                <a:solidFill>
                  <a:srgbClr val="003399"/>
                </a:solidFill>
              </a:rPr>
              <a:t>textu.</a:t>
            </a:r>
            <a:endParaRPr lang="cs-CZ" sz="2400" b="1" dirty="0">
              <a:solidFill>
                <a:srgbClr val="003399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63888" y="4623232"/>
            <a:ext cx="5383584" cy="2139047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003399"/>
                </a:solidFill>
              </a:rPr>
              <a:t>U důležitých časových údajů </a:t>
            </a:r>
            <a:r>
              <a:rPr lang="cs-CZ" sz="2400" b="1" dirty="0" smtClean="0">
                <a:solidFill>
                  <a:srgbClr val="003399"/>
                </a:solidFill>
              </a:rPr>
              <a:t>se upřednostňuje </a:t>
            </a:r>
            <a:r>
              <a:rPr lang="cs-CZ" sz="2400" b="1" dirty="0">
                <a:solidFill>
                  <a:srgbClr val="003399"/>
                </a:solidFill>
              </a:rPr>
              <a:t>slovní forma, která umožňuje použít aktivní odkaz </a:t>
            </a:r>
            <a:r>
              <a:rPr lang="cs-CZ" sz="2400" b="1" dirty="0" smtClean="0">
                <a:solidFill>
                  <a:srgbClr val="003399"/>
                </a:solidFill>
              </a:rPr>
              <a:t/>
            </a:r>
            <a:br>
              <a:rPr lang="cs-CZ" sz="2400" b="1" dirty="0" smtClean="0">
                <a:solidFill>
                  <a:srgbClr val="003399"/>
                </a:solidFill>
              </a:rPr>
            </a:br>
            <a:r>
              <a:rPr lang="cs-CZ" sz="2400" b="1" dirty="0" smtClean="0">
                <a:solidFill>
                  <a:srgbClr val="003399"/>
                </a:solidFill>
              </a:rPr>
              <a:t>v </a:t>
            </a:r>
            <a:r>
              <a:rPr lang="cs-CZ" sz="2400" b="1" dirty="0">
                <a:solidFill>
                  <a:srgbClr val="003399"/>
                </a:solidFill>
              </a:rPr>
              <a:t>jednotném formátu </a:t>
            </a:r>
          </a:p>
          <a:p>
            <a:pPr algn="ctr">
              <a:spcAft>
                <a:spcPts val="6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23. března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2006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003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DATUM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22588" y="1556952"/>
            <a:ext cx="5400000" cy="288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psaní data existují dva způsoby. </a:t>
            </a:r>
            <a:endParaRPr lang="cs-CZ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romanUcPeriod"/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Lze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psát buď s mezerami jako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řadovými číslovkami (23. 3. 2006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514350" indent="-514350">
              <a:spcAft>
                <a:spcPts val="600"/>
              </a:spcAft>
              <a:buFont typeface="+mj-lt"/>
              <a:buAutoNum type="romanUcPeriod"/>
            </a:pP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tak, že celý datový údaj je pojat jako značka a tečky jsou pojaty jako dělicí znaménka na způsob desetinné čárky (tedy 23.03.2006).</a:t>
            </a: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18542" y="2996952"/>
            <a:ext cx="3240000" cy="370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 smtClean="0">
                <a:solidFill>
                  <a:srgbClr val="003399"/>
                </a:solidFill>
              </a:rPr>
              <a:t>Druhý </a:t>
            </a:r>
            <a:r>
              <a:rPr lang="cs-CZ" sz="2400" b="1" dirty="0">
                <a:solidFill>
                  <a:srgbClr val="003399"/>
                </a:solidFill>
              </a:rPr>
              <a:t>způsob </a:t>
            </a:r>
            <a:endParaRPr lang="cs-CZ" sz="2400" b="1" dirty="0" smtClean="0">
              <a:solidFill>
                <a:srgbClr val="003399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24.12.2013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003399"/>
                </a:solidFill>
              </a:rPr>
              <a:t> </a:t>
            </a:r>
            <a:r>
              <a:rPr lang="cs-CZ" sz="2400" b="1" dirty="0" smtClean="0">
                <a:solidFill>
                  <a:srgbClr val="003399"/>
                </a:solidFill>
              </a:rPr>
              <a:t>se doporučuje používat v</a:t>
            </a:r>
            <a:r>
              <a:rPr lang="cs-CZ" sz="2400" b="1" dirty="0">
                <a:solidFill>
                  <a:srgbClr val="003399"/>
                </a:solidFill>
              </a:rPr>
              <a:t> obchodních a úředních dopisech, </a:t>
            </a:r>
            <a:r>
              <a:rPr lang="cs-CZ" sz="2400" b="1" dirty="0" smtClean="0">
                <a:solidFill>
                  <a:srgbClr val="003399"/>
                </a:solidFill>
              </a:rPr>
              <a:t/>
            </a:r>
            <a:br>
              <a:rPr lang="cs-CZ" sz="2400" b="1" dirty="0" smtClean="0">
                <a:solidFill>
                  <a:srgbClr val="003399"/>
                </a:solidFill>
              </a:rPr>
            </a:br>
            <a:r>
              <a:rPr lang="cs-CZ" sz="2400" b="1" dirty="0" smtClean="0">
                <a:solidFill>
                  <a:srgbClr val="003399"/>
                </a:solidFill>
              </a:rPr>
              <a:t>při </a:t>
            </a:r>
            <a:r>
              <a:rPr lang="cs-CZ" sz="2400" b="1" dirty="0">
                <a:solidFill>
                  <a:srgbClr val="003399"/>
                </a:solidFill>
              </a:rPr>
              <a:t>vyplňování rubrik, v odvolacích údajích apod</a:t>
            </a:r>
            <a:r>
              <a:rPr lang="cs-CZ" sz="2400" b="1" dirty="0" smtClean="0">
                <a:solidFill>
                  <a:srgbClr val="003399"/>
                </a:solidFill>
              </a:rPr>
              <a:t>.</a:t>
            </a:r>
          </a:p>
          <a:p>
            <a:pPr algn="ctr">
              <a:spcAft>
                <a:spcPts val="600"/>
              </a:spcAft>
            </a:pP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22588" y="4919848"/>
            <a:ext cx="5410200" cy="17851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psaní data v číselném formátu je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typografických důvodů </a:t>
            </a:r>
            <a:b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(automatické zalamování řádků)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vhodné 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psát buď bez mezer (23.03.2006), nebo s tvrdými mezerami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841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DATUM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01144" y="1412776"/>
            <a:ext cx="61926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 rozsahy roků </a:t>
            </a:r>
            <a:endParaRPr lang="cs-CZ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spcAft>
                <a:spcPts val="600"/>
              </a:spcAft>
            </a:pPr>
            <a:r>
              <a:rPr lang="cs-CZ" sz="2400" dirty="0" smtClean="0">
                <a:solidFill>
                  <a:schemeClr val="bg1"/>
                </a:solidFill>
              </a:rPr>
              <a:t>Příklad: 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roku 1805 do roku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1812</a:t>
            </a: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17128" y="2759700"/>
            <a:ext cx="8892480" cy="4047262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b="1" dirty="0"/>
              <a:t>se používá pomlčka bez mezer okolo 	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1805–1812 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b="1" dirty="0" smtClean="0"/>
              <a:t>tam</a:t>
            </a:r>
            <a:r>
              <a:rPr lang="cs-CZ" sz="2400" b="1" dirty="0"/>
              <a:t>, kde je místo jednoduché číslice rozsah určen více větnými členy, se </a:t>
            </a:r>
            <a:r>
              <a:rPr lang="cs-CZ" sz="2400" b="1" dirty="0" smtClean="0"/>
              <a:t>používá </a:t>
            </a:r>
            <a:r>
              <a:rPr lang="cs-CZ" sz="2400" b="1" dirty="0"/>
              <a:t>pomlčka s mezerami okolo nebo slovo „</a:t>
            </a:r>
            <a:r>
              <a:rPr lang="cs-CZ" sz="2400" b="1" dirty="0" smtClean="0"/>
              <a:t>až“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5. </a:t>
            </a: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března 1980 – 12. dubna 1982</a:t>
            </a:r>
          </a:p>
          <a:p>
            <a:pPr>
              <a:spcAft>
                <a:spcPts val="600"/>
              </a:spcAft>
            </a:pPr>
            <a:r>
              <a:rPr lang="cs-CZ" sz="2400" b="1" dirty="0" smtClean="0"/>
              <a:t>              nebo </a:t>
            </a: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5. března 1980 až 12. dubna 1982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b="1" dirty="0" smtClean="0"/>
              <a:t>roky </a:t>
            </a:r>
            <a:r>
              <a:rPr lang="cs-CZ" sz="2400" b="1" dirty="0"/>
              <a:t>před naším letopočtem </a:t>
            </a:r>
            <a:r>
              <a:rPr lang="cs-CZ" sz="2400" b="1" dirty="0" smtClean="0"/>
              <a:t>zapisujeme  	 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 </a:t>
            </a: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př. n.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l.</a:t>
            </a:r>
            <a:b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2000" b="1" dirty="0" smtClean="0"/>
              <a:t>(záporná </a:t>
            </a:r>
            <a:r>
              <a:rPr lang="cs-CZ" sz="2000" b="1" dirty="0"/>
              <a:t>čísla se k tomu účelu </a:t>
            </a:r>
            <a:r>
              <a:rPr lang="cs-CZ" sz="2000" b="1" dirty="0" smtClean="0"/>
              <a:t>nepoužívají</a:t>
            </a:r>
            <a:r>
              <a:rPr lang="cs-CZ" sz="2400" b="1" dirty="0"/>
              <a:t>)</a:t>
            </a:r>
            <a:endParaRPr lang="cs-CZ" sz="2400" b="1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b="1" dirty="0" smtClean="0"/>
              <a:t>rozsahy </a:t>
            </a:r>
            <a:r>
              <a:rPr lang="cs-CZ" sz="2400" b="1" dirty="0"/>
              <a:t>let před naším letopočtem se </a:t>
            </a:r>
            <a:r>
              <a:rPr lang="cs-CZ" sz="2400" b="1" dirty="0" smtClean="0"/>
              <a:t>zapisují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10–8 př. n. l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025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6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Čas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57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ČAS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575" y="4122924"/>
            <a:ext cx="607260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HH	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číslo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označující hodiny nezačínající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nulou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MM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dvojciferné číslo označující minuty, které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začíná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nulou pro minuty menší než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SS 	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dvojciferné číslo označující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sekundy,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začíná </a:t>
            </a: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nulou pro minuty menší než </a:t>
            </a:r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</a:t>
            </a:r>
            <a:endParaRPr lang="cs-CZ" sz="24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38751" y="181105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Kolik je hodin?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516215" y="1556793"/>
            <a:ext cx="2421647" cy="5184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2.10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16.25 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18.03 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6.08 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11.12:08 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5.13:24,7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3333C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6:10 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1:10,13 </a:t>
            </a:r>
          </a:p>
          <a:p>
            <a:pPr algn="ctr">
              <a:spcAft>
                <a:spcPts val="6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9,76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55575" y="2811444"/>
            <a:ext cx="6067552" cy="116955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 zapisujeme ve tvaru </a:t>
            </a:r>
          </a:p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HH.MM:SS</a:t>
            </a:r>
            <a:r>
              <a:rPr lang="cs-CZ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075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7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Akademické tituly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64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AKADEMICKÉ TITULY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23050" y="2131942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Vědecké hodnosti a tituly se píší s tečkou na konci a v přesně stanoveném sledu velkých a malých písmen: </a:t>
            </a:r>
            <a:endParaRPr lang="cs-CZ" sz="24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MUDr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MVDr., PhDr., PaedDr., PharmDr., JUDr., ThDr., PhMr., RNDr., Ing., Bc., Mgr., CSc., DrSc., Ing. arch.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575671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 je typografie?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9022" y="3725289"/>
            <a:ext cx="9006074" cy="230832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Tituly 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akad. arch.,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ak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 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mal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ak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 soch., prof., doc. </a:t>
            </a:r>
            <a:r>
              <a:rPr lang="cs-CZ" sz="2400" b="1" dirty="0"/>
              <a:t>a podobné </a:t>
            </a:r>
            <a:endParaRPr lang="cs-CZ" sz="2400" b="1" dirty="0" smtClean="0"/>
          </a:p>
          <a:p>
            <a:pPr algn="ctr"/>
            <a:r>
              <a:rPr lang="cs-CZ" sz="2400" b="1" dirty="0" smtClean="0"/>
              <a:t>se </a:t>
            </a:r>
            <a:r>
              <a:rPr lang="cs-CZ" sz="2400" b="1" dirty="0"/>
              <a:t>píší s malým písmenem na začátku, pokud nejsou na začátku věty nebo nadpisu.</a:t>
            </a:r>
          </a:p>
          <a:p>
            <a:pPr algn="ctr"/>
            <a:r>
              <a:rPr lang="cs-CZ" sz="2400" b="1" dirty="0" smtClean="0"/>
              <a:t>Akademicko-vědecké </a:t>
            </a:r>
            <a:r>
              <a:rPr lang="cs-CZ" sz="2400" b="1" dirty="0"/>
              <a:t>tituly </a:t>
            </a:r>
            <a:endParaRPr lang="cs-CZ" sz="2400" b="1" dirty="0" smtClean="0"/>
          </a:p>
          <a:p>
            <a:pPr algn="ctr"/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CSc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DrSc.,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DSc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Ph.D.,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Th.D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a dr. h. c. </a:t>
            </a:r>
            <a:endParaRPr lang="cs-CZ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400" b="1" dirty="0" smtClean="0"/>
              <a:t>se </a:t>
            </a:r>
            <a:r>
              <a:rPr lang="cs-CZ" sz="2400" b="1" dirty="0"/>
              <a:t>píší za jménem a vždy se oddělují čárkou od jména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403648" y="6223949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Prof. MUDr. Pavel </a:t>
            </a:r>
            <a:r>
              <a:rPr lang="cs-CZ" sz="3200" b="1" dirty="0" err="1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Klener</a:t>
            </a:r>
            <a:r>
              <a:rPr lang="cs-CZ" sz="3200" b="1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DrSc.</a:t>
            </a:r>
          </a:p>
        </p:txBody>
      </p:sp>
    </p:spTree>
    <p:extLst>
      <p:ext uri="{BB962C8B-B14F-4D97-AF65-F5344CB8AC3E}">
        <p14:creationId xmlns:p14="http://schemas.microsoft.com/office/powerpoint/2010/main" val="273485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8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Písmo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58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PÍSMO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6478" y="1940874"/>
            <a:ext cx="6048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dirty="0">
                <a:solidFill>
                  <a:schemeClr val="bg1"/>
                </a:solidFill>
              </a:rPr>
              <a:t>Výběr písma (fontu) je jednou z nejdůležitějších věcí, kterou musíme udělat. 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Výběr písma?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73" y="2938364"/>
            <a:ext cx="44577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16016" y="2916821"/>
            <a:ext cx="4248472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>
                <a:solidFill>
                  <a:schemeClr val="bg1"/>
                </a:solidFill>
              </a:rPr>
              <a:t>Obecně platí, že nestřídáme mnoho fontů nebo mnoho řezů v jednom dokumentu.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>
                <a:solidFill>
                  <a:schemeClr val="bg1"/>
                </a:solidFill>
              </a:rPr>
              <a:t>Pro tištěné materiály je vhodnější písmo patkové, pro čtení na obrazovce bezpatkové.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645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PÍSMO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31838" y="2050373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závisí výběr písma na druhu dokumentu.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Výběr písma?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5575" y="2780928"/>
            <a:ext cx="4032448" cy="2308324"/>
          </a:xfrm>
          <a:prstGeom prst="rect">
            <a:avLst/>
          </a:prstGeom>
          <a:solidFill>
            <a:srgbClr val="008000"/>
          </a:solidFill>
        </p:spPr>
        <p:txBody>
          <a:bodyPr wrap="square" rtlCol="0">
            <a:spAutoFit/>
          </a:bodyPr>
          <a:lstStyle/>
          <a:p>
            <a:pPr algn="ctr"/>
            <a:endParaRPr lang="cs-CZ" sz="1200" dirty="0" smtClean="0">
              <a:solidFill>
                <a:schemeClr val="bg1"/>
              </a:solidFill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Pokud </a:t>
            </a:r>
            <a:r>
              <a:rPr lang="cs-CZ" sz="2400" dirty="0">
                <a:solidFill>
                  <a:schemeClr val="bg1"/>
                </a:solidFill>
              </a:rPr>
              <a:t>tvoříme oficiální dopis, použijeme spíše solidně vypadající patkové písmo (existují i lepší než je </a:t>
            </a:r>
            <a:r>
              <a:rPr lang="cs-CZ" sz="2400" dirty="0" err="1">
                <a:solidFill>
                  <a:schemeClr val="bg1"/>
                </a:solidFill>
              </a:rPr>
              <a:t>Times</a:t>
            </a:r>
            <a:r>
              <a:rPr lang="cs-CZ" sz="2400" dirty="0">
                <a:solidFill>
                  <a:schemeClr val="bg1"/>
                </a:solidFill>
              </a:rPr>
              <a:t>, 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viz rubrika Písma – fonty). </a:t>
            </a:r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34700" y="2780928"/>
            <a:ext cx="4680520" cy="2308324"/>
          </a:xfrm>
          <a:prstGeom prst="rect">
            <a:avLst/>
          </a:prstGeom>
          <a:gradFill flip="none" rotWithShape="1">
            <a:gsLst>
              <a:gs pos="0">
                <a:srgbClr val="003399">
                  <a:shade val="30000"/>
                  <a:satMod val="115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400" dirty="0">
                <a:solidFill>
                  <a:schemeClr val="bg1"/>
                </a:solidFill>
              </a:rPr>
              <a:t>Na druhou stranu, pro pozvánku na veselou </a:t>
            </a:r>
            <a:r>
              <a:rPr lang="cs-CZ" sz="2400" dirty="0" err="1">
                <a:solidFill>
                  <a:schemeClr val="bg1"/>
                </a:solidFill>
              </a:rPr>
              <a:t>párty</a:t>
            </a:r>
            <a:r>
              <a:rPr lang="cs-CZ" sz="2400" dirty="0">
                <a:solidFill>
                  <a:schemeClr val="bg1"/>
                </a:solidFill>
              </a:rPr>
              <a:t> je patkové písmo moc usedlé, tak použijeme některé z písem, které vypadají jako napsané dítětem. </a:t>
            </a:r>
            <a:r>
              <a:rPr lang="cs-CZ" sz="2400" dirty="0" smtClean="0">
                <a:solidFill>
                  <a:schemeClr val="bg1"/>
                </a:solidFill>
              </a:rPr>
              <a:t>Opět </a:t>
            </a:r>
            <a:r>
              <a:rPr lang="cs-CZ" sz="2400" dirty="0">
                <a:solidFill>
                  <a:schemeClr val="bg1"/>
                </a:solidFill>
              </a:rPr>
              <a:t>jich spoustu 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(</a:t>
            </a:r>
            <a:r>
              <a:rPr lang="cs-CZ" sz="2400" dirty="0">
                <a:solidFill>
                  <a:schemeClr val="bg1"/>
                </a:solidFill>
              </a:rPr>
              <a:t>i českých) najdeme na internetu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5575" y="5229200"/>
            <a:ext cx="4032448" cy="1440160"/>
          </a:xfrm>
          <a:prstGeom prst="rect">
            <a:avLst/>
          </a:prstGeom>
          <a:gradFill flip="none" rotWithShape="1">
            <a:gsLst>
              <a:gs pos="0">
                <a:srgbClr val="008000">
                  <a:tint val="66000"/>
                  <a:satMod val="160000"/>
                </a:srgbClr>
              </a:gs>
              <a:gs pos="50000">
                <a:srgbClr val="008000">
                  <a:tint val="44500"/>
                  <a:satMod val="160000"/>
                </a:srgbClr>
              </a:gs>
              <a:gs pos="100000">
                <a:srgbClr val="008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Times</a:t>
            </a:r>
            <a:r>
              <a:rPr lang="cs-CZ" sz="36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New Roman</a:t>
            </a:r>
          </a:p>
          <a:p>
            <a:pPr algn="ctr"/>
            <a:r>
              <a:rPr lang="cs-CZ" sz="3600" b="1" dirty="0" smtClean="0">
                <a:solidFill>
                  <a:srgbClr val="008000"/>
                </a:solidFill>
                <a:latin typeface="Georgia" pitchFamily="18" charset="0"/>
                <a:cs typeface="Times New Roman" pitchFamily="18" charset="0"/>
              </a:rPr>
              <a:t>Georgia</a:t>
            </a:r>
            <a:endParaRPr lang="cs-CZ" sz="3600" b="1" dirty="0">
              <a:solidFill>
                <a:srgbClr val="008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234700" y="5229200"/>
            <a:ext cx="4680520" cy="1440160"/>
          </a:xfrm>
          <a:prstGeom prst="rect">
            <a:avLst/>
          </a:prstGeom>
          <a:gradFill flip="none" rotWithShape="1">
            <a:gsLst>
              <a:gs pos="0">
                <a:srgbClr val="003399">
                  <a:tint val="66000"/>
                  <a:satMod val="160000"/>
                </a:srgbClr>
              </a:gs>
              <a:gs pos="50000">
                <a:srgbClr val="003399">
                  <a:tint val="44500"/>
                  <a:satMod val="160000"/>
                </a:srgbClr>
              </a:gs>
              <a:gs pos="100000">
                <a:srgbClr val="0033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Arial</a:t>
            </a:r>
            <a:endParaRPr lang="cs-CZ" sz="3600" b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solidFill>
                  <a:srgbClr val="003399"/>
                </a:solidFill>
                <a:latin typeface="Segoe Script" pitchFamily="34" charset="0"/>
                <a:cs typeface="Arial" pitchFamily="34" charset="0"/>
              </a:rPr>
              <a:t>Segoe </a:t>
            </a:r>
            <a:r>
              <a:rPr lang="cs-CZ" sz="3600" b="1" dirty="0" err="1" smtClean="0">
                <a:solidFill>
                  <a:srgbClr val="003399"/>
                </a:solidFill>
                <a:latin typeface="Segoe Script" pitchFamily="34" charset="0"/>
                <a:cs typeface="Arial" pitchFamily="34" charset="0"/>
              </a:rPr>
              <a:t>Script</a:t>
            </a:r>
            <a:endParaRPr lang="cs-CZ" sz="3600" b="1" dirty="0">
              <a:solidFill>
                <a:srgbClr val="003399"/>
              </a:solidFill>
              <a:latin typeface="Segoe Script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08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RADA 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9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Zvýrazňování</a:t>
            </a:r>
            <a:endParaRPr lang="cs-CZ" sz="5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14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PÍSMO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1925543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dirty="0" smtClean="0">
                <a:solidFill>
                  <a:schemeClr val="bg1"/>
                </a:solidFill>
              </a:rPr>
              <a:t>Pro </a:t>
            </a:r>
            <a:r>
              <a:rPr lang="cs-CZ" sz="2400" dirty="0">
                <a:solidFill>
                  <a:schemeClr val="bg1"/>
                </a:solidFill>
              </a:rPr>
              <a:t>zvýraznění používáme raději kurzívu než tučné písmo a to je zase lepší než podtržení. 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Zvýraznění?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763688" y="4077072"/>
            <a:ext cx="5308327" cy="25649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	</a:t>
            </a:r>
            <a:r>
              <a:rPr lang="cs-CZ" sz="4800" b="1" dirty="0" smtClean="0">
                <a:solidFill>
                  <a:srgbClr val="003399"/>
                </a:solidFill>
              </a:rPr>
              <a:t>Tučné písmo</a:t>
            </a:r>
          </a:p>
          <a:p>
            <a:r>
              <a:rPr lang="cs-CZ" sz="4800" dirty="0" smtClean="0">
                <a:solidFill>
                  <a:srgbClr val="003399"/>
                </a:solidFill>
              </a:rPr>
              <a:t>	</a:t>
            </a:r>
            <a:r>
              <a:rPr lang="cs-CZ" sz="4800" i="1" dirty="0" smtClean="0">
                <a:solidFill>
                  <a:srgbClr val="003399"/>
                </a:solidFill>
              </a:rPr>
              <a:t>Kurzíva</a:t>
            </a:r>
          </a:p>
          <a:p>
            <a:r>
              <a:rPr lang="cs-CZ" sz="4800" dirty="0" smtClean="0">
                <a:solidFill>
                  <a:srgbClr val="003399"/>
                </a:solidFill>
              </a:rPr>
              <a:t>	</a:t>
            </a:r>
            <a:r>
              <a:rPr lang="cs-CZ" sz="4800" u="sng" dirty="0" smtClean="0">
                <a:solidFill>
                  <a:srgbClr val="003399"/>
                </a:solidFill>
              </a:rPr>
              <a:t>Podtržené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			</a:t>
            </a:r>
            <a:endParaRPr lang="cs-CZ" sz="3200" u="sng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478" y="2924944"/>
            <a:ext cx="8736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FFFF00"/>
                </a:solidFill>
              </a:rPr>
              <a:t>To tak docela neplatí při publikování na internetu, kde je nejvhodnější tučný řez, jelikož kurzíva je na monitoru málo nápadná</a:t>
            </a:r>
            <a:r>
              <a:rPr lang="cs-CZ" sz="2400" dirty="0" smtClean="0">
                <a:solidFill>
                  <a:srgbClr val="FFFF00"/>
                </a:solidFill>
              </a:rPr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6073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TYPOGRAFIE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73693" y="2062338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uvedených příkladů vyškrtejte chybné.</a:t>
            </a:r>
          </a:p>
          <a:p>
            <a:pPr algn="ctr"/>
            <a:r>
              <a:rPr lang="cs-CZ" sz="2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Svůj výběr zdůvodněte.</a:t>
            </a:r>
          </a:p>
          <a:p>
            <a:pPr algn="ctr"/>
            <a:r>
              <a:rPr lang="cs-CZ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Kontrolu provedeme kliknutím na oválek.</a:t>
            </a:r>
            <a:endParaRPr lang="cs-CZ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11832" y="1477563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Opakování?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utoShape 2" descr="Soubor:Brief Schiller Schwan 8 Dez 1782 (cropped).jpg"/>
          <p:cNvSpPr>
            <a:spLocks noChangeAspect="1" noChangeArrowheads="1"/>
          </p:cNvSpPr>
          <p:nvPr/>
        </p:nvSpPr>
        <p:spPr bwMode="auto">
          <a:xfrm>
            <a:off x="155575" y="-1935163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5" descr="Fraktur letter B.png"/>
          <p:cNvSpPr>
            <a:spLocks noChangeAspect="1" noChangeArrowheads="1"/>
          </p:cNvSpPr>
          <p:nvPr/>
        </p:nvSpPr>
        <p:spPr bwMode="auto">
          <a:xfrm>
            <a:off x="155575" y="-228600"/>
            <a:ext cx="95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51342" y="3356992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25.6. 2013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vál 9"/>
          <p:cNvSpPr/>
          <p:nvPr/>
        </p:nvSpPr>
        <p:spPr>
          <a:xfrm>
            <a:off x="1443680" y="4428446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 , který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73779" y="5589240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př.n.l</a:t>
            </a:r>
            <a:r>
              <a:rPr lang="cs-CZ" sz="2800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12" name="Ovál 11"/>
          <p:cNvSpPr/>
          <p:nvPr/>
        </p:nvSpPr>
        <p:spPr>
          <a:xfrm>
            <a:off x="3146814" y="5369142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Ta, která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vál 12"/>
          <p:cNvSpPr/>
          <p:nvPr/>
        </p:nvSpPr>
        <p:spPr>
          <a:xfrm>
            <a:off x="6072244" y="5805264"/>
            <a:ext cx="2968237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1995–2000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010966" y="4472785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Ing.Novák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vál 14"/>
          <p:cNvSpPr/>
          <p:nvPr/>
        </p:nvSpPr>
        <p:spPr>
          <a:xfrm>
            <a:off x="3429652" y="3429000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?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Ovál 15"/>
          <p:cNvSpPr/>
          <p:nvPr/>
        </p:nvSpPr>
        <p:spPr>
          <a:xfrm>
            <a:off x="6433812" y="3600472"/>
            <a:ext cx="2736304" cy="864096"/>
          </a:xfrm>
          <a:prstGeom prst="ellipse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Pozor!</a:t>
            </a:r>
            <a:endParaRPr lang="cs-CZ" sz="2800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582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/>
      <p:bldP spid="3" grpId="0" animBg="1"/>
      <p:bldP spid="3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179512" y="52162"/>
            <a:ext cx="8856984" cy="712542"/>
          </a:xfrm>
          <a:prstGeom prst="rect">
            <a:avLst/>
          </a:prstGeo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ZDROJE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3275" y="980728"/>
            <a:ext cx="885698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</a:t>
            </a:r>
            <a:r>
              <a:rPr lang="cs-CZ" sz="1600" i="1" dirty="0" smtClean="0"/>
              <a:t>Wikipedie: Typografické rady</a:t>
            </a:r>
            <a:r>
              <a:rPr lang="cs-CZ" sz="1600" dirty="0" smtClean="0"/>
              <a:t> </a:t>
            </a:r>
            <a:r>
              <a:rPr lang="cs-CZ" sz="1600" dirty="0"/>
              <a:t>[online], Wikipedie: Otevřená encyklopedie, c2013, Datum poslední revize </a:t>
            </a:r>
            <a:r>
              <a:rPr lang="cs-CZ" sz="1600" dirty="0" smtClean="0"/>
              <a:t>26.</a:t>
            </a:r>
            <a:r>
              <a:rPr lang="cs-CZ" sz="1600" dirty="0"/>
              <a:t> 06. 2013, </a:t>
            </a:r>
            <a:r>
              <a:rPr lang="cs-CZ" sz="1600" dirty="0" smtClean="0"/>
              <a:t>16:32 </a:t>
            </a:r>
            <a:r>
              <a:rPr lang="cs-CZ" sz="1600" dirty="0"/>
              <a:t>UTC, [citováno </a:t>
            </a:r>
            <a:r>
              <a:rPr lang="cs-CZ" sz="1600" dirty="0" smtClean="0"/>
              <a:t>27.</a:t>
            </a:r>
            <a:r>
              <a:rPr lang="cs-CZ" sz="1600" dirty="0"/>
              <a:t> 06. 2013]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cs.wikipedia.org/w/index.php?title=Wikipedie:Typografick%C3%A9_rady&amp;oldid=10448023</a:t>
            </a:r>
            <a:r>
              <a:rPr lang="cs-CZ" sz="1600" dirty="0" smtClean="0"/>
              <a:t>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Přispěvatelé </a:t>
            </a:r>
            <a:r>
              <a:rPr lang="cs-CZ" sz="1600" dirty="0"/>
              <a:t>Wikipedie,</a:t>
            </a:r>
            <a:r>
              <a:rPr lang="cs-CZ" sz="1600" i="1" dirty="0"/>
              <a:t> Latinka</a:t>
            </a:r>
            <a:r>
              <a:rPr lang="cs-CZ" sz="1600" dirty="0"/>
              <a:t> [online], Wikipedie: Otevřená encyklopedie, c2013, Datum poslední revize 11. 03. 2013, 21:30 UTC, [citováno </a:t>
            </a:r>
            <a:r>
              <a:rPr lang="cs-CZ" sz="1600" dirty="0" smtClean="0"/>
              <a:t>9</a:t>
            </a:r>
            <a:r>
              <a:rPr lang="cs-CZ" sz="1600" dirty="0"/>
              <a:t>. 06. 2013] &lt;</a:t>
            </a:r>
            <a:r>
              <a:rPr lang="cs-CZ" sz="1600" dirty="0">
                <a:hlinkClick r:id="rId3"/>
              </a:rPr>
              <a:t>http://cs.wikipedia.org/w/</a:t>
            </a:r>
            <a:r>
              <a:rPr lang="cs-CZ" sz="1600" dirty="0" err="1">
                <a:hlinkClick r:id="rId3"/>
              </a:rPr>
              <a:t>index.php?title</a:t>
            </a:r>
            <a:r>
              <a:rPr lang="cs-CZ" sz="1600" dirty="0">
                <a:hlinkClick r:id="rId3"/>
              </a:rPr>
              <a:t>=</a:t>
            </a:r>
            <a:r>
              <a:rPr lang="cs-CZ" sz="1600" dirty="0" err="1">
                <a:hlinkClick r:id="rId3"/>
              </a:rPr>
              <a:t>Latinka&amp;oldid</a:t>
            </a:r>
            <a:r>
              <a:rPr lang="cs-CZ" sz="1600" dirty="0">
                <a:hlinkClick r:id="rId3"/>
              </a:rPr>
              <a:t>=9906665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Přispěvatelé </a:t>
            </a:r>
            <a:r>
              <a:rPr lang="cs-CZ" sz="1600" dirty="0"/>
              <a:t>Wikipedie,</a:t>
            </a:r>
            <a:r>
              <a:rPr lang="cs-CZ" sz="1600" i="1" dirty="0"/>
              <a:t> Typografie</a:t>
            </a:r>
            <a:r>
              <a:rPr lang="cs-CZ" sz="1600" dirty="0"/>
              <a:t> [online], Wikipedie: Otevřená encyklopedie, c2013, Datum poslední revize 7. 06. 2013, 09:30 UTC, [citováno </a:t>
            </a:r>
            <a:r>
              <a:rPr lang="cs-CZ" sz="1600" dirty="0" smtClean="0"/>
              <a:t>9</a:t>
            </a:r>
            <a:r>
              <a:rPr lang="cs-CZ" sz="1600" dirty="0"/>
              <a:t>. 06. 2013] &lt;</a:t>
            </a:r>
            <a:r>
              <a:rPr lang="cs-CZ" sz="1600" dirty="0">
                <a:hlinkClick r:id="rId4"/>
              </a:rPr>
              <a:t>http://cs.wikipedia.org/w/</a:t>
            </a:r>
            <a:r>
              <a:rPr lang="cs-CZ" sz="1600" dirty="0" err="1">
                <a:hlinkClick r:id="rId4"/>
              </a:rPr>
              <a:t>index.php?title</a:t>
            </a:r>
            <a:r>
              <a:rPr lang="cs-CZ" sz="1600" dirty="0">
                <a:hlinkClick r:id="rId4"/>
              </a:rPr>
              <a:t>=</a:t>
            </a:r>
            <a:r>
              <a:rPr lang="cs-CZ" sz="1600" dirty="0" err="1">
                <a:hlinkClick r:id="rId4"/>
              </a:rPr>
              <a:t>Typografie&amp;oldid</a:t>
            </a:r>
            <a:r>
              <a:rPr lang="cs-CZ" sz="1600" dirty="0">
                <a:hlinkClick r:id="rId4"/>
              </a:rPr>
              <a:t>=10393678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/>
              <a:t>Wikipedia contributors, 'Cursive',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2 July 2013, 01:08 UTC, &lt;</a:t>
            </a:r>
            <a:r>
              <a:rPr lang="en-US" sz="1600" dirty="0">
                <a:hlinkClick r:id="rId5"/>
              </a:rPr>
              <a:t>http://en.wikipedia.org/w/index.php?title=Cursive&amp;oldid=562476361</a:t>
            </a:r>
            <a:r>
              <a:rPr lang="en-US" sz="1600" dirty="0"/>
              <a:t>&gt; [accessed 2 July 2013] </a:t>
            </a:r>
            <a:endParaRPr lang="cs-CZ" sz="16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279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Motiv5</Template>
  <TotalTime>2064</TotalTime>
  <Words>1571</Words>
  <Application>Microsoft Office PowerPoint</Application>
  <PresentationFormat>Předvádění na obrazovce (4:3)</PresentationFormat>
  <Paragraphs>410</Paragraphs>
  <Slides>42</Slides>
  <Notes>29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42</vt:i4>
      </vt:variant>
    </vt:vector>
  </HeadingPairs>
  <TitlesOfParts>
    <vt:vector size="46" baseType="lpstr">
      <vt:lpstr>Motiv5</vt:lpstr>
      <vt:lpstr>Technický</vt:lpstr>
      <vt:lpstr>4_Motiv4</vt:lpstr>
      <vt:lpstr>Motiv systému Office</vt:lpstr>
      <vt:lpstr>Prezentace aplikace PowerPoint</vt:lpstr>
      <vt:lpstr>ANOTACE:</vt:lpstr>
      <vt:lpstr>INFORMATIKA pro základní školu</vt:lpstr>
      <vt:lpstr>TYPOGRAFIE</vt:lpstr>
      <vt:lpstr>TYPOGRAFIE</vt:lpstr>
      <vt:lpstr>TYPOGRAFIE</vt:lpstr>
      <vt:lpstr>Prezentace aplikace PowerPoint</vt:lpstr>
      <vt:lpstr>INTERPUNKCE</vt:lpstr>
      <vt:lpstr>INTERPUNKCE</vt:lpstr>
      <vt:lpstr>INTERPUNKCE</vt:lpstr>
      <vt:lpstr>INTERPUNKCE</vt:lpstr>
      <vt:lpstr>INTERPUNKCE</vt:lpstr>
      <vt:lpstr>INTERPUNKCE</vt:lpstr>
      <vt:lpstr>INTERPUNKCE</vt:lpstr>
      <vt:lpstr>INTERPUNKCE</vt:lpstr>
      <vt:lpstr>INTERPUNKCE</vt:lpstr>
      <vt:lpstr>Prezentace aplikace PowerPoint</vt:lpstr>
      <vt:lpstr>MEZERY</vt:lpstr>
      <vt:lpstr>Prezentace aplikace PowerPoint</vt:lpstr>
      <vt:lpstr>ČÍSLA</vt:lpstr>
      <vt:lpstr>ČÍSLA</vt:lpstr>
      <vt:lpstr>ČÍSLA</vt:lpstr>
      <vt:lpstr>ČÍSLA</vt:lpstr>
      <vt:lpstr>Prezentace aplikace PowerPoint</vt:lpstr>
      <vt:lpstr>SEZNAMY</vt:lpstr>
      <vt:lpstr>SEZNAMY</vt:lpstr>
      <vt:lpstr>SEZNAMY</vt:lpstr>
      <vt:lpstr>Prezentace aplikace PowerPoint</vt:lpstr>
      <vt:lpstr>DATUM</vt:lpstr>
      <vt:lpstr>DATUM</vt:lpstr>
      <vt:lpstr>DATUM</vt:lpstr>
      <vt:lpstr>Prezentace aplikace PowerPoint</vt:lpstr>
      <vt:lpstr>ČAS</vt:lpstr>
      <vt:lpstr>Prezentace aplikace PowerPoint</vt:lpstr>
      <vt:lpstr>AKADEMICKÉ TITULY</vt:lpstr>
      <vt:lpstr>Prezentace aplikace PowerPoint</vt:lpstr>
      <vt:lpstr>PÍSMO</vt:lpstr>
      <vt:lpstr>PÍSMO</vt:lpstr>
      <vt:lpstr>Prezentace aplikace PowerPoint</vt:lpstr>
      <vt:lpstr>PÍSMO</vt:lpstr>
      <vt:lpstr>TYPOGRAFIE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109</cp:revision>
  <dcterms:created xsi:type="dcterms:W3CDTF">2012-10-21T06:32:59Z</dcterms:created>
  <dcterms:modified xsi:type="dcterms:W3CDTF">2013-07-26T06:46:12Z</dcterms:modified>
</cp:coreProperties>
</file>