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64" r:id="rId3"/>
    <p:sldMasterId id="2147483876" r:id="rId4"/>
    <p:sldMasterId id="2147483888" r:id="rId5"/>
    <p:sldMasterId id="2147483900" r:id="rId6"/>
  </p:sldMasterIdLst>
  <p:sldIdLst>
    <p:sldId id="280" r:id="rId7"/>
    <p:sldId id="282" r:id="rId8"/>
    <p:sldId id="259" r:id="rId9"/>
    <p:sldId id="261" r:id="rId10"/>
    <p:sldId id="260" r:id="rId11"/>
    <p:sldId id="262" r:id="rId12"/>
    <p:sldId id="272" r:id="rId13"/>
    <p:sldId id="273" r:id="rId14"/>
    <p:sldId id="264" r:id="rId15"/>
    <p:sldId id="265" r:id="rId16"/>
    <p:sldId id="266" r:id="rId17"/>
    <p:sldId id="270" r:id="rId18"/>
    <p:sldId id="267" r:id="rId19"/>
    <p:sldId id="271" r:id="rId20"/>
    <p:sldId id="268" r:id="rId21"/>
    <p:sldId id="269" r:id="rId22"/>
    <p:sldId id="274" r:id="rId23"/>
    <p:sldId id="275" r:id="rId24"/>
    <p:sldId id="276" r:id="rId25"/>
    <p:sldId id="277" r:id="rId26"/>
    <p:sldId id="278" r:id="rId27"/>
    <p:sldId id="279" r:id="rId28"/>
    <p:sldId id="26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8074"/>
    <a:srgbClr val="D29388"/>
    <a:srgbClr val="0062AC"/>
    <a:srgbClr val="FFD85B"/>
    <a:srgbClr val="4BB2FF"/>
    <a:srgbClr val="004D86"/>
    <a:srgbClr val="FF9900"/>
    <a:srgbClr val="0067B4"/>
    <a:srgbClr val="3A85A0"/>
    <a:srgbClr val="65AD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2CF23F-6F98-46AC-A602-39C130C3567B}" type="presOf" srcId="{914700B9-77B5-440A-A438-DE98B6D4894D}" destId="{BD9AF279-D483-48F2-BBBD-45F8E8923512}" srcOrd="1" destOrd="0" presId="urn:microsoft.com/office/officeart/2005/8/layout/target3"/>
    <dgm:cxn modelId="{EE9F974B-908D-4588-8E15-6E9FF1193B5C}" type="presOf" srcId="{27FE2D31-D344-4B63-A89A-A89AB0D9F3E3}" destId="{FE47432B-CA46-450C-8D8F-66C300A95B52}" srcOrd="0" destOrd="0" presId="urn:microsoft.com/office/officeart/2005/8/layout/target3"/>
    <dgm:cxn modelId="{B6F60C79-C758-4B97-9701-6918C153943E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1BAF878-0018-4A92-B083-8258D14668A7}" type="presOf" srcId="{914700B9-77B5-440A-A438-DE98B6D4894D}" destId="{E73F1C26-6DCD-4001-88B9-355E01E2BCE7}" srcOrd="0" destOrd="0" presId="urn:microsoft.com/office/officeart/2005/8/layout/target3"/>
    <dgm:cxn modelId="{0B4CB04A-7711-4F4A-AC2D-D67135967B69}" type="presOf" srcId="{100B6B2E-82E6-4C11-B19B-F2DB3A0EA64F}" destId="{DBA8199F-D892-4A8E-A352-2B7844050E09}" srcOrd="1" destOrd="0" presId="urn:microsoft.com/office/officeart/2005/8/layout/target3"/>
    <dgm:cxn modelId="{7698B171-6A0C-46C0-953C-42294A75B800}" type="presOf" srcId="{100B6B2E-82E6-4C11-B19B-F2DB3A0EA64F}" destId="{645AA564-2E9E-4954-AD87-AE01782CEC59}" srcOrd="0" destOrd="0" presId="urn:microsoft.com/office/officeart/2005/8/layout/target3"/>
    <dgm:cxn modelId="{BD57EF4F-0FB8-4405-8659-96FFDB27581E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214F198-38F0-4D76-9B31-8C9946000283}" type="presOf" srcId="{1D8420EA-BFA0-403B-80F5-647FA396CC45}" destId="{F7B3C0B7-F0F7-4F49-B02C-3630F8C5FAE5}" srcOrd="0" destOrd="0" presId="urn:microsoft.com/office/officeart/2005/8/layout/target3"/>
    <dgm:cxn modelId="{3249879F-4C4A-428F-AE99-4D820688C197}" type="presOf" srcId="{130831A4-0540-4EC5-8F5A-93030E89D2D9}" destId="{8E23E229-92FC-49D1-B5FE-0303176B8A4E}" srcOrd="1" destOrd="0" presId="urn:microsoft.com/office/officeart/2005/8/layout/target3"/>
    <dgm:cxn modelId="{3E47EF64-BA50-4A39-92ED-E686CD7B8CB9}" type="presParOf" srcId="{FE47432B-CA46-450C-8D8F-66C300A95B52}" destId="{B522209E-30D0-49D6-A340-2D383A11C668}" srcOrd="0" destOrd="0" presId="urn:microsoft.com/office/officeart/2005/8/layout/target3"/>
    <dgm:cxn modelId="{63EC95CB-69CF-47D0-9411-AFF9F9D9E866}" type="presParOf" srcId="{FE47432B-CA46-450C-8D8F-66C300A95B52}" destId="{ED5A8377-51D5-4DC5-B0E7-680166966720}" srcOrd="1" destOrd="0" presId="urn:microsoft.com/office/officeart/2005/8/layout/target3"/>
    <dgm:cxn modelId="{80B87BC6-1F6C-4343-BAA0-3D7EA58BCCBF}" type="presParOf" srcId="{FE47432B-CA46-450C-8D8F-66C300A95B52}" destId="{F69CC921-512E-49F4-824C-A648EC5F27A5}" srcOrd="2" destOrd="0" presId="urn:microsoft.com/office/officeart/2005/8/layout/target3"/>
    <dgm:cxn modelId="{60783D3C-93B7-486E-8E2B-67EEA4A0B439}" type="presParOf" srcId="{FE47432B-CA46-450C-8D8F-66C300A95B52}" destId="{61C9CE18-EDA6-4EDF-BA1C-09779D38FBBF}" srcOrd="3" destOrd="0" presId="urn:microsoft.com/office/officeart/2005/8/layout/target3"/>
    <dgm:cxn modelId="{8CA5A245-C02A-42DD-897E-230BC33E63D8}" type="presParOf" srcId="{FE47432B-CA46-450C-8D8F-66C300A95B52}" destId="{D60DEAAB-7AFE-435A-ACF6-18851E4B0426}" srcOrd="4" destOrd="0" presId="urn:microsoft.com/office/officeart/2005/8/layout/target3"/>
    <dgm:cxn modelId="{FE3D8186-336B-4CA3-9B92-FE151F062192}" type="presParOf" srcId="{FE47432B-CA46-450C-8D8F-66C300A95B52}" destId="{F7B3C0B7-F0F7-4F49-B02C-3630F8C5FAE5}" srcOrd="5" destOrd="0" presId="urn:microsoft.com/office/officeart/2005/8/layout/target3"/>
    <dgm:cxn modelId="{54A71A93-4570-45FC-B7AF-EF4520368355}" type="presParOf" srcId="{FE47432B-CA46-450C-8D8F-66C300A95B52}" destId="{C9DA9446-E2D3-4F6A-8960-3CADFBF870B8}" srcOrd="6" destOrd="0" presId="urn:microsoft.com/office/officeart/2005/8/layout/target3"/>
    <dgm:cxn modelId="{651B1260-B288-4EA6-8238-2787A2FA5804}" type="presParOf" srcId="{FE47432B-CA46-450C-8D8F-66C300A95B52}" destId="{9726EC6F-D322-4CD3-B489-1BE3DF7CE70B}" srcOrd="7" destOrd="0" presId="urn:microsoft.com/office/officeart/2005/8/layout/target3"/>
    <dgm:cxn modelId="{B22DBBCC-DB53-4061-8403-4944EDCC4D18}" type="presParOf" srcId="{FE47432B-CA46-450C-8D8F-66C300A95B52}" destId="{645AA564-2E9E-4954-AD87-AE01782CEC59}" srcOrd="8" destOrd="0" presId="urn:microsoft.com/office/officeart/2005/8/layout/target3"/>
    <dgm:cxn modelId="{ACF1A29A-CDB9-4EF8-8422-6BF70E9A3C4F}" type="presParOf" srcId="{FE47432B-CA46-450C-8D8F-66C300A95B52}" destId="{8538CAC4-6A86-42B8-B5AF-2FF155DB9D02}" srcOrd="9" destOrd="0" presId="urn:microsoft.com/office/officeart/2005/8/layout/target3"/>
    <dgm:cxn modelId="{EAD0266C-F3F5-40A0-9B5D-AFB03DA834D3}" type="presParOf" srcId="{FE47432B-CA46-450C-8D8F-66C300A95B52}" destId="{26FD6024-A07F-46D0-8BC0-B5E595C5673D}" srcOrd="10" destOrd="0" presId="urn:microsoft.com/office/officeart/2005/8/layout/target3"/>
    <dgm:cxn modelId="{351F03B5-9B8C-48B0-82E6-4F05B653ABED}" type="presParOf" srcId="{FE47432B-CA46-450C-8D8F-66C300A95B52}" destId="{E73F1C26-6DCD-4001-88B9-355E01E2BCE7}" srcOrd="11" destOrd="0" presId="urn:microsoft.com/office/officeart/2005/8/layout/target3"/>
    <dgm:cxn modelId="{273C9AF6-9D7C-4300-8712-DD21CD256A91}" type="presParOf" srcId="{FE47432B-CA46-450C-8D8F-66C300A95B52}" destId="{8E23E229-92FC-49D1-B5FE-0303176B8A4E}" srcOrd="12" destOrd="0" presId="urn:microsoft.com/office/officeart/2005/8/layout/target3"/>
    <dgm:cxn modelId="{18CAB9BF-D002-4BFC-88FF-F1C91455788C}" type="presParOf" srcId="{FE47432B-CA46-450C-8D8F-66C300A95B52}" destId="{8467D0EB-87A2-4285-8ACA-0398EFBF29BC}" srcOrd="13" destOrd="0" presId="urn:microsoft.com/office/officeart/2005/8/layout/target3"/>
    <dgm:cxn modelId="{0F739D97-6343-4060-834B-77D10418EEFD}" type="presParOf" srcId="{FE47432B-CA46-450C-8D8F-66C300A95B52}" destId="{DBA8199F-D892-4A8E-A352-2B7844050E09}" srcOrd="14" destOrd="0" presId="urn:microsoft.com/office/officeart/2005/8/layout/target3"/>
    <dgm:cxn modelId="{CE6030C5-D3A3-48EF-8187-B57D3A2AA3C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2160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53305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81401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62282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48956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8497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58929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3746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21973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954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90190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1742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4144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53921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2544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2132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85798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57420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90866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49654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38362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478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853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94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e&amp;oldid=10306073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ck%C3%A9_citace&amp;oldid=7653986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ck%C3%A9_citace&amp;oldid=7653986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ck%C3%A9_citace&amp;oldid=7653986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nerator.citace.com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e&amp;oldid=10306073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Bibliografick%C3%A9_citace&amp;oldid=7653986" TargetMode="External"/><Relationship Id="rId2" Type="http://schemas.openxmlformats.org/officeDocument/2006/relationships/hyperlink" Target="http://cs.wikipedia.org/w/index.php?title=Bibliografie&amp;oldid=10306073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www.topzine.cz/zaskolak-franz-werfel-resi-ve-sve-prvotine-sjezd-abiturientu-otazky-viny-a-trest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059349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58572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Bibliografie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048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4982580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 generátoru citací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si procvičí použití generátoru citací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13968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autorským zákonem a s tím, jak správně citovat zdroje, které použijeme při zpracování vlastních materiálů.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pochopí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princip citací použitých zdrojů, naučí se používat generátor citací na internetu, seznámí se </a:t>
                      </a:r>
                      <a:b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autorským zákonem.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4481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000" y="3865403"/>
            <a:ext cx="8928000" cy="280831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Do 3 stol. n. l. – bylo </a:t>
            </a:r>
            <a:r>
              <a:rPr lang="cs-CZ" sz="2200" dirty="0">
                <a:solidFill>
                  <a:schemeClr val="bg1"/>
                </a:solidFill>
              </a:rPr>
              <a:t>slovo bibliografie chápáno jako ruční kopírování </a:t>
            </a:r>
            <a:r>
              <a:rPr lang="cs-CZ" sz="2200" dirty="0" smtClean="0">
                <a:solidFill>
                  <a:schemeClr val="bg1"/>
                </a:solidFill>
              </a:rPr>
              <a:t> knih.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 </a:t>
            </a:r>
            <a:r>
              <a:rPr lang="cs-CZ" sz="2200" dirty="0">
                <a:solidFill>
                  <a:schemeClr val="bg1"/>
                </a:solidFill>
              </a:rPr>
              <a:t>12. století </a:t>
            </a:r>
            <a:r>
              <a:rPr lang="cs-CZ" sz="2200" dirty="0" smtClean="0">
                <a:solidFill>
                  <a:schemeClr val="bg1"/>
                </a:solidFill>
              </a:rPr>
              <a:t> – se </a:t>
            </a:r>
            <a:r>
              <a:rPr lang="cs-CZ" sz="2200" dirty="0">
                <a:solidFill>
                  <a:schemeClr val="bg1"/>
                </a:solidFill>
              </a:rPr>
              <a:t>začalo slovo </a:t>
            </a:r>
            <a:r>
              <a:rPr lang="cs-CZ" sz="2200" dirty="0" smtClean="0">
                <a:solidFill>
                  <a:schemeClr val="bg1"/>
                </a:solidFill>
              </a:rPr>
              <a:t>bibliografie používat </a:t>
            </a:r>
            <a:r>
              <a:rPr lang="cs-CZ" sz="2200" dirty="0">
                <a:solidFill>
                  <a:schemeClr val="bg1"/>
                </a:solidFill>
              </a:rPr>
              <a:t>pro promyšlené skladování </a:t>
            </a:r>
            <a:r>
              <a:rPr lang="cs-CZ" sz="2200" dirty="0" smtClean="0">
                <a:solidFill>
                  <a:schemeClr val="bg1"/>
                </a:solidFill>
              </a:rPr>
              <a:t>knih.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17. století jde již o moderní systém knižní evidence.</a:t>
            </a:r>
          </a:p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dřívějších dobách se bibliografie výhradně věnovala knihám, dnes může bibliografie zahrnovat časopisy, audionahrávky, filmy, obrazy i internetové stránky.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46532" y="1610351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Čím se zabývá?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2195126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Bibliografie je v praxi akademické studium knihy .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Celkově se bibliografie nezabývá ani tak obsahem knih, jako jejich evidencí.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28062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Historie bibliografie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993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Z  AUTORSKÉHO ZÁKONA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417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  AUTORSKÉHO ZÁKONA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1844824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… požaduje mimo jiné uvedení </a:t>
            </a:r>
            <a:r>
              <a:rPr lang="cs-CZ" sz="2400" dirty="0">
                <a:solidFill>
                  <a:schemeClr val="bg1"/>
                </a:solidFill>
              </a:rPr>
              <a:t>bibliografických citací o dílech nebo jejich částech převzatých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od </a:t>
            </a:r>
            <a:r>
              <a:rPr lang="cs-CZ" sz="2400" dirty="0">
                <a:solidFill>
                  <a:schemeClr val="bg1"/>
                </a:solidFill>
              </a:rPr>
              <a:t>jiných </a:t>
            </a:r>
            <a:r>
              <a:rPr lang="cs-CZ" sz="2400" dirty="0" smtClean="0">
                <a:solidFill>
                  <a:schemeClr val="bg1"/>
                </a:solidFill>
              </a:rPr>
              <a:t>autorů.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9548" y="1412776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Autorský zákon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3040190"/>
            <a:ext cx="8802724" cy="1216701"/>
          </a:xfrm>
          <a:prstGeom prst="rect">
            <a:avLst/>
          </a:prstGeom>
          <a:gradFill flip="none" rotWithShape="1">
            <a:gsLst>
              <a:gs pos="0">
                <a:srgbClr val="FFD85B">
                  <a:shade val="30000"/>
                  <a:satMod val="115000"/>
                </a:srgbClr>
              </a:gs>
              <a:gs pos="50000">
                <a:srgbClr val="FFD85B">
                  <a:shade val="67500"/>
                  <a:satMod val="115000"/>
                </a:srgbClr>
              </a:gs>
              <a:gs pos="100000">
                <a:srgbClr val="FFD85B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Book Antiqua" pitchFamily="18" charset="0"/>
              </a:rPr>
              <a:t>„… je </a:t>
            </a:r>
            <a:r>
              <a:rPr lang="cs-CZ" sz="2400" dirty="0">
                <a:solidFill>
                  <a:schemeClr val="tx1"/>
                </a:solidFill>
                <a:latin typeface="Book Antiqua" pitchFamily="18" charset="0"/>
              </a:rPr>
              <a:t>však nutné uvést, je-li to možné, jméno autora, nejde-li o dílo anonymní, nebo jméno osoby, pod jejímž jménem se dílo uvádí na veřejnost, a dále název díla a pramen</a:t>
            </a:r>
            <a:r>
              <a:rPr lang="cs-CZ" sz="2400" dirty="0" smtClean="0">
                <a:solidFill>
                  <a:schemeClr val="tx1"/>
                </a:solidFill>
                <a:latin typeface="Book Antiqua" pitchFamily="18" charset="0"/>
              </a:rPr>
              <a:t>.“</a:t>
            </a:r>
            <a:endParaRPr lang="cs-CZ" sz="2400" dirty="0">
              <a:solidFill>
                <a:schemeClr val="tx1"/>
              </a:solidFill>
              <a:latin typeface="Book Antiqu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4303455"/>
            <a:ext cx="88569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>
                <a:solidFill>
                  <a:schemeClr val="bg1"/>
                </a:solidFill>
              </a:rPr>
              <a:t>Podle autorského zákona je možné cizí autorské dílo rozmnožit pouze pro vlastní potřebu. Využít jej, například na svých webových stránkách, zákon povoluje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>
                <a:solidFill>
                  <a:schemeClr val="bg1"/>
                </a:solidFill>
              </a:rPr>
              <a:t>případě, kdy bude v odůvodněné míře užito výňatků ze zveřejněných děl ve vlastním díle; nebo bude užito výňatku z díla nebo celé drobné dílo pro účely kritiky nebo recenze k tomuto dílu či pro vědeckou nebo odbornou tvorbu; případně dílo bude </a:t>
            </a:r>
            <a:r>
              <a:rPr lang="cs-CZ" sz="2000" b="1" dirty="0">
                <a:solidFill>
                  <a:schemeClr val="bg1"/>
                </a:solidFill>
              </a:rPr>
              <a:t>užito při vyučování pro ilustrační účel nebo při vědeckém výzkumu, jejichž účelem není dosažení hospodářského prospěchu.</a:t>
            </a:r>
            <a:r>
              <a:rPr lang="cs-CZ" sz="2000" dirty="0">
                <a:solidFill>
                  <a:schemeClr val="bg1"/>
                </a:solidFill>
              </a:rPr>
              <a:t> Vždy však musí být splněn požadavek zákona o citaci uvedený v úvodu tohoto odstavce.</a:t>
            </a:r>
          </a:p>
        </p:txBody>
      </p:sp>
    </p:spTree>
    <p:extLst>
      <p:ext uri="{BB962C8B-B14F-4D97-AF65-F5344CB8AC3E}">
        <p14:creationId xmlns:p14="http://schemas.microsoft.com/office/powerpoint/2010/main" val="160070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BIBLIOGRAFICKÉ CITACE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49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BIBLIOGRAFICKÉ CITACE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1564529"/>
            <a:ext cx="6012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jsou </a:t>
            </a:r>
            <a:r>
              <a:rPr lang="cs-CZ" sz="2400" dirty="0">
                <a:solidFill>
                  <a:schemeClr val="bg1"/>
                </a:solidFill>
              </a:rPr>
              <a:t>souborem údajů o citovaných autorských dílech </a:t>
            </a:r>
            <a:r>
              <a:rPr lang="cs-CZ" sz="2400" dirty="0" smtClean="0">
                <a:solidFill>
                  <a:schemeClr val="bg1"/>
                </a:solidFill>
              </a:rPr>
              <a:t>nebo </a:t>
            </a:r>
            <a:r>
              <a:rPr lang="cs-CZ" sz="2400" dirty="0">
                <a:solidFill>
                  <a:schemeClr val="bg1"/>
                </a:solidFill>
              </a:rPr>
              <a:t>jejich částech, jež umožňují jejich identifikaci, včetně ověření </a:t>
            </a:r>
            <a:r>
              <a:rPr lang="cs-CZ" sz="2400" dirty="0" smtClean="0">
                <a:solidFill>
                  <a:schemeClr val="bg1"/>
                </a:solidFill>
              </a:rPr>
              <a:t>údajů.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79" y="2929205"/>
            <a:ext cx="8927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Bibliografické citace =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seznam použité literatury nebo elektronických zdrojových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dokumentů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756" y="4365104"/>
            <a:ext cx="9000000" cy="2381814"/>
          </a:xfrm>
          <a:prstGeom prst="rect">
            <a:avLst/>
          </a:prstGeom>
          <a:solidFill>
            <a:srgbClr val="FFD85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2200" dirty="0">
                <a:solidFill>
                  <a:schemeClr val="tx1"/>
                </a:solidFill>
              </a:rPr>
              <a:t>DÄNIKEN, Erich von. </a:t>
            </a:r>
            <a:r>
              <a:rPr lang="cs-CZ" sz="2200" i="1" dirty="0">
                <a:solidFill>
                  <a:schemeClr val="tx1"/>
                </a:solidFill>
              </a:rPr>
              <a:t>Prorok minulosti</a:t>
            </a:r>
            <a:r>
              <a:rPr lang="cs-CZ" sz="2200" dirty="0">
                <a:solidFill>
                  <a:schemeClr val="tx1"/>
                </a:solidFill>
              </a:rPr>
              <a:t>. Přeložil R. ŘEŽÁBEK. Praha: Naše vojsko, 1994. 220 s. Fakta a svědectví, sv. 119. ISBN 80‑206‑0434‑0. </a:t>
            </a:r>
            <a:endParaRPr lang="cs-CZ" sz="2200" dirty="0" smtClean="0">
              <a:solidFill>
                <a:schemeClr val="tx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2200" dirty="0" smtClean="0">
                <a:solidFill>
                  <a:schemeClr val="tx1"/>
                </a:solidFill>
              </a:rPr>
              <a:t>Přispěvatelé </a:t>
            </a:r>
            <a:r>
              <a:rPr lang="cs-CZ" sz="2200" dirty="0">
                <a:solidFill>
                  <a:schemeClr val="tx1"/>
                </a:solidFill>
              </a:rPr>
              <a:t>Wikipedie,</a:t>
            </a:r>
            <a:r>
              <a:rPr lang="cs-CZ" sz="2200" i="1" dirty="0">
                <a:solidFill>
                  <a:schemeClr val="tx1"/>
                </a:solidFill>
              </a:rPr>
              <a:t> Bibliografie</a:t>
            </a:r>
            <a:r>
              <a:rPr lang="cs-CZ" sz="2200" dirty="0">
                <a:solidFill>
                  <a:schemeClr val="tx1"/>
                </a:solidFill>
              </a:rPr>
              <a:t> [online], Wikipedie: Otevřená encyklopedie, c2013, Datum poslední revize 9. 05. 2013, 21:22 UTC, [citováno 3. </a:t>
            </a:r>
            <a:r>
              <a:rPr lang="cs-CZ" sz="2200" dirty="0" smtClean="0">
                <a:solidFill>
                  <a:schemeClr val="tx1"/>
                </a:solidFill>
              </a:rPr>
              <a:t>06.</a:t>
            </a:r>
            <a:r>
              <a:rPr lang="cs-CZ" sz="2200" dirty="0">
                <a:solidFill>
                  <a:schemeClr val="tx1"/>
                </a:solidFill>
              </a:rPr>
              <a:t> 2013] &lt;</a:t>
            </a:r>
            <a:r>
              <a:rPr lang="cs-CZ" sz="2200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sz="2200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sz="2200" dirty="0">
                <a:solidFill>
                  <a:schemeClr val="tx1"/>
                </a:solidFill>
                <a:hlinkClick r:id="rId3"/>
              </a:rPr>
              <a:t>=</a:t>
            </a:r>
            <a:r>
              <a:rPr lang="cs-CZ" sz="2200" dirty="0" err="1">
                <a:solidFill>
                  <a:schemeClr val="tx1"/>
                </a:solidFill>
                <a:hlinkClick r:id="rId3"/>
              </a:rPr>
              <a:t>Bibliografie&amp;oldid</a:t>
            </a:r>
            <a:r>
              <a:rPr lang="cs-CZ" sz="2200" dirty="0">
                <a:solidFill>
                  <a:schemeClr val="tx1"/>
                </a:solidFill>
                <a:hlinkClick r:id="rId3"/>
              </a:rPr>
              <a:t>=10306073</a:t>
            </a:r>
            <a:r>
              <a:rPr lang="cs-CZ" sz="2400" dirty="0" smtClean="0">
                <a:solidFill>
                  <a:schemeClr val="tx1"/>
                </a:solidFill>
              </a:rPr>
              <a:t>&gt;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88331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5077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BIBLIOGRAFICKÉ CITACE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480428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Citační normy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0455" y="2807774"/>
            <a:ext cx="8940708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Pro </a:t>
            </a:r>
            <a:r>
              <a:rPr lang="cs-CZ" sz="2200" b="1" dirty="0">
                <a:solidFill>
                  <a:schemeClr val="bg1"/>
                </a:solidFill>
              </a:rPr>
              <a:t>citování tištěných dokumentů v českém prostředí je závazná norma </a:t>
            </a:r>
            <a:r>
              <a:rPr lang="cs-CZ" sz="2200" b="1" dirty="0">
                <a:solidFill>
                  <a:srgbClr val="FFFF00"/>
                </a:solidFill>
              </a:rPr>
              <a:t>ČSN ISO </a:t>
            </a:r>
            <a:r>
              <a:rPr lang="cs-CZ" sz="2200" b="1" dirty="0" smtClean="0">
                <a:solidFill>
                  <a:srgbClr val="FFFF00"/>
                </a:solidFill>
              </a:rPr>
              <a:t>690</a:t>
            </a:r>
            <a:r>
              <a:rPr lang="cs-CZ" sz="2200" b="1" dirty="0" smtClean="0">
                <a:solidFill>
                  <a:schemeClr val="bg1"/>
                </a:solidFill>
              </a:rPr>
              <a:t>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Pro </a:t>
            </a:r>
            <a:r>
              <a:rPr lang="cs-CZ" sz="2200" b="1" dirty="0">
                <a:solidFill>
                  <a:schemeClr val="bg1"/>
                </a:solidFill>
              </a:rPr>
              <a:t>citování dokumentů elektronických pak norma </a:t>
            </a:r>
            <a:r>
              <a:rPr lang="cs-CZ" sz="2200" b="1" dirty="0">
                <a:solidFill>
                  <a:srgbClr val="FFFF00"/>
                </a:solidFill>
              </a:rPr>
              <a:t>ČSN ISO 690-2</a:t>
            </a:r>
            <a:r>
              <a:rPr lang="cs-CZ" sz="2200" b="1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70018" y="2065203"/>
            <a:ext cx="6122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Citační normy jsou přímo součástí zákonů.</a:t>
            </a:r>
            <a:r>
              <a:rPr lang="cs-CZ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4947" y="4005064"/>
            <a:ext cx="8940708" cy="2745610"/>
          </a:xfrm>
          <a:prstGeom prst="rect">
            <a:avLst/>
          </a:prstGeom>
          <a:solidFill>
            <a:srgbClr val="FFD85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ISO 690-2 (1)</a:t>
            </a: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Přispěvatelé Wikipedie,</a:t>
            </a:r>
            <a:r>
              <a:rPr lang="cs-CZ" i="1" dirty="0">
                <a:solidFill>
                  <a:schemeClr val="tx1"/>
                </a:solidFill>
              </a:rPr>
              <a:t> Bibliografické citace</a:t>
            </a:r>
            <a:r>
              <a:rPr lang="cs-CZ" dirty="0">
                <a:solidFill>
                  <a:schemeClr val="tx1"/>
                </a:solidFill>
              </a:rPr>
              <a:t> [online], Wikipedie: Otevřená encyklopedie, c2011, Datum poslední revize 24. 11. 2011, 21:54 UTC, [citováno 3. </a:t>
            </a:r>
            <a:r>
              <a:rPr lang="cs-CZ" dirty="0" smtClean="0">
                <a:solidFill>
                  <a:schemeClr val="tx1"/>
                </a:solidFill>
              </a:rPr>
              <a:t>06.</a:t>
            </a:r>
            <a:r>
              <a:rPr lang="cs-CZ" dirty="0">
                <a:solidFill>
                  <a:schemeClr val="tx1"/>
                </a:solidFill>
              </a:rPr>
              <a:t> 2013] &lt;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&gt; 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ISO 690-2 (2)</a:t>
            </a:r>
          </a:p>
          <a:p>
            <a:pPr>
              <a:spcAft>
                <a:spcPts val="600"/>
              </a:spcAft>
            </a:pPr>
            <a:r>
              <a:rPr lang="cs-CZ" i="1" dirty="0">
                <a:solidFill>
                  <a:schemeClr val="tx1"/>
                </a:solidFill>
              </a:rPr>
              <a:t>Wikipedie: Otevřená encyklopedie: Bibliografické citace</a:t>
            </a:r>
            <a:r>
              <a:rPr lang="cs-CZ" dirty="0">
                <a:solidFill>
                  <a:schemeClr val="tx1"/>
                </a:solidFill>
              </a:rPr>
              <a:t> [online]. c2011 [citováno 3. </a:t>
            </a:r>
            <a:r>
              <a:rPr lang="cs-CZ" dirty="0" smtClean="0">
                <a:solidFill>
                  <a:schemeClr val="tx1"/>
                </a:solidFill>
              </a:rPr>
              <a:t>06.</a:t>
            </a:r>
            <a:r>
              <a:rPr lang="cs-CZ" dirty="0">
                <a:solidFill>
                  <a:schemeClr val="tx1"/>
                </a:solidFill>
              </a:rPr>
              <a:t> 2013]. Dostupný z WWW: &lt;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120150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BIBLIOGRAFICKÉ CITACE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7157" y="1916832"/>
            <a:ext cx="62664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dirty="0">
                <a:solidFill>
                  <a:schemeClr val="bg1"/>
                </a:solidFill>
              </a:rPr>
              <a:t>Celosvětově však existují stovky různých citačních stylů.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17157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Citační normy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4014" y="2747829"/>
            <a:ext cx="9000000" cy="4110171"/>
          </a:xfrm>
          <a:prstGeom prst="rect">
            <a:avLst/>
          </a:prstGeom>
          <a:solidFill>
            <a:srgbClr val="FFD85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APA</a:t>
            </a: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Bibliografické citace. (24. 11. 2011). </a:t>
            </a:r>
            <a:r>
              <a:rPr lang="cs-CZ" i="1" dirty="0">
                <a:solidFill>
                  <a:schemeClr val="tx1"/>
                </a:solidFill>
              </a:rPr>
              <a:t>Wikipedie: Otevřená encyklopedie</a:t>
            </a:r>
            <a:r>
              <a:rPr lang="cs-CZ" dirty="0">
                <a:solidFill>
                  <a:schemeClr val="tx1"/>
                </a:solidFill>
              </a:rPr>
              <a:t>. Získáno 06:33, 3. </a:t>
            </a:r>
            <a:r>
              <a:rPr lang="cs-CZ" dirty="0" smtClean="0">
                <a:solidFill>
                  <a:schemeClr val="tx1"/>
                </a:solidFill>
              </a:rPr>
              <a:t>06.</a:t>
            </a:r>
            <a:r>
              <a:rPr lang="cs-CZ" dirty="0">
                <a:solidFill>
                  <a:schemeClr val="tx1"/>
                </a:solidFill>
              </a:rPr>
              <a:t> 2013 z 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. 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MLA</a:t>
            </a: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„Bibliografické citace.“ </a:t>
            </a:r>
            <a:r>
              <a:rPr lang="cs-CZ" i="1" dirty="0">
                <a:solidFill>
                  <a:schemeClr val="tx1"/>
                </a:solidFill>
              </a:rPr>
              <a:t>Wikipedie: Otevřená encyklopedie</a:t>
            </a:r>
            <a:r>
              <a:rPr lang="cs-CZ" dirty="0">
                <a:solidFill>
                  <a:schemeClr val="tx1"/>
                </a:solidFill>
              </a:rPr>
              <a:t>. 24. 11. 2011, 21:54 UTC. 3. </a:t>
            </a:r>
            <a:r>
              <a:rPr lang="cs-CZ" dirty="0" smtClean="0">
                <a:solidFill>
                  <a:schemeClr val="tx1"/>
                </a:solidFill>
              </a:rPr>
              <a:t>06.</a:t>
            </a:r>
            <a:r>
              <a:rPr lang="cs-CZ" dirty="0">
                <a:solidFill>
                  <a:schemeClr val="tx1"/>
                </a:solidFill>
              </a:rPr>
              <a:t> 2013, 06:33 &lt;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&gt;. 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MHRA</a:t>
            </a:r>
          </a:p>
          <a:p>
            <a:pPr>
              <a:spcAft>
                <a:spcPts val="600"/>
              </a:spcAft>
            </a:pPr>
            <a:r>
              <a:rPr lang="cs-CZ" sz="2000" dirty="0">
                <a:solidFill>
                  <a:schemeClr val="tx1"/>
                </a:solidFill>
              </a:rPr>
              <a:t>Přispěvatelé Wikipedie, 'Bibliografické citace', </a:t>
            </a:r>
            <a:r>
              <a:rPr lang="cs-CZ" sz="2000" i="1" dirty="0">
                <a:solidFill>
                  <a:schemeClr val="tx1"/>
                </a:solidFill>
              </a:rPr>
              <a:t>Wikipedie: Otevřená encyklopedie,</a:t>
            </a:r>
            <a:r>
              <a:rPr lang="cs-CZ" sz="2000" dirty="0">
                <a:solidFill>
                  <a:schemeClr val="tx1"/>
                </a:solidFill>
              </a:rPr>
              <a:t> 24. 11. 2011, 21:54 UTC, &lt;</a:t>
            </a:r>
            <a:r>
              <a:rPr lang="cs-CZ" sz="2000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sz="2000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sz="2000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sz="2000" dirty="0">
                <a:solidFill>
                  <a:schemeClr val="tx1"/>
                </a:solidFill>
              </a:rPr>
              <a:t>&gt; [získáno 3. </a:t>
            </a:r>
            <a:r>
              <a:rPr lang="cs-CZ" sz="2000" dirty="0" smtClean="0">
                <a:solidFill>
                  <a:schemeClr val="tx1"/>
                </a:solidFill>
              </a:rPr>
              <a:t>06.</a:t>
            </a:r>
            <a:r>
              <a:rPr lang="cs-CZ" sz="2000" dirty="0">
                <a:solidFill>
                  <a:schemeClr val="tx1"/>
                </a:solidFill>
              </a:rPr>
              <a:t> 2013] </a:t>
            </a:r>
          </a:p>
        </p:txBody>
      </p:sp>
    </p:spTree>
    <p:extLst>
      <p:ext uri="{BB962C8B-B14F-4D97-AF65-F5344CB8AC3E}">
        <p14:creationId xmlns:p14="http://schemas.microsoft.com/office/powerpoint/2010/main" val="395406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BIBLIOGRAFICKÉ CITACE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7157" y="1916832"/>
            <a:ext cx="62664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dirty="0">
                <a:solidFill>
                  <a:schemeClr val="bg1"/>
                </a:solidFill>
              </a:rPr>
              <a:t>Celosvětově však existují stovky různých citačních stylů.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17157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Citační normy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357" y="2852936"/>
            <a:ext cx="9000000" cy="3924000"/>
          </a:xfrm>
          <a:prstGeom prst="rect">
            <a:avLst/>
          </a:prstGeom>
          <a:solidFill>
            <a:srgbClr val="FFD85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Chicago</a:t>
            </a: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Přispěvatelé Wikipedie, „Bibliografické citace,“ </a:t>
            </a:r>
            <a:r>
              <a:rPr lang="cs-CZ" i="1" dirty="0">
                <a:solidFill>
                  <a:schemeClr val="tx1"/>
                </a:solidFill>
              </a:rPr>
              <a:t>Wikipedie: Otevřená encyklopedie,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http://cs.wikipedia.org/w/index.php?title=Bibliografick%C3%A9_citace&amp;oldid=7653986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 (získáno 3. 07. 2013). 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tx1"/>
                </a:solidFill>
              </a:rPr>
              <a:t>CBE/CSE</a:t>
            </a: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Přispěvatelé Wikipedie. Bibliografické citace [Internet]. Wikipedie: Otevřená encyklopedie; 24. 11. 2011, 21:54 UTC [</a:t>
            </a:r>
            <a:r>
              <a:rPr lang="cs-CZ" dirty="0" err="1">
                <a:solidFill>
                  <a:schemeClr val="tx1"/>
                </a:solidFill>
              </a:rPr>
              <a:t>cited</a:t>
            </a:r>
            <a:r>
              <a:rPr lang="cs-CZ" dirty="0">
                <a:solidFill>
                  <a:schemeClr val="tx1"/>
                </a:solidFill>
              </a:rPr>
              <a:t> 3. 07. 2013]. Dostupné na: 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</a:t>
            </a:r>
            <a:r>
              <a:rPr lang="cs-CZ" dirty="0" err="1">
                <a:solidFill>
                  <a:schemeClr val="tx1"/>
                </a:solidFill>
                <a:hlinkClick r:id="rId3"/>
              </a:rPr>
              <a:t>index.php?title</a:t>
            </a:r>
            <a:r>
              <a:rPr lang="cs-CZ" dirty="0">
                <a:solidFill>
                  <a:schemeClr val="tx1"/>
                </a:solidFill>
                <a:hlinkClick r:id="rId3"/>
              </a:rPr>
              <a:t>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. </a:t>
            </a:r>
          </a:p>
          <a:p>
            <a:pPr>
              <a:spcAft>
                <a:spcPts val="600"/>
              </a:spcAft>
            </a:pPr>
            <a:r>
              <a:rPr lang="cs-CZ" sz="2000" b="1" dirty="0" err="1">
                <a:solidFill>
                  <a:schemeClr val="tx1"/>
                </a:solidFill>
              </a:rPr>
              <a:t>Bluebook</a:t>
            </a:r>
            <a:endParaRPr lang="cs-CZ" sz="2000" b="1" dirty="0">
              <a:solidFill>
                <a:schemeClr val="tx1"/>
              </a:solidFill>
            </a:endParaRPr>
          </a:p>
          <a:p>
            <a:pPr>
              <a:spcAft>
                <a:spcPts val="600"/>
              </a:spcAft>
            </a:pPr>
            <a:r>
              <a:rPr lang="cs-CZ" dirty="0">
                <a:solidFill>
                  <a:schemeClr val="tx1"/>
                </a:solidFill>
              </a:rPr>
              <a:t>Bibliografické citace, </a:t>
            </a:r>
            <a:r>
              <a:rPr lang="cs-CZ" dirty="0">
                <a:solidFill>
                  <a:schemeClr val="tx1"/>
                </a:solidFill>
                <a:hlinkClick r:id="rId3"/>
              </a:rPr>
              <a:t>http://cs.wikipedia.org/w/index.php?title=Bibliografick%C3%A9_citace&amp;oldid=7653986</a:t>
            </a:r>
            <a:r>
              <a:rPr lang="cs-CZ" dirty="0">
                <a:solidFill>
                  <a:schemeClr val="tx1"/>
                </a:solidFill>
              </a:rPr>
              <a:t> (naposledy navštíveno 3. 07. 2013). </a:t>
            </a:r>
          </a:p>
        </p:txBody>
      </p:sp>
    </p:spTree>
    <p:extLst>
      <p:ext uri="{BB962C8B-B14F-4D97-AF65-F5344CB8AC3E}">
        <p14:creationId xmlns:p14="http://schemas.microsoft.com/office/powerpoint/2010/main" val="109802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CO NEMUSÍME CITOVAT?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96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BIBLIOGRAFICKÉ CITACE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9814" y="2204864"/>
            <a:ext cx="62664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dirty="0">
                <a:solidFill>
                  <a:schemeClr val="bg1"/>
                </a:solidFill>
              </a:rPr>
              <a:t>Povinnost odkazování se vztahuje ke všem faktům. 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7157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není třeba citovat?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3284984"/>
            <a:ext cx="871296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>
                <a:solidFill>
                  <a:schemeClr val="bg1"/>
                </a:solidFill>
              </a:rPr>
              <a:t>Výjimku tvoří fakta všeobecně známá, to co se považuje za součást všeobecného vědění a základní poznatky z oboru, kterého se týká naše práce. 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  <a:r>
              <a:rPr lang="cs-CZ" sz="2400" dirty="0" smtClean="0">
                <a:solidFill>
                  <a:srgbClr val="FFFF00"/>
                </a:solidFill>
              </a:rPr>
              <a:t>Například:</a:t>
            </a:r>
            <a:endParaRPr lang="cs-CZ" sz="2400" dirty="0">
              <a:solidFill>
                <a:srgbClr val="FFFF00"/>
              </a:solidFill>
            </a:endParaRPr>
          </a:p>
          <a:p>
            <a:pPr marL="2171700" lvl="4" indent="-3429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>
                <a:solidFill>
                  <a:srgbClr val="FFFF00"/>
                </a:solidFill>
              </a:rPr>
              <a:t>Babička je dílem Boženy Němcové </a:t>
            </a:r>
          </a:p>
          <a:p>
            <a:pPr marL="2171700" lvl="4" indent="-34290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>
                <a:solidFill>
                  <a:srgbClr val="FFFF00"/>
                </a:solidFill>
              </a:rPr>
              <a:t>planetou nejblíže Slunci je </a:t>
            </a:r>
            <a:r>
              <a:rPr lang="cs-CZ" sz="2400" dirty="0" smtClean="0">
                <a:solidFill>
                  <a:srgbClr val="FFFF00"/>
                </a:solidFill>
              </a:rPr>
              <a:t>Merkur </a:t>
            </a:r>
            <a:endParaRPr lang="cs-CZ" sz="2400" dirty="0">
              <a:solidFill>
                <a:srgbClr val="FFFF00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rgbClr val="FFFF00"/>
                </a:solidFill>
              </a:rPr>
              <a:t>		</a:t>
            </a:r>
          </a:p>
          <a:p>
            <a:pPr algn="ctr">
              <a:spcAft>
                <a:spcPts val="600"/>
              </a:spcAft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UVÁDĚT NEMUSÍME.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64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3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JAK  CITOVAT ZDROJE?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90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3" y="2213574"/>
            <a:ext cx="9036495" cy="472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musí být přehledná a jednotná.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by měla být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úplná </a:t>
            </a:r>
            <a:r>
              <a:rPr lang="cs-CZ" sz="2200" dirty="0" smtClean="0">
                <a:solidFill>
                  <a:srgbClr val="FFFF00"/>
                </a:solidFill>
              </a:rPr>
              <a:t>(</a:t>
            </a:r>
            <a:r>
              <a:rPr lang="cs-CZ" sz="2200" dirty="0">
                <a:solidFill>
                  <a:srgbClr val="FFFF00"/>
                </a:solidFill>
              </a:rPr>
              <a:t>pro identifikaci původního díla je vždy lepší, uvedeme-li co nejvíce </a:t>
            </a:r>
            <a:r>
              <a:rPr lang="cs-CZ" sz="2200" dirty="0" smtClean="0">
                <a:solidFill>
                  <a:srgbClr val="FFFF00"/>
                </a:solidFill>
              </a:rPr>
              <a:t>údajů).</a:t>
            </a:r>
            <a:endParaRPr lang="cs-CZ" sz="2200" dirty="0">
              <a:solidFill>
                <a:srgbClr val="FFFF00"/>
              </a:solidFill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Citujeme výhradně z primárních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pramenů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200" dirty="0">
                <a:solidFill>
                  <a:srgbClr val="FFFF00"/>
                </a:solidFill>
              </a:rPr>
              <a:t>musíme citovat pouze dokumenty, které jsme </a:t>
            </a:r>
            <a:r>
              <a:rPr lang="cs-CZ" sz="2200" dirty="0" smtClean="0">
                <a:solidFill>
                  <a:srgbClr val="FFFF00"/>
                </a:solidFill>
              </a:rPr>
              <a:t>použili).</a:t>
            </a:r>
            <a:endParaRPr lang="cs-CZ" sz="2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citacích zachováváme pravopisné normy pro daný jazyk a jazyk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knihy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</a:t>
            </a:r>
            <a:r>
              <a:rPr lang="cs-CZ" sz="2200" dirty="0" smtClean="0">
                <a:solidFill>
                  <a:srgbClr val="FFFF00"/>
                </a:solidFill>
              </a:rPr>
              <a:t>okud </a:t>
            </a:r>
            <a:r>
              <a:rPr lang="cs-CZ" sz="2200" dirty="0">
                <a:solidFill>
                  <a:srgbClr val="FFFF00"/>
                </a:solidFill>
              </a:rPr>
              <a:t>je kniha v cizím jazyce, údaje nepřekládáme. Jedinou výjimkou jsou údaje o fyzickém popisu knihy – zapisujeme např. 512 s. (stránek), případně další doplňující informace (přiložen CD-ROM, 22 stran grafické přílohy</a:t>
            </a:r>
            <a:r>
              <a:rPr lang="cs-CZ" sz="2200" dirty="0" smtClean="0">
                <a:solidFill>
                  <a:srgbClr val="FFFF00"/>
                </a:solidFill>
              </a:rPr>
              <a:t>)).</a:t>
            </a:r>
            <a:endParaRPr lang="cs-CZ" sz="2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Je-li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autorů jednoho díla vyšší než 3, zapisujeme pouze prvního uvedeného autora s vysvětlujícím dodatkem “et al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.”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Pořadí údajů je přesně stanoveno normou.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některý údaj chybí, vynechá se a pokračuje se následujícím.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9684" y="1628799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Nejdůležitější pravidla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91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7" y="1406413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 knihy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2" y="5535216"/>
            <a:ext cx="8936469" cy="110383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CMEJRKOVÁ, S., DANEŠ, F., SVĚTLÁ, J. </a:t>
            </a:r>
            <a:r>
              <a:rPr lang="cs-CZ" sz="2400" i="1" dirty="0"/>
              <a:t>Jak napsat odborný text</a:t>
            </a:r>
            <a:r>
              <a:rPr lang="cs-CZ" sz="2400" dirty="0"/>
              <a:t>. 1. vydání. Praha: Leda, 1999. 256 s. ISBN 80-85927-69-1.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3573016"/>
            <a:ext cx="893646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PŘÍJMENÍ, Jméno autora. </a:t>
            </a:r>
            <a:r>
              <a:rPr lang="cs-CZ" sz="2400" i="1" dirty="0"/>
              <a:t>Název knihy</a:t>
            </a:r>
            <a:r>
              <a:rPr lang="cs-CZ" sz="2400" dirty="0"/>
              <a:t>. Označení vydání. Místo vydání: Vydavatel, rok vydání. Počet stran. ISBN.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28422" y="2926387"/>
            <a:ext cx="1840450" cy="432048"/>
          </a:xfrm>
          <a:prstGeom prst="borderCallout1">
            <a:avLst>
              <a:gd name="adj1" fmla="val 105331"/>
              <a:gd name="adj2" fmla="val 74473"/>
              <a:gd name="adj3" fmla="val 163807"/>
              <a:gd name="adj4" fmla="val 54259"/>
            </a:avLst>
          </a:prstGeom>
          <a:solidFill>
            <a:srgbClr val="0062A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Hůlkové písmo</a:t>
            </a:r>
            <a:endParaRPr lang="cs-CZ" sz="2000" dirty="0"/>
          </a:p>
        </p:txBody>
      </p:sp>
      <p:sp>
        <p:nvSpPr>
          <p:cNvPr id="12" name="Čárový popisek 1 11"/>
          <p:cNvSpPr/>
          <p:nvPr/>
        </p:nvSpPr>
        <p:spPr>
          <a:xfrm>
            <a:off x="2051720" y="2017944"/>
            <a:ext cx="2736304" cy="1365804"/>
          </a:xfrm>
          <a:prstGeom prst="borderCallout1">
            <a:avLst>
              <a:gd name="adj1" fmla="val 101147"/>
              <a:gd name="adj2" fmla="val 39829"/>
              <a:gd name="adj3" fmla="val 119174"/>
              <a:gd name="adj4" fmla="val 5128"/>
            </a:avLst>
          </a:prstGeom>
          <a:solidFill>
            <a:srgbClr val="0062A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jméno autora, které se uvádí za příjmením, je možné vypsat, nebo uvést pouze iniciály</a:t>
            </a:r>
            <a:endParaRPr lang="cs-CZ" sz="2000" b="1" dirty="0"/>
          </a:p>
        </p:txBody>
      </p:sp>
      <p:sp>
        <p:nvSpPr>
          <p:cNvPr id="13" name="Čárový popisek 1 12"/>
          <p:cNvSpPr/>
          <p:nvPr/>
        </p:nvSpPr>
        <p:spPr>
          <a:xfrm>
            <a:off x="6344180" y="1982126"/>
            <a:ext cx="2592288" cy="1339048"/>
          </a:xfrm>
          <a:prstGeom prst="borderCallout1">
            <a:avLst>
              <a:gd name="adj1" fmla="val 101276"/>
              <a:gd name="adj2" fmla="val 23734"/>
              <a:gd name="adj3" fmla="val 123569"/>
              <a:gd name="adj4" fmla="val 57626"/>
            </a:avLst>
          </a:prstGeom>
          <a:solidFill>
            <a:srgbClr val="0062A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(místo a název oddělené dvojtečkou, která je z obou stran oddělena mezerou</a:t>
            </a:r>
            <a:endParaRPr lang="cs-CZ" sz="2000" b="1" dirty="0"/>
          </a:p>
        </p:txBody>
      </p:sp>
      <p:sp>
        <p:nvSpPr>
          <p:cNvPr id="14" name="Čárový popisek 1 13"/>
          <p:cNvSpPr/>
          <p:nvPr/>
        </p:nvSpPr>
        <p:spPr>
          <a:xfrm>
            <a:off x="4983922" y="2376810"/>
            <a:ext cx="1172254" cy="764158"/>
          </a:xfrm>
          <a:prstGeom prst="borderCallout1">
            <a:avLst>
              <a:gd name="adj1" fmla="val 102873"/>
              <a:gd name="adj2" fmla="val 66192"/>
              <a:gd name="adj3" fmla="val 155969"/>
              <a:gd name="adj4" fmla="val -28671"/>
            </a:avLst>
          </a:prstGeom>
          <a:solidFill>
            <a:srgbClr val="0062A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Píše se kurzívou</a:t>
            </a:r>
            <a:endParaRPr lang="cs-CZ" sz="2000" dirty="0"/>
          </a:p>
        </p:txBody>
      </p:sp>
      <p:sp>
        <p:nvSpPr>
          <p:cNvPr id="15" name="Čárový popisek 1 14"/>
          <p:cNvSpPr/>
          <p:nvPr/>
        </p:nvSpPr>
        <p:spPr>
          <a:xfrm>
            <a:off x="4311956" y="4653136"/>
            <a:ext cx="1592191" cy="648072"/>
          </a:xfrm>
          <a:prstGeom prst="borderCallout1">
            <a:avLst>
              <a:gd name="adj1" fmla="val -885"/>
              <a:gd name="adj2" fmla="val 77546"/>
              <a:gd name="adj3" fmla="val -51324"/>
              <a:gd name="adj4" fmla="val 31196"/>
            </a:avLst>
          </a:prstGeom>
          <a:solidFill>
            <a:srgbClr val="0062A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Standardní číslo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375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2954" y="137885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 knihy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1" y="1943906"/>
            <a:ext cx="62118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Je těžké si zapamatovat všechna pravidla pro citaci?</a:t>
            </a:r>
          </a:p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Pomůže vám generátor citací dostupný na:</a:t>
            </a:r>
          </a:p>
          <a:p>
            <a:pPr algn="ctr"/>
            <a:r>
              <a:rPr lang="cs-CZ" sz="2200" b="1" dirty="0" smtClean="0">
                <a:solidFill>
                  <a:schemeClr val="bg1"/>
                </a:solidFill>
                <a:hlinkClick r:id="rId3"/>
              </a:rPr>
              <a:t>www.generator.citace.com</a:t>
            </a:r>
            <a:r>
              <a:rPr lang="cs-CZ" sz="2200" b="1" dirty="0" smtClean="0">
                <a:solidFill>
                  <a:schemeClr val="bg1"/>
                </a:solidFill>
              </a:rPr>
              <a:t>  </a:t>
            </a:r>
            <a:endParaRPr lang="cs-CZ" sz="22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4984"/>
            <a:ext cx="7589571" cy="3404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670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2954" y="137885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 příspěvku v časopise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34623" y="2159349"/>
            <a:ext cx="6211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Citování příspěvku v časopise je trochu odlišené</a:t>
            </a:r>
            <a:r>
              <a:rPr lang="cs-CZ" sz="2400" b="1" dirty="0" smtClean="0">
                <a:solidFill>
                  <a:schemeClr val="bg1"/>
                </a:solidFill>
              </a:rPr>
              <a:t>: 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841" y="3573016"/>
            <a:ext cx="8804123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PŘÍJMENÍ AUTORA, rodné jméno autora. Celý název. Název zdrojového dokumentu – časopisu, rok vydání, ročník, číslo, s. od-do. ISNN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8841" y="5085184"/>
            <a:ext cx="8804124" cy="1103838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43000">
                <a:schemeClr val="accent6">
                  <a:shade val="93000"/>
                  <a:satMod val="130000"/>
                </a:schemeClr>
              </a:gs>
              <a:gs pos="100000">
                <a:srgbClr val="CA8074"/>
              </a:gs>
            </a:gsLst>
            <a:lin ang="5400000" scaled="0"/>
            <a:tileRect/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bg1"/>
                </a:solidFill>
              </a:rPr>
              <a:t>BAUER, Michal. Noc a naděje, noc a beznaděj. Tvar. 1999, roč. 10, č. 19, s. 20. ISSN 0862-657X</a:t>
            </a:r>
          </a:p>
        </p:txBody>
      </p:sp>
    </p:spTree>
    <p:extLst>
      <p:ext uri="{BB962C8B-B14F-4D97-AF65-F5344CB8AC3E}">
        <p14:creationId xmlns:p14="http://schemas.microsoft.com/office/powerpoint/2010/main" val="423189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2954" y="137885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 internetových zdrojů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34623" y="2159349"/>
            <a:ext cx="6211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Bibliografický údaj elektronických informačních pramenů musí obsahovat tyto údaje: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8841" y="3573016"/>
            <a:ext cx="8804123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Primární odpovědnost. Název [druh nosiče]. Vydání. Místo vydání : vydavatel, datum vydání. Datum aktualizace/revize [datum citování] &lt;dostupnost a přístup&gt;. Standardní číslo.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8841" y="4941168"/>
            <a:ext cx="8804124" cy="1916832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51000"/>
                  <a:satMod val="130000"/>
                </a:schemeClr>
              </a:gs>
              <a:gs pos="55000">
                <a:schemeClr val="accent6">
                  <a:shade val="93000"/>
                  <a:satMod val="130000"/>
                </a:schemeClr>
              </a:gs>
              <a:gs pos="100000">
                <a:srgbClr val="D29388"/>
              </a:gs>
            </a:gsLst>
            <a:lin ang="5400000" scaled="1"/>
            <a:tileRect/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Přispěvatelé Wikipedie,</a:t>
            </a:r>
            <a:r>
              <a:rPr lang="cs-CZ" sz="2400" i="1" dirty="0"/>
              <a:t> Bibliografie</a:t>
            </a:r>
            <a:r>
              <a:rPr lang="cs-CZ" sz="2400" dirty="0"/>
              <a:t> [online], Wikipedie: Otevřená encyklopedie, c2013, Datum poslední revize 9. 05. 2013, 21:22 UTC, [citováno 3. </a:t>
            </a:r>
            <a:r>
              <a:rPr lang="cs-CZ" sz="2400" dirty="0" smtClean="0"/>
              <a:t>06.</a:t>
            </a:r>
            <a:r>
              <a:rPr lang="cs-CZ" sz="2400" dirty="0"/>
              <a:t> 2013] &lt;</a:t>
            </a:r>
            <a:r>
              <a:rPr lang="cs-CZ" sz="2400" dirty="0">
                <a:hlinkClick r:id="rId3"/>
              </a:rPr>
              <a:t>http://cs.wikipedia.org/w/</a:t>
            </a:r>
            <a:r>
              <a:rPr lang="cs-CZ" sz="2400" dirty="0" err="1">
                <a:hlinkClick r:id="rId3"/>
              </a:rPr>
              <a:t>index.php?title</a:t>
            </a:r>
            <a:r>
              <a:rPr lang="cs-CZ" sz="2400" dirty="0">
                <a:hlinkClick r:id="rId3"/>
              </a:rPr>
              <a:t>=</a:t>
            </a:r>
            <a:r>
              <a:rPr lang="cs-CZ" sz="2400" dirty="0" err="1">
                <a:hlinkClick r:id="rId3"/>
              </a:rPr>
              <a:t>Bibliografie&amp;oldid</a:t>
            </a:r>
            <a:r>
              <a:rPr lang="cs-CZ" sz="2400" dirty="0">
                <a:hlinkClick r:id="rId3"/>
              </a:rPr>
              <a:t>=10306073</a:t>
            </a:r>
            <a:r>
              <a:rPr lang="cs-CZ" sz="2400" dirty="0"/>
              <a:t>&gt;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697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2954" y="137885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 Wikipedie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42095" y="1963627"/>
            <a:ext cx="37415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Vyberte NÁSTROJE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Odklikněte CITOVAT STRÁNKU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Zkopírujte citaci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60" y="2852936"/>
            <a:ext cx="5062582" cy="391857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005" y="4033069"/>
            <a:ext cx="6167437" cy="27384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88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2954" y="155679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Nejčastější chyby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2" y="2564904"/>
            <a:ext cx="8876131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Citací </a:t>
            </a:r>
            <a:r>
              <a:rPr lang="cs-CZ" sz="2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 díle příliš mnoho, nesouvisejí s tématem nebo jsou zbytečně </a:t>
            </a: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dlouhé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Citované </a:t>
            </a:r>
            <a:r>
              <a:rPr lang="cs-CZ" sz="2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parafrázované úseky textu jsou nepřesné a neodpovídají svému původnímu významu. Původní smysl textu je změněn.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Bibliografické </a:t>
            </a:r>
            <a:r>
              <a:rPr lang="cs-CZ" sz="2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údaje jsou nepřesné nebo chybné. Dohledání původního textu je tudíž nemožné nebo komplikované.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seznamu použité literatury nejsou uvedena všechna citovaná díla nebo jsou v něm uvedena i díla, která při psaní textu nebyla použita.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3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</a:t>
            </a:r>
            <a:r>
              <a:rPr lang="cs-CZ" sz="2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nemají jednotnou formu a jednotnou úpravu. Nejsou stejné v celé práci.</a:t>
            </a:r>
          </a:p>
        </p:txBody>
      </p:sp>
    </p:spTree>
    <p:extLst>
      <p:ext uri="{BB962C8B-B14F-4D97-AF65-F5344CB8AC3E}">
        <p14:creationId xmlns:p14="http://schemas.microsoft.com/office/powerpoint/2010/main" val="126705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CITOVAT ZDROJE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34352" y="1556792"/>
            <a:ext cx="61206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Pár rad na závěr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2" y="2564904"/>
            <a:ext cx="887613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Citací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je v díle příliš mnoho, nesouvisejí s tématem nebo jsou zbytečně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dlouhé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Citované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nebo parafrázované úseky textu jsou nepřesné a neodpovídají svému původnímu významu. Původní smysl textu je změněn.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Bibliografické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údaje jsou nepřesné nebo chybné. Dohledání původního textu je tudíž nemožné nebo komplikované.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 seznamu použité literatury nejsou uvedena všechna citovaná díla nebo jsou v něm uvedena i díla, která při psaní textu nebyla použita.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Citace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nemají jednotnou formu a jednotnou úpravu. Nejsou stejné v celé práci.</a:t>
            </a:r>
          </a:p>
        </p:txBody>
      </p:sp>
    </p:spTree>
    <p:extLst>
      <p:ext uri="{BB962C8B-B14F-4D97-AF65-F5344CB8AC3E}">
        <p14:creationId xmlns:p14="http://schemas.microsoft.com/office/powerpoint/2010/main" val="226363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4BB2FF"/>
            </a:gs>
            <a:gs pos="70000">
              <a:srgbClr val="D4DEFF"/>
            </a:gs>
            <a:gs pos="83000">
              <a:srgbClr val="D4DEF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8928992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Bibliografie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c2013, Datum poslední revize 9. 05. 2013, 21:22 UTC, [citováno 3. 07. 2013] &lt;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http://cs.wikipedia.org/w/</a:t>
            </a:r>
            <a:r>
              <a:rPr lang="cs-CZ" sz="1600" dirty="0" err="1">
                <a:solidFill>
                  <a:schemeClr val="bg1"/>
                </a:solidFill>
                <a:hlinkClick r:id="rId2"/>
              </a:rPr>
              <a:t>index.php?title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=</a:t>
            </a:r>
            <a:r>
              <a:rPr lang="cs-CZ" sz="1600" dirty="0" err="1">
                <a:solidFill>
                  <a:schemeClr val="bg1"/>
                </a:solidFill>
                <a:hlinkClick r:id="rId2"/>
              </a:rPr>
              <a:t>Bibliografie&amp;oldid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=10306073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Bibliografické citace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c2011, Datum poslední revize 24. 11. 2011, 21:54 UTC, [citováno 3. 07. 2013] 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cs.wikipedia.org/w/index.php?title=Bibliografick%C3%A9_citace&amp;oldid=7653986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chemeClr val="bg1"/>
                </a:solidFill>
              </a:rPr>
              <a:t>TECLOVÁ, Petra.</a:t>
            </a:r>
            <a:r>
              <a:rPr lang="cs-CZ" sz="1600" dirty="0">
                <a:solidFill>
                  <a:schemeClr val="bg1"/>
                </a:solidFill>
              </a:rPr>
              <a:t> </a:t>
            </a:r>
            <a:r>
              <a:rPr lang="cs-CZ" sz="1600" i="1" dirty="0" smtClean="0">
                <a:solidFill>
                  <a:schemeClr val="bg1"/>
                </a:solidFill>
              </a:rPr>
              <a:t>Bibliografická citace: Jak správně citovat zdroje podle normy?.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>
                <a:solidFill>
                  <a:schemeClr val="bg1"/>
                </a:solidFill>
              </a:rPr>
              <a:t>[online]. Topzine.cz, </a:t>
            </a:r>
            <a:r>
              <a:rPr lang="cs-CZ" sz="1600" dirty="0" smtClean="0">
                <a:solidFill>
                  <a:schemeClr val="bg1"/>
                </a:solidFill>
              </a:rPr>
              <a:t>16.2.2011</a:t>
            </a:r>
            <a:r>
              <a:rPr lang="cs-CZ" sz="1600" dirty="0">
                <a:solidFill>
                  <a:schemeClr val="bg1"/>
                </a:solidFill>
              </a:rPr>
              <a:t>. Dostupný z www: &lt;</a:t>
            </a:r>
            <a:r>
              <a:rPr lang="cs-CZ" sz="1600" dirty="0">
                <a:solidFill>
                  <a:schemeClr val="bg1"/>
                </a:solidFill>
                <a:hlinkClick r:id="rId4"/>
              </a:rPr>
              <a:t>http://www.topzine.cz/zaskolak-franz-werfel-resi-ve-sve-prvotine-sjezd-abiturientu-otazky-viny-a-trestu/</a:t>
            </a:r>
            <a:r>
              <a:rPr lang="cs-CZ" sz="1600" dirty="0">
                <a:solidFill>
                  <a:schemeClr val="bg1"/>
                </a:solidFill>
              </a:rPr>
              <a:t>&gt;. ISSN 1803-9235.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036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1007</TotalTime>
  <Words>1011</Words>
  <Application>Microsoft Office PowerPoint</Application>
  <PresentationFormat>Předvádění na obrazovce (4:3)</PresentationFormat>
  <Paragraphs>156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23</vt:i4>
      </vt:variant>
    </vt:vector>
  </HeadingPairs>
  <TitlesOfParts>
    <vt:vector size="29" baseType="lpstr">
      <vt:lpstr>Motiv5</vt:lpstr>
      <vt:lpstr>Technický</vt:lpstr>
      <vt:lpstr>Vrchol</vt:lpstr>
      <vt:lpstr>4_Motiv4</vt:lpstr>
      <vt:lpstr>Motiv systému Office</vt:lpstr>
      <vt:lpstr>1_Motiv systému Office</vt:lpstr>
      <vt:lpstr>Prezentace aplikace PowerPoint</vt:lpstr>
      <vt:lpstr>ANOTACE:</vt:lpstr>
      <vt:lpstr>INFORMATIKA pro základní školu</vt:lpstr>
      <vt:lpstr>BIBLIOGRAFIE</vt:lpstr>
      <vt:lpstr>Prezentace aplikace PowerPoint</vt:lpstr>
      <vt:lpstr>Z  AUTORSKÉHO ZÁKONA</vt:lpstr>
      <vt:lpstr>Prezentace aplikace PowerPoint</vt:lpstr>
      <vt:lpstr>BIBLIOGRAFICKÉ CITACE</vt:lpstr>
      <vt:lpstr>BIBLIOGRAFICKÉ CITACE</vt:lpstr>
      <vt:lpstr>BIBLIOGRAFICKÉ CITACE</vt:lpstr>
      <vt:lpstr>BIBLIOGRAFICKÉ CITACE</vt:lpstr>
      <vt:lpstr>Prezentace aplikace PowerPoint</vt:lpstr>
      <vt:lpstr>BIBLIOGRAFICKÉ CITACE</vt:lpstr>
      <vt:lpstr>Prezentace aplikace PowerPoint</vt:lpstr>
      <vt:lpstr>JAK CITOVAT ZDROJE</vt:lpstr>
      <vt:lpstr>JAK CITOVAT ZDROJE</vt:lpstr>
      <vt:lpstr>JAK CITOVAT</vt:lpstr>
      <vt:lpstr>JAK CITOVAT ZDROJE</vt:lpstr>
      <vt:lpstr>JAK CITOVAT ZDROJE</vt:lpstr>
      <vt:lpstr>JAK CITOVAT ZDROJE</vt:lpstr>
      <vt:lpstr>JAK CITOVAT ZDROJE</vt:lpstr>
      <vt:lpstr>JAK CITOVAT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52</cp:revision>
  <dcterms:created xsi:type="dcterms:W3CDTF">2012-10-21T06:32:59Z</dcterms:created>
  <dcterms:modified xsi:type="dcterms:W3CDTF">2013-07-26T07:05:47Z</dcterms:modified>
</cp:coreProperties>
</file>