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</p:sldMasterIdLst>
  <p:notesMasterIdLst>
    <p:notesMasterId r:id="rId30"/>
  </p:notesMasterIdLst>
  <p:sldIdLst>
    <p:sldId id="282" r:id="rId5"/>
    <p:sldId id="283" r:id="rId6"/>
    <p:sldId id="259" r:id="rId7"/>
    <p:sldId id="260" r:id="rId8"/>
    <p:sldId id="267" r:id="rId9"/>
    <p:sldId id="266" r:id="rId10"/>
    <p:sldId id="263" r:id="rId11"/>
    <p:sldId id="268" r:id="rId12"/>
    <p:sldId id="271" r:id="rId13"/>
    <p:sldId id="270" r:id="rId14"/>
    <p:sldId id="269" r:id="rId15"/>
    <p:sldId id="274" r:id="rId16"/>
    <p:sldId id="273" r:id="rId17"/>
    <p:sldId id="275" r:id="rId18"/>
    <p:sldId id="279" r:id="rId19"/>
    <p:sldId id="261" r:id="rId20"/>
    <p:sldId id="278" r:id="rId21"/>
    <p:sldId id="276" r:id="rId22"/>
    <p:sldId id="262" r:id="rId23"/>
    <p:sldId id="277" r:id="rId24"/>
    <p:sldId id="272" r:id="rId25"/>
    <p:sldId id="264" r:id="rId26"/>
    <p:sldId id="281" r:id="rId27"/>
    <p:sldId id="265" r:id="rId28"/>
    <p:sldId id="280" r:id="rId2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9900"/>
    <a:srgbClr val="004D86"/>
    <a:srgbClr val="0062AC"/>
    <a:srgbClr val="0067B4"/>
    <a:srgbClr val="3A85A0"/>
    <a:srgbClr val="65ADC7"/>
    <a:srgbClr val="00518E"/>
    <a:srgbClr val="0077D0"/>
    <a:srgbClr val="306E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A92AE91-2668-4D5E-9A65-4ECEEEC6A1C6}" type="presOf" srcId="{100B6B2E-82E6-4C11-B19B-F2DB3A0EA64F}" destId="{645AA564-2E9E-4954-AD87-AE01782CEC59}" srcOrd="0" destOrd="0" presId="urn:microsoft.com/office/officeart/2005/8/layout/target3"/>
    <dgm:cxn modelId="{4D47396A-4528-4A43-8A30-DABE61D30E50}" type="presOf" srcId="{914700B9-77B5-440A-A438-DE98B6D4894D}" destId="{BD9AF279-D483-48F2-BBBD-45F8E8923512}" srcOrd="1" destOrd="0" presId="urn:microsoft.com/office/officeart/2005/8/layout/target3"/>
    <dgm:cxn modelId="{A6987187-3EB7-4B18-9FDC-61605E2C6327}" type="presOf" srcId="{130831A4-0540-4EC5-8F5A-93030E89D2D9}" destId="{F69CC921-512E-49F4-824C-A648EC5F27A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280D4757-7E8A-41F4-8579-16C05E315DD0}" type="presOf" srcId="{100B6B2E-82E6-4C11-B19B-F2DB3A0EA64F}" destId="{DBA8199F-D892-4A8E-A352-2B7844050E09}" srcOrd="1" destOrd="0" presId="urn:microsoft.com/office/officeart/2005/8/layout/target3"/>
    <dgm:cxn modelId="{3D6EB934-5F10-436C-8EAC-4ED4CB36F0A9}" type="presOf" srcId="{27FE2D31-D344-4B63-A89A-A89AB0D9F3E3}" destId="{FE47432B-CA46-450C-8D8F-66C300A95B52}" srcOrd="0" destOrd="0" presId="urn:microsoft.com/office/officeart/2005/8/layout/target3"/>
    <dgm:cxn modelId="{49C39DBB-F2ED-43D3-9FEF-8545B61BAF00}" type="presOf" srcId="{914700B9-77B5-440A-A438-DE98B6D4894D}" destId="{E73F1C26-6DCD-4001-88B9-355E01E2BCE7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83199CAC-A42D-4386-A122-E7FC4B2F808A}" type="presOf" srcId="{1D8420EA-BFA0-403B-80F5-647FA396CC45}" destId="{F7B3C0B7-F0F7-4F49-B02C-3630F8C5FAE5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9CCBDF69-6F0A-40ED-81F8-3B82EAC69C2B}" type="presOf" srcId="{1D8420EA-BFA0-403B-80F5-647FA396CC45}" destId="{8467D0EB-87A2-4285-8ACA-0398EFBF29BC}" srcOrd="1" destOrd="0" presId="urn:microsoft.com/office/officeart/2005/8/layout/target3"/>
    <dgm:cxn modelId="{39064661-6830-414D-AB4D-A1785E13C0D6}" type="presOf" srcId="{130831A4-0540-4EC5-8F5A-93030E89D2D9}" destId="{8E23E229-92FC-49D1-B5FE-0303176B8A4E}" srcOrd="1" destOrd="0" presId="urn:microsoft.com/office/officeart/2005/8/layout/target3"/>
    <dgm:cxn modelId="{F777F08D-3376-4436-B51B-FC1BA3224BAE}" type="presParOf" srcId="{FE47432B-CA46-450C-8D8F-66C300A95B52}" destId="{B522209E-30D0-49D6-A340-2D383A11C668}" srcOrd="0" destOrd="0" presId="urn:microsoft.com/office/officeart/2005/8/layout/target3"/>
    <dgm:cxn modelId="{1FCEC122-4618-4B6B-BEFD-24EE8ECABC2F}" type="presParOf" srcId="{FE47432B-CA46-450C-8D8F-66C300A95B52}" destId="{ED5A8377-51D5-4DC5-B0E7-680166966720}" srcOrd="1" destOrd="0" presId="urn:microsoft.com/office/officeart/2005/8/layout/target3"/>
    <dgm:cxn modelId="{6D6C9F99-8BF5-4303-B106-905F1010D885}" type="presParOf" srcId="{FE47432B-CA46-450C-8D8F-66C300A95B52}" destId="{F69CC921-512E-49F4-824C-A648EC5F27A5}" srcOrd="2" destOrd="0" presId="urn:microsoft.com/office/officeart/2005/8/layout/target3"/>
    <dgm:cxn modelId="{3A732A8F-4C78-4E97-ACD7-7BF6812E4063}" type="presParOf" srcId="{FE47432B-CA46-450C-8D8F-66C300A95B52}" destId="{61C9CE18-EDA6-4EDF-BA1C-09779D38FBBF}" srcOrd="3" destOrd="0" presId="urn:microsoft.com/office/officeart/2005/8/layout/target3"/>
    <dgm:cxn modelId="{997C754B-423E-426E-A9E8-2B50FF4E8F25}" type="presParOf" srcId="{FE47432B-CA46-450C-8D8F-66C300A95B52}" destId="{D60DEAAB-7AFE-435A-ACF6-18851E4B0426}" srcOrd="4" destOrd="0" presId="urn:microsoft.com/office/officeart/2005/8/layout/target3"/>
    <dgm:cxn modelId="{B39D3680-B81C-46AA-928F-0C1AEB0F8D40}" type="presParOf" srcId="{FE47432B-CA46-450C-8D8F-66C300A95B52}" destId="{F7B3C0B7-F0F7-4F49-B02C-3630F8C5FAE5}" srcOrd="5" destOrd="0" presId="urn:microsoft.com/office/officeart/2005/8/layout/target3"/>
    <dgm:cxn modelId="{FA322F85-2A25-4406-A851-3A3DAE4683B6}" type="presParOf" srcId="{FE47432B-CA46-450C-8D8F-66C300A95B52}" destId="{C9DA9446-E2D3-4F6A-8960-3CADFBF870B8}" srcOrd="6" destOrd="0" presId="urn:microsoft.com/office/officeart/2005/8/layout/target3"/>
    <dgm:cxn modelId="{BDECC31E-7E6F-4A11-8C25-534EB5999B3D}" type="presParOf" srcId="{FE47432B-CA46-450C-8D8F-66C300A95B52}" destId="{9726EC6F-D322-4CD3-B489-1BE3DF7CE70B}" srcOrd="7" destOrd="0" presId="urn:microsoft.com/office/officeart/2005/8/layout/target3"/>
    <dgm:cxn modelId="{71B190F5-4B3E-425E-84C9-6C805EDBAEE5}" type="presParOf" srcId="{FE47432B-CA46-450C-8D8F-66C300A95B52}" destId="{645AA564-2E9E-4954-AD87-AE01782CEC59}" srcOrd="8" destOrd="0" presId="urn:microsoft.com/office/officeart/2005/8/layout/target3"/>
    <dgm:cxn modelId="{36B7450B-7067-49C9-8526-F123D70B892E}" type="presParOf" srcId="{FE47432B-CA46-450C-8D8F-66C300A95B52}" destId="{8538CAC4-6A86-42B8-B5AF-2FF155DB9D02}" srcOrd="9" destOrd="0" presId="urn:microsoft.com/office/officeart/2005/8/layout/target3"/>
    <dgm:cxn modelId="{8A859034-36E5-4301-95B7-170103FE8F47}" type="presParOf" srcId="{FE47432B-CA46-450C-8D8F-66C300A95B52}" destId="{26FD6024-A07F-46D0-8BC0-B5E595C5673D}" srcOrd="10" destOrd="0" presId="urn:microsoft.com/office/officeart/2005/8/layout/target3"/>
    <dgm:cxn modelId="{0F479B91-8FF6-41EF-986C-1E4140107B1A}" type="presParOf" srcId="{FE47432B-CA46-450C-8D8F-66C300A95B52}" destId="{E73F1C26-6DCD-4001-88B9-355E01E2BCE7}" srcOrd="11" destOrd="0" presId="urn:microsoft.com/office/officeart/2005/8/layout/target3"/>
    <dgm:cxn modelId="{1673907B-069F-43A3-AE62-13954C3DF6AA}" type="presParOf" srcId="{FE47432B-CA46-450C-8D8F-66C300A95B52}" destId="{8E23E229-92FC-49D1-B5FE-0303176B8A4E}" srcOrd="12" destOrd="0" presId="urn:microsoft.com/office/officeart/2005/8/layout/target3"/>
    <dgm:cxn modelId="{F6F19C70-09C7-4597-A2E1-C4AF7E599858}" type="presParOf" srcId="{FE47432B-CA46-450C-8D8F-66C300A95B52}" destId="{8467D0EB-87A2-4285-8ACA-0398EFBF29BC}" srcOrd="13" destOrd="0" presId="urn:microsoft.com/office/officeart/2005/8/layout/target3"/>
    <dgm:cxn modelId="{A06CA90E-7D35-43C1-968B-167D110E36C0}" type="presParOf" srcId="{FE47432B-CA46-450C-8D8F-66C300A95B52}" destId="{DBA8199F-D892-4A8E-A352-2B7844050E09}" srcOrd="14" destOrd="0" presId="urn:microsoft.com/office/officeart/2005/8/layout/target3"/>
    <dgm:cxn modelId="{5A913C32-314F-40EC-A084-BF0FB2343CB6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CED2D-50B8-41BD-82F4-90D31B7922EE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39E01-9B53-45FD-A23D-93C9B97755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75611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39E01-9B53-45FD-A23D-93C9B97755D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5071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39E01-9B53-45FD-A23D-93C9B97755D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507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912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431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486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13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822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974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820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01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8589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7905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96685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0381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2676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62994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1027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1639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427078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7400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93459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1581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978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4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795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6" Type="http://schemas.microsoft.com/office/2007/relationships/hdphoto" Target="../media/hdphoto1.wdp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Syst%C3%A9mov%C3%BD_software&amp;oldid=10166330" TargetMode="External"/><Relationship Id="rId3" Type="http://schemas.openxmlformats.org/officeDocument/2006/relationships/hyperlink" Target="http://cs.wikipedia.org/w/index.php?title=Alan_Turing&amp;oldid=10021996" TargetMode="External"/><Relationship Id="rId7" Type="http://schemas.openxmlformats.org/officeDocument/2006/relationships/hyperlink" Target="http://cs.wikipedia.org/w/index.php?title=Microsoft_Windows&amp;oldid=10458389" TargetMode="External"/><Relationship Id="rId2" Type="http://schemas.openxmlformats.org/officeDocument/2006/relationships/hyperlink" Target="http://cs.wikipedia.org/w/index.php?title=Software&amp;oldid=10366170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cs.wikipedia.org/w/index.php?title=Bill_Gates&amp;oldid=10356668" TargetMode="External"/><Relationship Id="rId5" Type="http://schemas.openxmlformats.org/officeDocument/2006/relationships/hyperlink" Target="http://cs.wikipedia.org/w/index.php?title=Steve_Jobs&amp;oldid=10494963" TargetMode="External"/><Relationship Id="rId4" Type="http://schemas.openxmlformats.org/officeDocument/2006/relationships/hyperlink" Target="http://en.wikipedia.org/w/index.php?title=John_Tukey&amp;oldid=563472817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Linux&amp;oldid=10389783" TargetMode="External"/><Relationship Id="rId2" Type="http://schemas.openxmlformats.org/officeDocument/2006/relationships/hyperlink" Target="http://cs.wikipedia.org/w/index.php?title=Unix&amp;oldid=10322555" TargetMode="Externa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://cs.wikipedia.org/w/index.php?title=Seznam_opera%C4%8Dn%C3%ADch_syst%C3%A9m%C5%AF&amp;oldid=1042415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29241019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928402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VY_32_INOVACE_15_S10-I-6-9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prosinec </a:t>
                      </a:r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Software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3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5188416"/>
              </p:ext>
            </p:extLst>
          </p:nvPr>
        </p:nvGraphicFramePr>
        <p:xfrm>
          <a:off x="539552" y="3573016"/>
          <a:ext cx="8280920" cy="251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 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vyhledává doplňující informace na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Žák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si může na svém počítači kontrolovat, jaký SW má v počítači a rozděluje jej do příslušných skupin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22557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 seznámení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pojmem software, druhy SW – škodlivý, systémový, aplikační. Druhy licencí za SW.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pochopí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umí rozdělit software do skupin dle použití, rozpozná druhy licencí.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03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2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6053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aneb programové vybavení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70271" y="2204864"/>
            <a:ext cx="6053428" cy="1200329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sada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všech počítačových programů používaných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</a:t>
            </a:r>
            <a:r>
              <a:rPr lang="cs-C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počítači, které provádějí nějakou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3878" y="4869160"/>
            <a:ext cx="88198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Definici ani rozdělení software není možné zcela přesně určit, protože existuje velmi mnoho pohledů na to, jak by měla být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provedena.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6764" y="3717032"/>
            <a:ext cx="8676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Jde o všeobecný pojem pro veškeré programy, které instalujeme na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216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67336" y="3501008"/>
            <a:ext cx="3960000" cy="720000"/>
          </a:xfrm>
          <a:prstGeom prst="roundRect">
            <a:avLst/>
          </a:prstGeom>
          <a:solidFill>
            <a:srgbClr val="65ADC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SYSTÉMOVÝ SOFTWARE</a:t>
            </a:r>
            <a:endParaRPr 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aneb programové vybavení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70270" y="2348880"/>
            <a:ext cx="60534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Software, který slouží pro samotné oživení a fungování počítače bývá označován jako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111" y="3243483"/>
            <a:ext cx="36303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</a:t>
            </a:r>
            <a:r>
              <a:rPr lang="cs-CZ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hlediska uživatele jde především </a:t>
            </a: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operační systém               </a:t>
            </a:r>
            <a:endParaRPr lang="cs-CZ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4891822"/>
            <a:ext cx="3600000" cy="18002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WINDOWS</a:t>
            </a:r>
            <a:endParaRPr lang="cs-CZ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932040" y="4870679"/>
            <a:ext cx="3600000" cy="180020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LINUX</a:t>
            </a:r>
            <a:endParaRPr lang="cs-CZ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619672" y="4628478"/>
            <a:ext cx="1080120" cy="528714"/>
          </a:xfrm>
          <a:prstGeom prst="straightConnector1">
            <a:avLst/>
          </a:prstGeom>
          <a:ln w="57150">
            <a:solidFill>
              <a:srgbClr val="FF9900"/>
            </a:solidFill>
            <a:tailEnd type="arrow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2870271" y="4628478"/>
            <a:ext cx="3861769" cy="384698"/>
          </a:xfrm>
          <a:prstGeom prst="straightConnector1">
            <a:avLst/>
          </a:prstGeom>
          <a:ln w="57150">
            <a:solidFill>
              <a:srgbClr val="FF9900"/>
            </a:solidFill>
            <a:tailEnd type="arrow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Tux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554" y="4042003"/>
            <a:ext cx="1428750" cy="165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64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937379" y="3933056"/>
            <a:ext cx="3960000" cy="720000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APLIKAČNÍ SOFTWARE</a:t>
            </a:r>
            <a:endParaRPr 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609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aneb programové vybavení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870270" y="2074050"/>
            <a:ext cx="60942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Díky systémovému softwaru může fungovat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software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kdy už každý program plní pro uživatele konkrétní úkol, pro který byl naprogramován. 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Takový software se nazývá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7133" y="5038716"/>
            <a:ext cx="8784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Do této kategorie spadají např. 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kancelářské balíky </a:t>
            </a:r>
            <a:r>
              <a:rPr lang="cs-CZ" sz="2400" dirty="0">
                <a:solidFill>
                  <a:schemeClr val="bg1"/>
                </a:solidFill>
              </a:rPr>
              <a:t>(nejčastěji MS Office s jednotlivými moduly: MS Word, MS Excel apod.), 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antiviry, hry, databázové programy, internetové prohlížeče</a:t>
            </a:r>
            <a:r>
              <a:rPr lang="cs-CZ" sz="2400" dirty="0">
                <a:solidFill>
                  <a:schemeClr val="bg1"/>
                </a:solidFill>
              </a:rPr>
              <a:t> atd.</a:t>
            </a:r>
          </a:p>
          <a:p>
            <a:pPr algn="ctr"/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33" y="3150056"/>
            <a:ext cx="1143000" cy="1143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7657" y="2685782"/>
            <a:ext cx="1143000" cy="1143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970" y="3895716"/>
            <a:ext cx="1143000" cy="1143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78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1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HISTORIE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67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098" y="4734342"/>
            <a:ext cx="903649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hovorové řeči se tento pojem často používá ve významu „aplikační software“.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Mezi obory, které se zabývají softwarem, </a:t>
            </a:r>
            <a:r>
              <a:rPr lang="cs-CZ" sz="2200" dirty="0" smtClean="0">
                <a:solidFill>
                  <a:schemeClr val="bg1"/>
                </a:solidFill>
              </a:rPr>
              <a:t>patří  </a:t>
            </a:r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informatika a softwarové inženýrství</a:t>
            </a:r>
            <a:r>
              <a:rPr lang="cs-CZ" sz="2200" dirty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Pojem software </a:t>
            </a:r>
            <a:r>
              <a:rPr lang="cs-CZ" sz="2200" dirty="0">
                <a:solidFill>
                  <a:schemeClr val="bg1"/>
                </a:solidFill>
              </a:rPr>
              <a:t>zahrnuje všechny informace zpracované počítačovým systémem, a také programy a data. 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2901" y="2114999"/>
            <a:ext cx="2496277" cy="187220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368509"/>
            <a:ext cx="1790315" cy="217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699792" y="2114999"/>
            <a:ext cx="374310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dirty="0">
                <a:solidFill>
                  <a:schemeClr val="bg1"/>
                </a:solidFill>
              </a:rPr>
              <a:t>První teorie softwaru byla navržena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Alanem  </a:t>
            </a:r>
            <a:r>
              <a:rPr lang="cs-CZ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Turingem</a:t>
            </a:r>
            <a:r>
              <a:rPr lang="cs-CZ" sz="2400" dirty="0">
                <a:solidFill>
                  <a:schemeClr val="bg1"/>
                </a:solidFill>
              </a:rPr>
              <a:t> v eseji z roku 1935. </a:t>
            </a:r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17856" y="3571708"/>
            <a:ext cx="45366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Pojem „software“ v textu poprvé použil 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John 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W. </a:t>
            </a:r>
            <a:r>
              <a:rPr lang="cs-CZ" sz="2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Tukey</a:t>
            </a:r>
            <a:r>
              <a:rPr lang="cs-CZ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v </a:t>
            </a:r>
            <a:r>
              <a:rPr lang="cs-CZ" sz="2400" dirty="0">
                <a:solidFill>
                  <a:schemeClr val="bg1"/>
                </a:solidFill>
              </a:rPr>
              <a:t>roce 1958</a:t>
            </a:r>
            <a:r>
              <a:rPr lang="cs-CZ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8386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02171" y="2015911"/>
            <a:ext cx="60623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Základy </a:t>
            </a:r>
            <a:r>
              <a:rPr lang="cs-CZ" sz="2400" dirty="0">
                <a:solidFill>
                  <a:schemeClr val="bg1"/>
                </a:solidFill>
              </a:rPr>
              <a:t>softwarového průmyslu položilo několik vizionářů, kteří v garáži vytvářeli své prototypy. </a:t>
            </a:r>
            <a:r>
              <a:rPr lang="cs-CZ" sz="2400" dirty="0" err="1">
                <a:solidFill>
                  <a:schemeClr val="bg1"/>
                </a:solidFill>
              </a:rPr>
              <a:t>Steve</a:t>
            </a:r>
            <a:r>
              <a:rPr lang="cs-CZ" sz="2400" dirty="0">
                <a:solidFill>
                  <a:schemeClr val="bg1"/>
                </a:solidFill>
              </a:rPr>
              <a:t> </a:t>
            </a:r>
            <a:r>
              <a:rPr lang="cs-CZ" sz="2400" dirty="0" err="1">
                <a:solidFill>
                  <a:schemeClr val="bg1"/>
                </a:solidFill>
              </a:rPr>
              <a:t>Jobs</a:t>
            </a:r>
            <a:r>
              <a:rPr lang="cs-CZ" sz="2400" dirty="0">
                <a:solidFill>
                  <a:schemeClr val="bg1"/>
                </a:solidFill>
              </a:rPr>
              <a:t> a Bill Gates </a:t>
            </a:r>
            <a:r>
              <a:rPr lang="cs-CZ" sz="2400" dirty="0" smtClean="0">
                <a:solidFill>
                  <a:schemeClr val="bg1"/>
                </a:solidFill>
              </a:rPr>
              <a:t> profitovali </a:t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z </a:t>
            </a:r>
            <a:r>
              <a:rPr lang="cs-CZ" sz="2400" dirty="0">
                <a:solidFill>
                  <a:schemeClr val="bg1"/>
                </a:solidFill>
              </a:rPr>
              <a:t>nápadů, které byly všeobecně známé v době ještě předtím, než začali </a:t>
            </a:r>
            <a:r>
              <a:rPr lang="cs-CZ" sz="2400" dirty="0" smtClean="0">
                <a:solidFill>
                  <a:schemeClr val="bg1"/>
                </a:solidFill>
              </a:rPr>
              <a:t>podnikat.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2324468" cy="3863782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0" y="5661248"/>
            <a:ext cx="5283700" cy="119675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 </a:t>
            </a:r>
            <a:r>
              <a:rPr lang="cs-CZ" sz="2000" dirty="0">
                <a:solidFill>
                  <a:schemeClr val="tx1"/>
                </a:solidFill>
              </a:rPr>
              <a:t>zakladatel, výkonný ředitel (CEO) a předseda představenstva firmy Apple a zároveň jedna z nejvýraznějších osobností počítačového průmyslu posledních dvaceti let.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4389" y="4017248"/>
            <a:ext cx="2270100" cy="272412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275855" y="4011156"/>
            <a:ext cx="3418533" cy="136815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Spoluzakladatel </a:t>
            </a:r>
            <a:r>
              <a:rPr lang="cs-CZ" sz="2000" dirty="0">
                <a:solidFill>
                  <a:schemeClr val="tx1"/>
                </a:solidFill>
              </a:rPr>
              <a:t>a </a:t>
            </a:r>
            <a:r>
              <a:rPr lang="cs-CZ" sz="2000" dirty="0" smtClean="0">
                <a:solidFill>
                  <a:schemeClr val="tx1"/>
                </a:solidFill>
              </a:rPr>
              <a:t>předseda </a:t>
            </a:r>
            <a:r>
              <a:rPr lang="cs-CZ" sz="2000" dirty="0">
                <a:solidFill>
                  <a:schemeClr val="tx1"/>
                </a:solidFill>
              </a:rPr>
              <a:t>představenstva společnosti Microsoft. Patří mezi nejbohatší lidi na světě,</a:t>
            </a:r>
          </a:p>
        </p:txBody>
      </p:sp>
    </p:spTree>
    <p:extLst>
      <p:ext uri="{BB962C8B-B14F-4D97-AF65-F5344CB8AC3E}">
        <p14:creationId xmlns:p14="http://schemas.microsoft.com/office/powerpoint/2010/main" val="12418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2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SOFTWARE  A  DATA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0075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  A  DATA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08764" y="1416916"/>
            <a:ext cx="27627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Software</a:t>
            </a:r>
            <a:endParaRPr lang="cs-CZ" sz="3600" b="1" dirty="0">
              <a:ln w="12700">
                <a:solidFill>
                  <a:srgbClr val="FFC000"/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60147" y="2083667"/>
            <a:ext cx="3060000" cy="120032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25000"/>
                  <a:shade val="30000"/>
                  <a:satMod val="115000"/>
                </a:schemeClr>
              </a:gs>
              <a:gs pos="50000">
                <a:schemeClr val="bg2">
                  <a:lumMod val="25000"/>
                  <a:shade val="67500"/>
                  <a:satMod val="115000"/>
                </a:schemeClr>
              </a:gs>
              <a:gs pos="100000">
                <a:schemeClr val="bg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obsahuje </a:t>
            </a:r>
            <a:r>
              <a:rPr lang="cs-CZ" sz="2400" dirty="0">
                <a:solidFill>
                  <a:schemeClr val="bg1"/>
                </a:solidFill>
              </a:rPr>
              <a:t>strojové instrukce </a:t>
            </a:r>
            <a:r>
              <a:rPr lang="cs-CZ" sz="2400" dirty="0" smtClean="0">
                <a:solidFill>
                  <a:schemeClr val="bg1"/>
                </a:solidFill>
              </a:rPr>
              <a:t>pro </a:t>
            </a:r>
            <a:r>
              <a:rPr lang="cs-CZ" sz="2400" dirty="0">
                <a:solidFill>
                  <a:schemeClr val="bg1"/>
                </a:solidFill>
              </a:rPr>
              <a:t>procesor počítače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91058" y="1415040"/>
            <a:ext cx="2653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Data</a:t>
            </a:r>
            <a:endParaRPr lang="cs-CZ" sz="3600" b="1" dirty="0">
              <a:ln w="12700">
                <a:solidFill>
                  <a:srgbClr val="FFC000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905766" y="2061371"/>
            <a:ext cx="3024000" cy="1200329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pl-PL" sz="2400" dirty="0" smtClean="0">
                <a:solidFill>
                  <a:schemeClr val="bg1"/>
                </a:solidFill>
              </a:rPr>
              <a:t>popisují </a:t>
            </a:r>
            <a:r>
              <a:rPr lang="pl-PL" sz="2400" dirty="0">
                <a:solidFill>
                  <a:schemeClr val="bg1"/>
                </a:solidFill>
              </a:rPr>
              <a:t>obrázek, textový dokument a podobně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85691" y="3573016"/>
            <a:ext cx="8744075" cy="298543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/>
              <a:t>Software můžeme definovat i tak, že to je v počítači vše, co není </a:t>
            </a:r>
            <a:r>
              <a:rPr lang="cs-CZ" sz="2400" dirty="0" smtClean="0"/>
              <a:t>hardware.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/>
              <a:t>Avšak </a:t>
            </a:r>
            <a:r>
              <a:rPr lang="cs-CZ" sz="2400" dirty="0"/>
              <a:t>v tomto případě zahrnujeme mezi software i </a:t>
            </a:r>
            <a:r>
              <a:rPr lang="cs-CZ" sz="2400" dirty="0" smtClean="0"/>
              <a:t>data.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b="1" dirty="0" smtClean="0">
                <a:solidFill>
                  <a:srgbClr val="C00000"/>
                </a:solidFill>
              </a:rPr>
              <a:t>Hranice </a:t>
            </a:r>
            <a:r>
              <a:rPr lang="cs-CZ" sz="2400" b="1" dirty="0">
                <a:solidFill>
                  <a:srgbClr val="C00000"/>
                </a:solidFill>
              </a:rPr>
              <a:t>mezi výkonným software (programem) a daty je neja</a:t>
            </a:r>
            <a:r>
              <a:rPr lang="cs-CZ" sz="2400" dirty="0">
                <a:solidFill>
                  <a:srgbClr val="C00000"/>
                </a:solidFill>
              </a:rPr>
              <a:t>sná 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br>
              <a:rPr lang="cs-CZ" sz="2400" dirty="0" smtClean="0">
                <a:solidFill>
                  <a:srgbClr val="C00000"/>
                </a:solidFill>
              </a:rPr>
            </a:br>
            <a:r>
              <a:rPr lang="cs-CZ" sz="2400" dirty="0" smtClean="0"/>
              <a:t>i v </a:t>
            </a:r>
            <a:r>
              <a:rPr lang="cs-CZ" sz="2400" dirty="0"/>
              <a:t>případě HTML souborů obsahujících webové </a:t>
            </a:r>
            <a:r>
              <a:rPr lang="cs-CZ" sz="2400" dirty="0" smtClean="0"/>
              <a:t>stránky nebo </a:t>
            </a:r>
            <a:r>
              <a:rPr lang="pl-PL" sz="2400" dirty="0"/>
              <a:t>na data </a:t>
            </a:r>
            <a:r>
              <a:rPr lang="pl-PL" sz="2400" dirty="0" smtClean="0"/>
              <a:t>lze pohlížet </a:t>
            </a:r>
            <a:r>
              <a:rPr lang="pl-PL" sz="2400" dirty="0"/>
              <a:t>i jako na program </a:t>
            </a:r>
            <a:r>
              <a:rPr lang="pl-PL" sz="2400" dirty="0" smtClean="0"/>
              <a:t>například u programů zkomprimovaných </a:t>
            </a:r>
            <a:r>
              <a:rPr lang="pl-PL" sz="2400" dirty="0"/>
              <a:t>do ZIP </a:t>
            </a:r>
            <a:r>
              <a:rPr lang="pl-PL" sz="2400" dirty="0" smtClean="0"/>
              <a:t>souboru a pod.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5525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3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323528" y="4365104"/>
            <a:ext cx="8352928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ŠKODLIVÝ  SOFTWARE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77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0271" y="1388161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Škodlivý software</a:t>
            </a:r>
            <a:endParaRPr lang="cs-CZ" sz="36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131840" y="2204864"/>
            <a:ext cx="579185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400" dirty="0">
                <a:solidFill>
                  <a:schemeClr val="bg1"/>
                </a:solidFill>
              </a:rPr>
              <a:t>Software může provádět i nezamýšlenou činnost a v takovém případě hovoříme buď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o </a:t>
            </a:r>
            <a:r>
              <a:rPr lang="cs-CZ" sz="2400" dirty="0">
                <a:solidFill>
                  <a:schemeClr val="bg1"/>
                </a:solidFill>
              </a:rPr>
              <a:t>programátorské chybě 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o </a:t>
            </a:r>
            <a:r>
              <a:rPr lang="cs-CZ" sz="2400" dirty="0">
                <a:solidFill>
                  <a:schemeClr val="bg1"/>
                </a:solidFill>
              </a:rPr>
              <a:t>počítačových virech, </a:t>
            </a:r>
            <a:r>
              <a:rPr lang="cs-CZ" sz="2400" dirty="0" err="1">
                <a:solidFill>
                  <a:schemeClr val="bg1"/>
                </a:solidFill>
              </a:rPr>
              <a:t>malware</a:t>
            </a:r>
            <a:r>
              <a:rPr lang="cs-CZ" sz="2400" dirty="0">
                <a:solidFill>
                  <a:schemeClr val="bg1"/>
                </a:solidFill>
              </a:rPr>
              <a:t>, </a:t>
            </a:r>
            <a:r>
              <a:rPr lang="cs-CZ" sz="2400" dirty="0" err="1">
                <a:solidFill>
                  <a:schemeClr val="bg1"/>
                </a:solidFill>
              </a:rPr>
              <a:t>spyware</a:t>
            </a:r>
            <a:r>
              <a:rPr lang="cs-CZ" sz="2400" dirty="0">
                <a:solidFill>
                  <a:schemeClr val="bg1"/>
                </a:solidFill>
              </a:rPr>
              <a:t>, trojských koních a podobném nežádoucím software.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5085184"/>
            <a:ext cx="87441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FF00"/>
                </a:solidFill>
              </a:rPr>
              <a:t>Důvodem </a:t>
            </a:r>
            <a:r>
              <a:rPr lang="cs-CZ" sz="2400" dirty="0">
                <a:solidFill>
                  <a:srgbClr val="FFFF00"/>
                </a:solidFill>
              </a:rPr>
              <a:t>existence nežádoucího software jsou zlé nebo nečestné úmysly jejích tvůrců, kteří zneužívají chyb ostatních software (webový prohlížeč, e-mailový klient, ale i v operačním systému a jinde) nebo neznalosti obsluhy </a:t>
            </a:r>
            <a:r>
              <a:rPr lang="cs-CZ" sz="2400" dirty="0" smtClean="0">
                <a:solidFill>
                  <a:srgbClr val="FFFF00"/>
                </a:solidFill>
              </a:rPr>
              <a:t>počítače.</a:t>
            </a:r>
            <a:endParaRPr lang="cs-CZ" sz="24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2780928"/>
            <a:ext cx="2870271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1200"/>
              </a:spcAft>
            </a:pPr>
            <a:r>
              <a:rPr lang="cs-CZ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bránit?</a:t>
            </a:r>
          </a:p>
          <a:p>
            <a:pPr algn="ctr">
              <a:spcAft>
                <a:spcPts val="1200"/>
              </a:spcAft>
            </a:pP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Používejte </a:t>
            </a:r>
          </a:p>
          <a:p>
            <a:pPr algn="ctr">
              <a:spcAft>
                <a:spcPts val="1200"/>
              </a:spcAft>
            </a:pP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antivirové </a:t>
            </a:r>
            <a:r>
              <a:rPr lang="cs-CZ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programy, </a:t>
            </a:r>
            <a:r>
              <a:rPr lang="cs-CZ" sz="24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antispyware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336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4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323528" y="4365104"/>
            <a:ext cx="8352928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SYSTÉMOVÝ  SOFTWARE</a:t>
            </a:r>
            <a:endParaRPr lang="cs-CZ" sz="4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930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39952" y="1484784"/>
            <a:ext cx="3646920" cy="504056"/>
          </a:xfrm>
          <a:prstGeom prst="roundRect">
            <a:avLst/>
          </a:prstGeom>
          <a:solidFill>
            <a:srgbClr val="65ADC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SYSTÉMOVÝ SOFTWARE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58752" y="2006973"/>
            <a:ext cx="61206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rgbClr val="FFFFFF"/>
                </a:solidFill>
              </a:rPr>
              <a:t>Systémový software je v informatice speciální programové </a:t>
            </a:r>
            <a:r>
              <a:rPr lang="cs-CZ" sz="2200" dirty="0" smtClean="0">
                <a:solidFill>
                  <a:srgbClr val="FFFFFF"/>
                </a:solidFill>
              </a:rPr>
              <a:t>vybavení.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7355" y="4888230"/>
            <a:ext cx="9036496" cy="1969770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 systémového software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firmware </a:t>
            </a:r>
            <a:r>
              <a:rPr lang="cs-CZ" sz="2000" b="1" dirty="0">
                <a:solidFill>
                  <a:srgbClr val="FFFF00"/>
                </a:solidFill>
              </a:rPr>
              <a:t>– </a:t>
            </a:r>
            <a:r>
              <a:rPr lang="cs-CZ" sz="2000" dirty="0">
                <a:solidFill>
                  <a:srgbClr val="FFFF00"/>
                </a:solidFill>
              </a:rPr>
              <a:t>software obsažené v hardware (resp. ve vstupně-výstupních zařízeních)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cs-CZ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operační </a:t>
            </a:r>
            <a:r>
              <a:rPr lang="cs-CZ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 </a:t>
            </a:r>
            <a:r>
              <a:rPr lang="cs-CZ" sz="2000" b="1" dirty="0">
                <a:solidFill>
                  <a:srgbClr val="FFFF00"/>
                </a:solidFill>
              </a:rPr>
              <a:t>(</a:t>
            </a:r>
            <a:r>
              <a:rPr lang="cs-CZ" sz="2000" dirty="0">
                <a:solidFill>
                  <a:srgbClr val="FFFF00"/>
                </a:solidFill>
              </a:rPr>
              <a:t>např. Microsoft Windows, Linux)</a:t>
            </a:r>
          </a:p>
          <a:p>
            <a:r>
              <a:rPr lang="cs-CZ" sz="2000" b="1" dirty="0" smtClean="0">
                <a:solidFill>
                  <a:srgbClr val="00FF00"/>
                </a:solidFill>
              </a:rPr>
              <a:t>           </a:t>
            </a:r>
            <a:r>
              <a:rPr lang="cs-CZ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jádro </a:t>
            </a:r>
            <a:r>
              <a:rPr lang="cs-CZ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operačního systému </a:t>
            </a:r>
            <a:r>
              <a:rPr lang="cs-CZ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000" dirty="0" smtClean="0">
                <a:solidFill>
                  <a:srgbClr val="FFFF00"/>
                </a:solidFill>
              </a:rPr>
              <a:t>(</a:t>
            </a:r>
            <a:r>
              <a:rPr lang="cs-CZ" sz="2000" dirty="0">
                <a:solidFill>
                  <a:srgbClr val="FFFF00"/>
                </a:solidFill>
              </a:rPr>
              <a:t>včetně ovladačů zařízení</a:t>
            </a:r>
            <a:r>
              <a:rPr lang="cs-CZ" sz="2000" dirty="0" smtClean="0">
                <a:solidFill>
                  <a:srgbClr val="FFFF00"/>
                </a:solidFill>
              </a:rPr>
              <a:t>)</a:t>
            </a:r>
            <a:r>
              <a:rPr lang="cs-CZ" sz="2000" b="1" dirty="0" smtClean="0">
                <a:solidFill>
                  <a:srgbClr val="FFFF00"/>
                </a:solidFill>
              </a:rPr>
              <a:t>              </a:t>
            </a:r>
          </a:p>
          <a:p>
            <a:r>
              <a:rPr lang="cs-CZ" sz="2000" b="1" dirty="0">
                <a:solidFill>
                  <a:srgbClr val="FFFF00"/>
                </a:solidFill>
              </a:rPr>
              <a:t> </a:t>
            </a:r>
            <a:r>
              <a:rPr lang="cs-CZ" sz="2000" b="1" dirty="0" smtClean="0">
                <a:solidFill>
                  <a:srgbClr val="FFFF00"/>
                </a:solidFill>
              </a:rPr>
              <a:t>          </a:t>
            </a:r>
            <a:r>
              <a:rPr lang="cs-CZ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pomocné </a:t>
            </a:r>
            <a:r>
              <a:rPr lang="cs-CZ" sz="2000" b="1" dirty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systémové nástroje </a:t>
            </a:r>
            <a:r>
              <a:rPr lang="cs-CZ" sz="2000" dirty="0">
                <a:solidFill>
                  <a:srgbClr val="FFFF00"/>
                </a:solidFill>
              </a:rPr>
              <a:t>– </a:t>
            </a:r>
            <a:r>
              <a:rPr lang="cs-CZ" sz="2000" dirty="0" smtClean="0">
                <a:solidFill>
                  <a:srgbClr val="FFFF00"/>
                </a:solidFill>
              </a:rPr>
              <a:t> pro </a:t>
            </a:r>
            <a:r>
              <a:rPr lang="cs-CZ" sz="2000" dirty="0">
                <a:solidFill>
                  <a:srgbClr val="FFFF00"/>
                </a:solidFill>
              </a:rPr>
              <a:t>správu operačního systému </a:t>
            </a:r>
            <a:r>
              <a:rPr lang="cs-CZ" sz="2000" dirty="0" smtClean="0">
                <a:solidFill>
                  <a:srgbClr val="FFFF00"/>
                </a:solidFill>
              </a:rPr>
              <a:t> (</a:t>
            </a:r>
            <a:r>
              <a:rPr lang="cs-CZ" sz="2000" dirty="0">
                <a:solidFill>
                  <a:srgbClr val="FFFF00"/>
                </a:solidFill>
              </a:rPr>
              <a:t>formátování </a:t>
            </a:r>
            <a:endParaRPr lang="cs-CZ" sz="2000" dirty="0" smtClean="0">
              <a:solidFill>
                <a:srgbClr val="FFFF00"/>
              </a:solidFill>
            </a:endParaRPr>
          </a:p>
          <a:p>
            <a:r>
              <a:rPr lang="cs-CZ" sz="2000" dirty="0">
                <a:solidFill>
                  <a:srgbClr val="FFFF00"/>
                </a:solidFill>
              </a:rPr>
              <a:t> </a:t>
            </a:r>
            <a:r>
              <a:rPr lang="cs-CZ" sz="2000" dirty="0" smtClean="0">
                <a:solidFill>
                  <a:srgbClr val="FFFF00"/>
                </a:solidFill>
              </a:rPr>
              <a:t>                                                                      disků</a:t>
            </a:r>
            <a:r>
              <a:rPr lang="cs-CZ" sz="2000" dirty="0">
                <a:solidFill>
                  <a:srgbClr val="FFFF00"/>
                </a:solidFill>
              </a:rPr>
              <a:t>, nastavení </a:t>
            </a:r>
            <a:r>
              <a:rPr lang="cs-CZ" sz="2000" dirty="0" smtClean="0">
                <a:solidFill>
                  <a:srgbClr val="FFFF00"/>
                </a:solidFill>
              </a:rPr>
              <a:t>oprávnění</a:t>
            </a:r>
            <a:r>
              <a:rPr lang="cs-CZ" sz="2000" dirty="0">
                <a:solidFill>
                  <a:srgbClr val="FFFF00"/>
                </a:solidFill>
              </a:rPr>
              <a:t>, utility, </a:t>
            </a:r>
            <a:r>
              <a:rPr lang="cs-CZ" sz="2000" dirty="0" smtClean="0">
                <a:solidFill>
                  <a:srgbClr val="FFFF00"/>
                </a:solidFill>
              </a:rPr>
              <a:t>…)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2776414"/>
            <a:ext cx="88569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Umožňuje uživateli s počítačem pracovat, ovládat ho, spouštět aplikace a podobně.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Systémový software se nachází na pomezí hardware a aplikačního software a běžný uživatel s ním přímo nepracuje.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Mezi systémový software patří operační systém, pomocné nástroje a firmware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28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99139" y="1569040"/>
            <a:ext cx="3646920" cy="504056"/>
          </a:xfrm>
          <a:prstGeom prst="roundRect">
            <a:avLst/>
          </a:prstGeom>
          <a:solidFill>
            <a:srgbClr val="65ADC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OPERAČNÍ SYSTÉM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1" name="Picture 7" descr="Microsoft Windows XP logo and wordmark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389570"/>
            <a:ext cx="238125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Windows 7 logo and wordmark.sv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456244"/>
            <a:ext cx="2381250" cy="381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Windows 8 logo and wordmark.sv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500"/>
                    </a14:imgEffect>
                    <a14:imgEffect>
                      <a14:saturation sat="345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042" y="6269154"/>
            <a:ext cx="238125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3068960"/>
            <a:ext cx="87827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U nás patří k nejznámějším operační systém řady Microsoft Windows.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První </a:t>
            </a:r>
            <a:r>
              <a:rPr lang="cs-CZ" sz="2200" dirty="0">
                <a:solidFill>
                  <a:schemeClr val="bg1"/>
                </a:solidFill>
              </a:rPr>
              <a:t>grafický </a:t>
            </a:r>
            <a:r>
              <a:rPr lang="cs-CZ" sz="2200" dirty="0" smtClean="0">
                <a:solidFill>
                  <a:schemeClr val="bg1"/>
                </a:solidFill>
              </a:rPr>
              <a:t>systém tohoto typu začala firma Microsoft prodávat </a:t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roce </a:t>
            </a:r>
            <a:r>
              <a:rPr lang="cs-CZ" sz="2200" dirty="0" smtClean="0">
                <a:solidFill>
                  <a:schemeClr val="bg1"/>
                </a:solidFill>
              </a:rPr>
              <a:t>1985.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Komerčně úspěšné byly Windows 3.0 vydané v roce </a:t>
            </a:r>
            <a:r>
              <a:rPr lang="cs-CZ" sz="2200" dirty="0" smtClean="0">
                <a:solidFill>
                  <a:schemeClr val="bg1"/>
                </a:solidFill>
              </a:rPr>
              <a:t>1990.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V roce 2001 firma Microsoft vydává Windows XP. Jejich prodej byl ukončen v roce 2008, prodej OEM verze  v červnu 2010. Windows </a:t>
            </a:r>
            <a:r>
              <a:rPr lang="cs-CZ" sz="2200" dirty="0">
                <a:solidFill>
                  <a:schemeClr val="bg1"/>
                </a:solidFill>
              </a:rPr>
              <a:t>XP </a:t>
            </a:r>
            <a:r>
              <a:rPr lang="cs-CZ" sz="2200" dirty="0" smtClean="0">
                <a:solidFill>
                  <a:schemeClr val="bg1"/>
                </a:solidFill>
              </a:rPr>
              <a:t>měli ještě v roce 2010 největší </a:t>
            </a:r>
            <a:r>
              <a:rPr lang="cs-CZ" sz="2200" dirty="0">
                <a:solidFill>
                  <a:schemeClr val="bg1"/>
                </a:solidFill>
              </a:rPr>
              <a:t>podíl na </a:t>
            </a:r>
            <a:r>
              <a:rPr lang="cs-CZ" sz="2200" dirty="0" smtClean="0">
                <a:solidFill>
                  <a:schemeClr val="bg1"/>
                </a:solidFill>
              </a:rPr>
              <a:t>trhu.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V roce 2009 firma Microsoft přichází na trh s verzí Windows 7 a v roce 2012 s verzí Windows 8</a:t>
            </a:r>
          </a:p>
        </p:txBody>
      </p:sp>
    </p:spTree>
    <p:extLst>
      <p:ext uri="{BB962C8B-B14F-4D97-AF65-F5344CB8AC3E}">
        <p14:creationId xmlns:p14="http://schemas.microsoft.com/office/powerpoint/2010/main" val="344390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001162" y="1484784"/>
            <a:ext cx="3646920" cy="504056"/>
          </a:xfrm>
          <a:prstGeom prst="roundRect">
            <a:avLst/>
          </a:prstGeom>
          <a:solidFill>
            <a:srgbClr val="65ADC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DALŠÍ OPERAČNÍ SYSTÉMY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01162" y="2086849"/>
            <a:ext cx="4963326" cy="21698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UNIX</a:t>
            </a:r>
            <a:r>
              <a:rPr lang="cs-CZ" sz="2200" dirty="0">
                <a:solidFill>
                  <a:srgbClr val="FFFFFF"/>
                </a:solidFill>
              </a:rPr>
              <a:t> </a:t>
            </a:r>
            <a:r>
              <a:rPr lang="cs-CZ" sz="2200" dirty="0" smtClean="0">
                <a:solidFill>
                  <a:srgbClr val="FFFFFF"/>
                </a:solidFill>
              </a:rPr>
              <a:t> </a:t>
            </a:r>
            <a:r>
              <a:rPr lang="cs-CZ" sz="2200" dirty="0">
                <a:solidFill>
                  <a:srgbClr val="FFFFFF"/>
                </a:solidFill>
              </a:rPr>
              <a:t>je v informatice ochranná známka operačního systému vytvořeného v Bellových laboratořích americké firmy AT&amp;T v roce 1965. </a:t>
            </a:r>
            <a:endParaRPr lang="cs-CZ" sz="2200" dirty="0" smtClean="0">
              <a:solidFill>
                <a:srgbClr val="FFFFFF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cs-CZ" sz="2000" dirty="0" smtClean="0">
                <a:solidFill>
                  <a:srgbClr val="FFFFFF"/>
                </a:solidFill>
              </a:rPr>
              <a:t>Většina </a:t>
            </a:r>
            <a:r>
              <a:rPr lang="cs-CZ" sz="2000" dirty="0">
                <a:solidFill>
                  <a:srgbClr val="FFFFFF"/>
                </a:solidFill>
              </a:rPr>
              <a:t>současných operačních systémů je unixovými systémy různou měrou inspirována.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29321" y="2834497"/>
            <a:ext cx="3650592" cy="400109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GNU/Linux</a:t>
            </a:r>
          </a:p>
          <a:p>
            <a:pPr algn="ctr">
              <a:spcAft>
                <a:spcPts val="600"/>
              </a:spcAft>
            </a:pPr>
            <a:r>
              <a:rPr lang="cs-CZ" sz="2200" dirty="0" smtClean="0"/>
              <a:t>je </a:t>
            </a:r>
            <a:r>
              <a:rPr lang="cs-CZ" sz="2200" dirty="0"/>
              <a:t>v informatice označení pro operační systém založený na principech unixových </a:t>
            </a:r>
            <a:r>
              <a:rPr lang="cs-CZ" sz="2200" dirty="0" smtClean="0"/>
              <a:t>systémů. </a:t>
            </a:r>
          </a:p>
          <a:p>
            <a:pPr algn="ctr">
              <a:spcAft>
                <a:spcPts val="600"/>
              </a:spcAft>
            </a:pPr>
            <a:r>
              <a:rPr lang="cs-CZ" sz="2200" dirty="0" smtClean="0"/>
              <a:t>Linux </a:t>
            </a:r>
            <a:r>
              <a:rPr lang="cs-CZ" sz="2200" dirty="0"/>
              <a:t>je šířen v podobě distribucí, které je snadné nainstalovat nebo přímo používat (tzv. Live CD). Zároveň se díky použitým licencím jedná o volně šiřitelný software</a:t>
            </a:r>
          </a:p>
        </p:txBody>
      </p:sp>
      <p:pic>
        <p:nvPicPr>
          <p:cNvPr id="1028" name="Picture 4" descr="Tux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134" y="949370"/>
            <a:ext cx="1944216" cy="225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79913" y="4422561"/>
            <a:ext cx="5364087" cy="236988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chemeClr val="bg1"/>
                </a:solidFill>
              </a:rPr>
              <a:t>Operační systémy </a:t>
            </a:r>
            <a:r>
              <a:rPr lang="cs-CZ" sz="2200" b="1" dirty="0" smtClean="0">
                <a:solidFill>
                  <a:schemeClr val="bg1"/>
                </a:solidFill>
              </a:rPr>
              <a:t/>
            </a:r>
            <a:br>
              <a:rPr lang="cs-CZ" sz="2200" b="1" dirty="0" smtClean="0">
                <a:solidFill>
                  <a:schemeClr val="bg1"/>
                </a:solidFill>
              </a:rPr>
            </a:br>
            <a:r>
              <a:rPr lang="cs-CZ" sz="2200" b="1" dirty="0" smtClean="0">
                <a:solidFill>
                  <a:schemeClr val="bg1"/>
                </a:solidFill>
              </a:rPr>
              <a:t>kapesních počítačů </a:t>
            </a:r>
            <a:r>
              <a:rPr lang="cs-CZ" sz="2200" b="1" dirty="0">
                <a:solidFill>
                  <a:schemeClr val="bg1"/>
                </a:solidFill>
              </a:rPr>
              <a:t>a </a:t>
            </a:r>
            <a:r>
              <a:rPr lang="cs-CZ" sz="2200" b="1" dirty="0" err="1" smtClean="0">
                <a:solidFill>
                  <a:schemeClr val="bg1"/>
                </a:solidFill>
              </a:rPr>
              <a:t>smartphonů</a:t>
            </a:r>
            <a:endParaRPr lang="cs-CZ" sz="2200" b="1" dirty="0" smtClean="0">
              <a:solidFill>
                <a:schemeClr val="bg1"/>
              </a:solidFill>
            </a:endParaRPr>
          </a:p>
          <a:p>
            <a:r>
              <a:rPr lang="cs-CZ" sz="2200" b="1" dirty="0">
                <a:solidFill>
                  <a:schemeClr val="tx1"/>
                </a:solidFill>
              </a:rPr>
              <a:t>Android </a:t>
            </a:r>
            <a:r>
              <a:rPr lang="cs-CZ" sz="2200" dirty="0">
                <a:solidFill>
                  <a:schemeClr val="tx1"/>
                </a:solidFill>
              </a:rPr>
              <a:t>– </a:t>
            </a:r>
            <a:r>
              <a:rPr lang="cs-CZ" sz="2000" dirty="0">
                <a:solidFill>
                  <a:schemeClr val="tx1"/>
                </a:solidFill>
              </a:rPr>
              <a:t>verze 1.0 - 2.0 pro chytré telefony, 3. pouze pro tablety a 4. (a budoucí) verze společné pro tablety i telefony. Používá jádro </a:t>
            </a:r>
            <a:r>
              <a:rPr lang="cs-CZ" sz="2000" dirty="0" smtClean="0">
                <a:solidFill>
                  <a:schemeClr val="tx1"/>
                </a:solidFill>
              </a:rPr>
              <a:t>Linuxu</a:t>
            </a:r>
          </a:p>
          <a:p>
            <a:r>
              <a:rPr lang="cs-CZ" sz="2200" b="1" dirty="0" err="1">
                <a:solidFill>
                  <a:schemeClr val="tx1"/>
                </a:solidFill>
              </a:rPr>
              <a:t>Symbian</a:t>
            </a:r>
            <a:r>
              <a:rPr lang="cs-CZ" sz="2200" b="1" dirty="0">
                <a:solidFill>
                  <a:schemeClr val="tx1"/>
                </a:solidFill>
              </a:rPr>
              <a:t> OS </a:t>
            </a:r>
            <a:r>
              <a:rPr lang="cs-CZ" sz="2200" dirty="0">
                <a:solidFill>
                  <a:schemeClr val="tx1"/>
                </a:solidFill>
              </a:rPr>
              <a:t>– </a:t>
            </a:r>
            <a:r>
              <a:rPr lang="cs-CZ" sz="2000" dirty="0">
                <a:solidFill>
                  <a:schemeClr val="tx1"/>
                </a:solidFill>
              </a:rPr>
              <a:t>hlavně mobilní telefony značky Nokia</a:t>
            </a:r>
          </a:p>
        </p:txBody>
      </p:sp>
    </p:spTree>
    <p:extLst>
      <p:ext uri="{BB962C8B-B14F-4D97-AF65-F5344CB8AC3E}">
        <p14:creationId xmlns:p14="http://schemas.microsoft.com/office/powerpoint/2010/main" val="2608746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5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323528" y="4365104"/>
            <a:ext cx="8352928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APLIKAČNÍ  SOFTWARE</a:t>
            </a:r>
            <a:endParaRPr lang="cs-CZ" sz="4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20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3920076" y="1838692"/>
            <a:ext cx="3646920" cy="504056"/>
          </a:xfrm>
          <a:prstGeom prst="roundRect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APLIKAČNÍ SOFTWARE</a:t>
            </a: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aoblený obdélníkový popisek 3"/>
          <p:cNvSpPr/>
          <p:nvPr/>
        </p:nvSpPr>
        <p:spPr>
          <a:xfrm>
            <a:off x="301761" y="2881540"/>
            <a:ext cx="2592288" cy="513897"/>
          </a:xfrm>
          <a:prstGeom prst="wedgeRoundRectCallout">
            <a:avLst>
              <a:gd name="adj1" fmla="val 93540"/>
              <a:gd name="adj2" fmla="val -138276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D2533C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Kancelářské balíky</a:t>
            </a:r>
            <a:endParaRPr lang="cs-CZ" sz="2400" b="1" dirty="0">
              <a:solidFill>
                <a:srgbClr val="D2533C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2150534" y="3541931"/>
            <a:ext cx="2592288" cy="513897"/>
          </a:xfrm>
          <a:prstGeom prst="wedgeRoundRectCallout">
            <a:avLst>
              <a:gd name="adj1" fmla="val 62542"/>
              <a:gd name="adj2" fmla="val -275771"/>
              <a:gd name="adj3" fmla="val 16667"/>
            </a:avLst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D2533C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Vývojové nástroje</a:t>
            </a:r>
            <a:endParaRPr lang="cs-CZ" sz="2400" b="1" dirty="0">
              <a:solidFill>
                <a:srgbClr val="D2533C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Zaoblený obdélníkový popisek 10"/>
          <p:cNvSpPr/>
          <p:nvPr/>
        </p:nvSpPr>
        <p:spPr>
          <a:xfrm>
            <a:off x="4898601" y="3511997"/>
            <a:ext cx="2592288" cy="513897"/>
          </a:xfrm>
          <a:prstGeom prst="wedgeRoundRectCallout">
            <a:avLst>
              <a:gd name="adj1" fmla="val -28315"/>
              <a:gd name="adj2" fmla="val -264987"/>
              <a:gd name="adj3" fmla="val 16667"/>
            </a:avLst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D2533C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Zábavný software</a:t>
            </a:r>
            <a:endParaRPr lang="cs-CZ" sz="2400" b="1" dirty="0">
              <a:solidFill>
                <a:srgbClr val="D2533C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Zaoblený obdélníkový popisek 11"/>
          <p:cNvSpPr/>
          <p:nvPr/>
        </p:nvSpPr>
        <p:spPr>
          <a:xfrm>
            <a:off x="6394887" y="2850021"/>
            <a:ext cx="2570003" cy="513897"/>
          </a:xfrm>
          <a:prstGeom prst="wedgeRoundRectCallout">
            <a:avLst>
              <a:gd name="adj1" fmla="val -56121"/>
              <a:gd name="adj2" fmla="val -138276"/>
              <a:gd name="adj3" fmla="val 16667"/>
            </a:avLst>
          </a:prstGeom>
          <a:solidFill>
            <a:srgbClr val="E2A7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D2533C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Grafické programy</a:t>
            </a:r>
            <a:endParaRPr lang="cs-CZ" sz="2400" b="1" dirty="0">
              <a:solidFill>
                <a:srgbClr val="D2533C">
                  <a:lumMod val="5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Šipka dolů 5"/>
          <p:cNvSpPr/>
          <p:nvPr/>
        </p:nvSpPr>
        <p:spPr>
          <a:xfrm>
            <a:off x="1172856" y="3473755"/>
            <a:ext cx="410701" cy="844407"/>
          </a:xfrm>
          <a:prstGeom prst="down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14" name="Šipka dolů 13"/>
          <p:cNvSpPr/>
          <p:nvPr/>
        </p:nvSpPr>
        <p:spPr>
          <a:xfrm>
            <a:off x="7869671" y="3395437"/>
            <a:ext cx="410701" cy="684625"/>
          </a:xfrm>
          <a:prstGeom prst="downArrow">
            <a:avLst/>
          </a:prstGeom>
          <a:solidFill>
            <a:srgbClr val="E2A7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15" name="Šipka dolů 14"/>
          <p:cNvSpPr/>
          <p:nvPr/>
        </p:nvSpPr>
        <p:spPr>
          <a:xfrm>
            <a:off x="5767424" y="4055828"/>
            <a:ext cx="410701" cy="1104277"/>
          </a:xfrm>
          <a:prstGeom prst="down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17" name="Šipka dolů 16"/>
          <p:cNvSpPr/>
          <p:nvPr/>
        </p:nvSpPr>
        <p:spPr>
          <a:xfrm>
            <a:off x="3509375" y="4080063"/>
            <a:ext cx="410701" cy="717090"/>
          </a:xfrm>
          <a:prstGeom prst="downArrow">
            <a:avLst/>
          </a:prstGeom>
          <a:solidFill>
            <a:srgbClr val="FF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FFF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-13182" y="4318162"/>
            <a:ext cx="29504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TEXTOVÝ EDITOR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TABULKOVÝ PROCESOR</a:t>
            </a:r>
          </a:p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PREZENTAČNÍ PROGRAM</a:t>
            </a:r>
            <a:endParaRPr lang="cs-CZ" sz="20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006045" y="4080062"/>
            <a:ext cx="21379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FF"/>
                </a:solidFill>
              </a:rPr>
              <a:t>VEKTOROVÝ GRAFICKÝ EDITOR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Adobe </a:t>
            </a:r>
            <a:r>
              <a:rPr lang="cs-CZ" sz="2000" dirty="0" err="1">
                <a:solidFill>
                  <a:srgbClr val="FFFF00"/>
                </a:solidFill>
              </a:rPr>
              <a:t>Illustrator</a:t>
            </a:r>
            <a:endParaRPr lang="cs-CZ" sz="2000" dirty="0">
              <a:solidFill>
                <a:srgbClr val="FFFF00"/>
              </a:solidFill>
            </a:endParaRPr>
          </a:p>
          <a:p>
            <a:pPr algn="ctr"/>
            <a:r>
              <a:rPr lang="cs-CZ" sz="2000" dirty="0" err="1">
                <a:solidFill>
                  <a:srgbClr val="FFFF00"/>
                </a:solidFill>
              </a:rPr>
              <a:t>CorelDraw</a:t>
            </a:r>
            <a:endParaRPr lang="cs-CZ" sz="2000" dirty="0">
              <a:solidFill>
                <a:srgbClr val="FFFF00"/>
              </a:solidFill>
            </a:endParaRPr>
          </a:p>
          <a:p>
            <a:pPr algn="ctr"/>
            <a:r>
              <a:rPr lang="cs-CZ" sz="2000" dirty="0" err="1" smtClean="0">
                <a:solidFill>
                  <a:srgbClr val="FFFF00"/>
                </a:solidFill>
              </a:rPr>
              <a:t>Inkscape</a:t>
            </a:r>
            <a:endParaRPr lang="cs-CZ" sz="2000" dirty="0" smtClean="0">
              <a:solidFill>
                <a:srgbClr val="FFFF00"/>
              </a:solidFill>
            </a:endParaRPr>
          </a:p>
          <a:p>
            <a:pPr algn="ctr"/>
            <a:r>
              <a:rPr lang="cs-CZ" sz="2000" b="1" dirty="0" smtClean="0">
                <a:solidFill>
                  <a:srgbClr val="FFFFFF"/>
                </a:solidFill>
              </a:rPr>
              <a:t>BITMAPOVÝ GRAFICKÝ EDITOR</a:t>
            </a:r>
          </a:p>
          <a:p>
            <a:pPr algn="ctr"/>
            <a:r>
              <a:rPr lang="en-US" sz="2000" dirty="0">
                <a:solidFill>
                  <a:srgbClr val="FFFF00"/>
                </a:solidFill>
              </a:rPr>
              <a:t>Adobe Photoshop </a:t>
            </a:r>
            <a:r>
              <a:rPr lang="en-US" sz="2000" dirty="0" smtClean="0">
                <a:solidFill>
                  <a:srgbClr val="FFFF00"/>
                </a:solidFill>
              </a:rPr>
              <a:t>GIMP</a:t>
            </a:r>
            <a:endParaRPr lang="cs-CZ" sz="2000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11930" y="4919008"/>
            <a:ext cx="18055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FF"/>
                </a:solidFill>
              </a:rPr>
              <a:t>VÝVOJOVÉ PROSTŘEDÍ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Pascal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Java</a:t>
            </a:r>
          </a:p>
          <a:p>
            <a:pPr algn="ctr"/>
            <a:r>
              <a:rPr lang="cs-CZ" sz="2000" dirty="0" smtClean="0">
                <a:solidFill>
                  <a:srgbClr val="FFFF00"/>
                </a:solidFill>
              </a:rPr>
              <a:t>PHP</a:t>
            </a:r>
          </a:p>
          <a:p>
            <a:pPr algn="ctr"/>
            <a:r>
              <a:rPr lang="cs-CZ" sz="2000" b="1" dirty="0" smtClean="0">
                <a:solidFill>
                  <a:srgbClr val="FFFFFF"/>
                </a:solidFill>
              </a:rPr>
              <a:t>PŘEKLADAČ</a:t>
            </a:r>
            <a:endParaRPr lang="cs-CZ" sz="2000" b="1" dirty="0">
              <a:solidFill>
                <a:srgbClr val="FFFFFF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076056" y="5301208"/>
            <a:ext cx="1584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FF"/>
                </a:solidFill>
              </a:rPr>
              <a:t>POČÍTAČOVÉ HRY</a:t>
            </a:r>
          </a:p>
          <a:p>
            <a:pPr algn="ctr"/>
            <a:r>
              <a:rPr lang="cs-CZ" sz="2000" dirty="0" smtClean="0">
                <a:solidFill>
                  <a:schemeClr val="bg1"/>
                </a:solidFill>
              </a:rPr>
              <a:t>Přehrávače zvuku a videí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85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ČÁST</a:t>
            </a:r>
          </a:p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6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323528" y="4365104"/>
            <a:ext cx="8352928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LICENCE</a:t>
            </a:r>
            <a:endParaRPr lang="cs-CZ" sz="44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916983" y="1556792"/>
            <a:ext cx="3960000" cy="602420"/>
          </a:xfrm>
          <a:prstGeom prst="roundRect">
            <a:avLst/>
          </a:prstGeom>
          <a:solidFill>
            <a:srgbClr val="65ADC7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LICENCE</a:t>
            </a:r>
            <a:endParaRPr 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03848" y="2492896"/>
            <a:ext cx="571984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>
                <a:solidFill>
                  <a:schemeClr val="bg1"/>
                </a:solidFill>
              </a:rPr>
              <a:t>Pro software existují různé licence, které určují jeho výrobci.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V </a:t>
            </a:r>
            <a:r>
              <a:rPr lang="cs-CZ" sz="2400" dirty="0">
                <a:solidFill>
                  <a:schemeClr val="bg1"/>
                </a:solidFill>
              </a:rPr>
              <a:t>důsledku toho jsou pak některé programy bezplatné, za jiné je třeba platit. 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Nutnost </a:t>
            </a:r>
            <a:r>
              <a:rPr lang="cs-CZ" sz="2400" dirty="0">
                <a:solidFill>
                  <a:schemeClr val="bg1"/>
                </a:solidFill>
              </a:rPr>
              <a:t>platit ovlivňuje i to, kdo software užívá a za jakých podmínek</a:t>
            </a:r>
            <a:r>
              <a:rPr lang="cs-CZ" sz="24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400" dirty="0" smtClean="0">
                <a:solidFill>
                  <a:schemeClr val="bg1"/>
                </a:solidFill>
              </a:rPr>
              <a:t> </a:t>
            </a:r>
            <a:r>
              <a:rPr lang="cs-CZ" sz="2400" dirty="0">
                <a:solidFill>
                  <a:schemeClr val="bg1"/>
                </a:solidFill>
              </a:rPr>
              <a:t>Program pak může být např. zdarma pro nekomerční použití, zatímco podnikatelé za něj musí platit.</a:t>
            </a:r>
            <a:endParaRPr lang="cs-CZ" sz="24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434" y="3284984"/>
            <a:ext cx="2880320" cy="306237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200" dirty="0"/>
              <a:t>Podle finanční dostupnosti můžeme software rozdělit na:</a:t>
            </a:r>
          </a:p>
          <a:p>
            <a:endParaRPr lang="cs-CZ" sz="2200" dirty="0"/>
          </a:p>
          <a:p>
            <a:pPr>
              <a:spcAft>
                <a:spcPts val="600"/>
              </a:spcAft>
            </a:pPr>
            <a:r>
              <a:rPr lang="cs-CZ" sz="2200" dirty="0"/>
              <a:t>    </a:t>
            </a:r>
            <a:r>
              <a:rPr lang="cs-CZ" sz="2400" b="1" dirty="0"/>
              <a:t>freeware</a:t>
            </a:r>
          </a:p>
          <a:p>
            <a:pPr>
              <a:spcAft>
                <a:spcPts val="600"/>
              </a:spcAft>
            </a:pPr>
            <a:r>
              <a:rPr lang="cs-CZ" sz="2400" b="1" dirty="0"/>
              <a:t>    shareware</a:t>
            </a:r>
          </a:p>
          <a:p>
            <a:pPr>
              <a:spcAft>
                <a:spcPts val="600"/>
              </a:spcAft>
            </a:pPr>
            <a:r>
              <a:rPr lang="cs-CZ" sz="2400" b="1" dirty="0"/>
              <a:t>    komerční software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693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  <a:ln w="12700">
            <a:noFill/>
          </a:ln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SOFTWARE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61887" y="1388160"/>
            <a:ext cx="59046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Protipirátské desatero, </a:t>
            </a: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příkazy </a:t>
            </a:r>
            <a:r>
              <a:rPr lang="cs-CZ" sz="3200" b="1" dirty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počítačové etiky: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2465378"/>
            <a:ext cx="8694774" cy="4439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Nepoužiješ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počítač k tomu, abys poškodil druhé lidi</a:t>
            </a: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.</a:t>
            </a: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Svojí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aktivitou na počítači nebudeš rušit práci jiných lidí na počítači.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Nenarušíš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soukromí počítačových souborů jiných lidí.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Nepoužiješ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počítače ke krádeži.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Nepoužiješ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počítače k falešnému svědectví.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Nebudeš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kopírovat ani používat software, za který jsi nezaplatil.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Nebudeš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používat počítačové zdroje jiných lidí bez jejich souhlasu nebo vhodné kompenzace.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Nebudeš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si přisvojovat intelektuální výstupy jiných lidí.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Budeš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přemýšlet o sociálních konsekvencích programu, který píšeš, anebo systému, který navrhuješ. </a:t>
            </a:r>
            <a:endParaRPr lang="cs-CZ" sz="2000" b="1" dirty="0" smtClean="0">
              <a:solidFill>
                <a:schemeClr val="bg1"/>
              </a:solidFill>
              <a:latin typeface="Cambria" pitchFamily="18" charset="0"/>
            </a:endParaRPr>
          </a:p>
          <a:p>
            <a:pPr marL="457200" indent="-457200">
              <a:spcAft>
                <a:spcPts val="300"/>
              </a:spcAft>
              <a:buFont typeface="+mj-lt"/>
              <a:buAutoNum type="arabicPeriod"/>
            </a:pPr>
            <a:r>
              <a:rPr lang="cs-CZ" sz="2000" b="1" dirty="0" smtClean="0">
                <a:solidFill>
                  <a:schemeClr val="bg1"/>
                </a:solidFill>
                <a:latin typeface="Cambria" pitchFamily="18" charset="0"/>
              </a:rPr>
              <a:t>Vždy </a:t>
            </a:r>
            <a:r>
              <a:rPr lang="cs-CZ" sz="2000" b="1" dirty="0">
                <a:solidFill>
                  <a:schemeClr val="bg1"/>
                </a:solidFill>
                <a:latin typeface="Cambria" pitchFamily="18" charset="0"/>
              </a:rPr>
              <a:t>budeš používat počítač takovým způsobem, který zabezpečuje úctu a respekt k tvým bližním. </a:t>
            </a:r>
            <a:endParaRPr lang="cs-CZ" sz="2000" b="1" i="1" dirty="0">
              <a:solidFill>
                <a:schemeClr val="bg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18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  <a:ln w="12700">
            <a:noFill/>
          </a:ln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0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PAMATUJ</a:t>
            </a:r>
            <a:endParaRPr lang="cs-CZ" sz="40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840958" y="1484783"/>
            <a:ext cx="6156000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Každý program je chráněn autorským zákonem.</a:t>
            </a:r>
          </a:p>
          <a:p>
            <a:pPr algn="ctr"/>
            <a:r>
              <a:rPr lang="cs-CZ" sz="2200" dirty="0" smtClean="0"/>
              <a:t>Zákon </a:t>
            </a:r>
            <a:r>
              <a:rPr lang="cs-CZ" sz="2200" dirty="0"/>
              <a:t>č. 121/2000 Sb., o právu autorském,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o </a:t>
            </a:r>
            <a:r>
              <a:rPr lang="cs-CZ" sz="2200" dirty="0"/>
              <a:t>právech souvisejících s právem autorským a 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o </a:t>
            </a:r>
            <a:r>
              <a:rPr lang="cs-CZ" sz="2200" dirty="0"/>
              <a:t>změně některých zákonů </a:t>
            </a:r>
            <a:endParaRPr lang="cs-CZ" sz="2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4237" y="3103775"/>
            <a:ext cx="885698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Softwarová kriminalita a právo</a:t>
            </a:r>
          </a:p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</a:rPr>
              <a:t>Stejně </a:t>
            </a:r>
            <a:r>
              <a:rPr lang="cs-CZ" sz="2400" dirty="0">
                <a:solidFill>
                  <a:schemeClr val="bg1"/>
                </a:solidFill>
              </a:rPr>
              <a:t>jako autor čehokoli jiného má i autor softwaru právo na odměnu. Práva autorů softwaru chrání v České republice zákon č. 121/2000 Sb., o právu autorském, o právech souvisejících s právem autorským a o změně některých zákonů (autorský zákon).</a:t>
            </a:r>
          </a:p>
          <a:p>
            <a:pPr algn="ctr">
              <a:spcAft>
                <a:spcPts val="600"/>
              </a:spcAft>
            </a:pPr>
            <a:endParaRPr lang="cs-CZ" sz="1200" dirty="0" smtClean="0">
              <a:solidFill>
                <a:schemeClr val="bg1"/>
              </a:solidFill>
            </a:endParaRPr>
          </a:p>
          <a:p>
            <a:pPr algn="ctr">
              <a:spcAft>
                <a:spcPts val="600"/>
              </a:spcAft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Každý</a:t>
            </a: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kdo používá počítač, užívá zároveň i software.</a:t>
            </a:r>
          </a:p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</a:rPr>
              <a:t>Málokdo </a:t>
            </a:r>
            <a:r>
              <a:rPr lang="cs-CZ" sz="2400" dirty="0">
                <a:solidFill>
                  <a:schemeClr val="bg1"/>
                </a:solidFill>
              </a:rPr>
              <a:t>ale ví, že užíváním nelegálního softwaru neporušuje pouze zákon autorský, ale i mnoho jiných.</a:t>
            </a:r>
          </a:p>
        </p:txBody>
      </p:sp>
    </p:spTree>
    <p:extLst>
      <p:ext uri="{BB962C8B-B14F-4D97-AF65-F5344CB8AC3E}">
        <p14:creationId xmlns:p14="http://schemas.microsoft.com/office/powerpoint/2010/main" val="151790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764704"/>
            <a:ext cx="8928992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Software</a:t>
            </a:r>
            <a:r>
              <a:rPr lang="cs-CZ" sz="1600" dirty="0"/>
              <a:t> [online], Wikipedie: Otevřená encyklopedie, c2013, Datum poslední revize 29. 05. </a:t>
            </a:r>
            <a:r>
              <a:rPr lang="cs-CZ" sz="1600" dirty="0" smtClean="0"/>
              <a:t>2013, </a:t>
            </a:r>
            <a:r>
              <a:rPr lang="cs-CZ" sz="1600" dirty="0"/>
              <a:t>08:06 UTC, [citováno 9. </a:t>
            </a:r>
            <a:r>
              <a:rPr lang="cs-CZ" sz="1600" dirty="0" smtClean="0"/>
              <a:t>06.</a:t>
            </a:r>
            <a:r>
              <a:rPr lang="cs-CZ" sz="1600" dirty="0"/>
              <a:t> 2013] &lt;</a:t>
            </a:r>
            <a:r>
              <a:rPr lang="cs-CZ" sz="1600" dirty="0">
                <a:hlinkClick r:id="rId2"/>
              </a:rPr>
              <a:t>http://cs.wikipedia.org/w/</a:t>
            </a:r>
            <a:r>
              <a:rPr lang="cs-CZ" sz="1600" dirty="0" err="1">
                <a:hlinkClick r:id="rId2"/>
              </a:rPr>
              <a:t>index.php?title</a:t>
            </a:r>
            <a:r>
              <a:rPr lang="cs-CZ" sz="1600" dirty="0">
                <a:hlinkClick r:id="rId2"/>
              </a:rPr>
              <a:t>=</a:t>
            </a:r>
            <a:r>
              <a:rPr lang="cs-CZ" sz="1600" dirty="0" err="1">
                <a:hlinkClick r:id="rId2"/>
              </a:rPr>
              <a:t>Software&amp;oldid</a:t>
            </a:r>
            <a:r>
              <a:rPr lang="cs-CZ" sz="1600" dirty="0">
                <a:hlinkClick r:id="rId2"/>
              </a:rPr>
              <a:t>=10366170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Alan </a:t>
            </a:r>
            <a:r>
              <a:rPr lang="cs-CZ" sz="1600" i="1" dirty="0" err="1"/>
              <a:t>Turing</a:t>
            </a:r>
            <a:r>
              <a:rPr lang="cs-CZ" sz="1600" dirty="0"/>
              <a:t> [online], Wikipedie: Otevřená encyklopedie, c2013, Datum poslední revize 26. 03. 2013, 21:43 UTC, [citováno 9. </a:t>
            </a:r>
            <a:r>
              <a:rPr lang="cs-CZ" sz="1600" dirty="0" smtClean="0"/>
              <a:t>04.</a:t>
            </a:r>
            <a:r>
              <a:rPr lang="cs-CZ" sz="1600" dirty="0"/>
              <a:t> 2013]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</a:t>
            </a:r>
            <a:r>
              <a:rPr lang="cs-CZ" sz="1600" dirty="0" err="1">
                <a:hlinkClick r:id="rId3"/>
              </a:rPr>
              <a:t>Alan_Turing&amp;oldid</a:t>
            </a:r>
            <a:r>
              <a:rPr lang="cs-CZ" sz="1600" dirty="0">
                <a:hlinkClick r:id="rId3"/>
              </a:rPr>
              <a:t>=10021996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/>
              <a:t>Wikipedia contributors, 'John </a:t>
            </a:r>
            <a:r>
              <a:rPr lang="en-US" sz="1600" dirty="0" err="1"/>
              <a:t>Tukey</a:t>
            </a:r>
            <a:r>
              <a:rPr lang="en-US" sz="1600" dirty="0"/>
              <a:t>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9 July 2013, 04:23 UTC, &lt;</a:t>
            </a:r>
            <a:r>
              <a:rPr lang="en-US" sz="1600" dirty="0">
                <a:hlinkClick r:id="rId4"/>
              </a:rPr>
              <a:t>http://en.wikipedia.org/w/index.php?title=John_Tukey&amp;oldid=563472817</a:t>
            </a:r>
            <a:r>
              <a:rPr lang="en-US" sz="1600" dirty="0"/>
              <a:t>&gt; [accessed 9 July 2013]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</a:t>
            </a:r>
            <a:r>
              <a:rPr lang="cs-CZ" sz="1600" i="1" dirty="0" err="1"/>
              <a:t>Steve</a:t>
            </a:r>
            <a:r>
              <a:rPr lang="cs-CZ" sz="1600" i="1" dirty="0"/>
              <a:t> </a:t>
            </a:r>
            <a:r>
              <a:rPr lang="cs-CZ" sz="1600" i="1" dirty="0" err="1"/>
              <a:t>Jobs</a:t>
            </a:r>
            <a:r>
              <a:rPr lang="cs-CZ" sz="1600" dirty="0"/>
              <a:t> [online], Wikipedie: Otevřená encyklopedie, c2013, Datum poslední revize 6. 07. 2013, 12:22 UTC, [citováno 9. 07. 2013] &lt;</a:t>
            </a:r>
            <a:r>
              <a:rPr lang="cs-CZ" sz="1600" dirty="0">
                <a:hlinkClick r:id="rId5"/>
              </a:rPr>
              <a:t>http://cs.wikipedia.org/w/</a:t>
            </a:r>
            <a:r>
              <a:rPr lang="cs-CZ" sz="1600" dirty="0" err="1">
                <a:hlinkClick r:id="rId5"/>
              </a:rPr>
              <a:t>index.php?title</a:t>
            </a:r>
            <a:r>
              <a:rPr lang="cs-CZ" sz="1600" dirty="0">
                <a:hlinkClick r:id="rId5"/>
              </a:rPr>
              <a:t>=</a:t>
            </a:r>
            <a:r>
              <a:rPr lang="cs-CZ" sz="1600" dirty="0" err="1">
                <a:hlinkClick r:id="rId5"/>
              </a:rPr>
              <a:t>Steve_Jobs&amp;oldid</a:t>
            </a:r>
            <a:r>
              <a:rPr lang="cs-CZ" sz="1600" dirty="0">
                <a:hlinkClick r:id="rId5"/>
              </a:rPr>
              <a:t>=10494963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Přispěvatelé </a:t>
            </a:r>
            <a:r>
              <a:rPr lang="cs-CZ" sz="1600" dirty="0"/>
              <a:t>Wikipedie,</a:t>
            </a:r>
            <a:r>
              <a:rPr lang="cs-CZ" sz="1600" i="1" dirty="0"/>
              <a:t> Bill Gates</a:t>
            </a:r>
            <a:r>
              <a:rPr lang="cs-CZ" sz="1600" dirty="0"/>
              <a:t> [online], Wikipedie: Otevřená encyklopedie, c2013, Datum poslední revize 26. 05. 2013, 12:39 UTC, [citováno 9. 07. 2013] </a:t>
            </a:r>
            <a:r>
              <a:rPr lang="cs-CZ" sz="1600" dirty="0" smtClean="0">
                <a:hlinkClick r:id="rId6"/>
              </a:rPr>
              <a:t>http</a:t>
            </a:r>
            <a:r>
              <a:rPr lang="cs-CZ" sz="1600" dirty="0">
                <a:hlinkClick r:id="rId6"/>
              </a:rPr>
              <a:t>://</a:t>
            </a:r>
            <a:r>
              <a:rPr lang="cs-CZ" sz="1600" dirty="0" smtClean="0">
                <a:hlinkClick r:id="rId6"/>
              </a:rPr>
              <a:t>cs.wikipedia.org/w/index.php?title=Bill_Gates&amp;oldid=10356668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Microsoft Windows</a:t>
            </a:r>
            <a:r>
              <a:rPr lang="cs-CZ" sz="1600" dirty="0"/>
              <a:t> [online], Wikipedie: Otevřená encyklopedie, c2013, Datum poslední revize 29. 06. 2013, 20:51 UTC, [citováno 10. 07. 2013] &lt;</a:t>
            </a:r>
            <a:r>
              <a:rPr lang="cs-CZ" sz="1600" dirty="0">
                <a:hlinkClick r:id="rId7"/>
              </a:rPr>
              <a:t>http://cs.wikipedia.org/w/</a:t>
            </a:r>
            <a:r>
              <a:rPr lang="cs-CZ" sz="1600" dirty="0" err="1">
                <a:hlinkClick r:id="rId7"/>
              </a:rPr>
              <a:t>index.php?title</a:t>
            </a:r>
            <a:r>
              <a:rPr lang="cs-CZ" sz="1600" dirty="0">
                <a:hlinkClick r:id="rId7"/>
              </a:rPr>
              <a:t>=</a:t>
            </a:r>
            <a:r>
              <a:rPr lang="cs-CZ" sz="1600" dirty="0" err="1">
                <a:hlinkClick r:id="rId7"/>
              </a:rPr>
              <a:t>Microsoft_Windows&amp;oldid</a:t>
            </a:r>
            <a:r>
              <a:rPr lang="cs-CZ" sz="1600" dirty="0">
                <a:hlinkClick r:id="rId7"/>
              </a:rPr>
              <a:t>=10458389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Systémový software</a:t>
            </a:r>
            <a:r>
              <a:rPr lang="cs-CZ" sz="1600" dirty="0"/>
              <a:t> [online], Wikipedie: Otevřená encyklopedie, c2013, Datum poslední revize 6. 04. 2013, 21:41 UTC, [citováno 10. 07. 2013] &lt;</a:t>
            </a:r>
            <a:r>
              <a:rPr lang="cs-CZ" sz="1600" dirty="0">
                <a:hlinkClick r:id="rId8"/>
              </a:rPr>
              <a:t>http://cs.wikipedia.org/w/</a:t>
            </a:r>
            <a:r>
              <a:rPr lang="cs-CZ" sz="1600" dirty="0" err="1">
                <a:hlinkClick r:id="rId8"/>
              </a:rPr>
              <a:t>index.php?title</a:t>
            </a:r>
            <a:r>
              <a:rPr lang="cs-CZ" sz="1600" dirty="0">
                <a:hlinkClick r:id="rId8"/>
              </a:rPr>
              <a:t>=Syst%C3%A9mov%C3%BD_software&amp;oldid=10166330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 smtClean="0"/>
              <a:t> KMOCH</a:t>
            </a:r>
            <a:r>
              <a:rPr lang="cs-CZ" sz="1600" dirty="0"/>
              <a:t>, Petr. </a:t>
            </a:r>
            <a:r>
              <a:rPr lang="cs-CZ" sz="1600" i="1" dirty="0"/>
              <a:t>Informatika a výpočetní technika pro střední školy</a:t>
            </a:r>
            <a:r>
              <a:rPr lang="cs-CZ" sz="1600" dirty="0"/>
              <a:t>. 4. vyd. </a:t>
            </a:r>
            <a:r>
              <a:rPr lang="cs-CZ" sz="1600" dirty="0" err="1"/>
              <a:t>Computer</a:t>
            </a:r>
            <a:r>
              <a:rPr lang="cs-CZ" sz="1600" dirty="0"/>
              <a:t> </a:t>
            </a:r>
            <a:r>
              <a:rPr lang="cs-CZ" sz="1600" dirty="0" err="1"/>
              <a:t>Press</a:t>
            </a:r>
            <a:r>
              <a:rPr lang="cs-CZ" sz="1600" dirty="0"/>
              <a:t>, 2004. ISBN 80-251-0376-5</a:t>
            </a:r>
            <a:r>
              <a:rPr lang="cs-CZ" sz="1600" dirty="0" smtClean="0"/>
              <a:t>.</a:t>
            </a:r>
            <a:endParaRPr lang="cs-CZ" sz="1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5349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7278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B0F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764704"/>
            <a:ext cx="8928992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Unix</a:t>
            </a:r>
            <a:r>
              <a:rPr lang="cs-CZ" sz="1600" dirty="0"/>
              <a:t> [online], Wikipedie: Otevřená encyklopedie, c2013, Datum poslední revize 14. 05. 2013, 08:04 UTC, [citováno 10. 07. 2013] &lt;</a:t>
            </a:r>
            <a:r>
              <a:rPr lang="cs-CZ" sz="1600" dirty="0">
                <a:hlinkClick r:id="rId2"/>
              </a:rPr>
              <a:t>http://cs.wikipedia.org/w/</a:t>
            </a:r>
            <a:r>
              <a:rPr lang="cs-CZ" sz="1600" dirty="0" err="1">
                <a:hlinkClick r:id="rId2"/>
              </a:rPr>
              <a:t>index.php?title</a:t>
            </a:r>
            <a:r>
              <a:rPr lang="cs-CZ" sz="1600" dirty="0">
                <a:hlinkClick r:id="rId2"/>
              </a:rPr>
              <a:t>=</a:t>
            </a:r>
            <a:r>
              <a:rPr lang="cs-CZ" sz="1600" dirty="0" err="1">
                <a:hlinkClick r:id="rId2"/>
              </a:rPr>
              <a:t>Unix&amp;oldid</a:t>
            </a:r>
            <a:r>
              <a:rPr lang="cs-CZ" sz="1600" dirty="0">
                <a:hlinkClick r:id="rId2"/>
              </a:rPr>
              <a:t>=10322555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Linux</a:t>
            </a:r>
            <a:r>
              <a:rPr lang="cs-CZ" sz="1600" dirty="0"/>
              <a:t> [online], Wikipedie: Otevřená encyklopedie, c2013, Datum poslední revize 5. 06. 2013, 19:06 UTC, [citováno 10. 07. 2013]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</a:t>
            </a:r>
            <a:r>
              <a:rPr lang="cs-CZ" sz="1600" dirty="0" err="1">
                <a:hlinkClick r:id="rId3"/>
              </a:rPr>
              <a:t>Linux&amp;oldid</a:t>
            </a:r>
            <a:r>
              <a:rPr lang="cs-CZ" sz="1600" dirty="0">
                <a:hlinkClick r:id="rId3"/>
              </a:rPr>
              <a:t>=10389783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Seznam operačních systémů</a:t>
            </a:r>
            <a:r>
              <a:rPr lang="cs-CZ" sz="1600" dirty="0"/>
              <a:t> [online], Wikipedie: Otevřená encyklopedie, c2013, Datum poslední revize 17. 06. 2013, 16:20 UTC, [citováno 10. 07. 2013] &lt;</a:t>
            </a:r>
            <a:r>
              <a:rPr lang="cs-CZ" sz="1600" dirty="0">
                <a:hlinkClick r:id="rId4"/>
              </a:rPr>
              <a:t>http://cs.wikipedia.org/w/</a:t>
            </a:r>
            <a:r>
              <a:rPr lang="cs-CZ" sz="1600" dirty="0" err="1">
                <a:hlinkClick r:id="rId4"/>
              </a:rPr>
              <a:t>index.php?title</a:t>
            </a:r>
            <a:r>
              <a:rPr lang="cs-CZ" sz="1600" dirty="0">
                <a:hlinkClick r:id="rId4"/>
              </a:rPr>
              <a:t>=Seznam_opera%C4%8Dn%C3%ADch_syst%C3%A9m%C5%AF&amp;oldid=10424156</a:t>
            </a:r>
            <a:r>
              <a:rPr lang="cs-CZ" sz="1600" dirty="0"/>
              <a:t>&gt; </a:t>
            </a:r>
            <a:endParaRPr lang="cs-CZ" sz="16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5349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51972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821</TotalTime>
  <Words>1185</Words>
  <Application>Microsoft Office PowerPoint</Application>
  <PresentationFormat>Předvádění na obrazovce (4:3)</PresentationFormat>
  <Paragraphs>197</Paragraphs>
  <Slides>25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25</vt:i4>
      </vt:variant>
    </vt:vector>
  </HeadingPairs>
  <TitlesOfParts>
    <vt:vector size="29" baseType="lpstr">
      <vt:lpstr>Motiv5</vt:lpstr>
      <vt:lpstr>Technický</vt:lpstr>
      <vt:lpstr>4_Motiv4</vt:lpstr>
      <vt:lpstr>Motiv systému Office</vt:lpstr>
      <vt:lpstr>Prezentace aplikace PowerPoint</vt:lpstr>
      <vt:lpstr>ANOTACE:</vt:lpstr>
      <vt:lpstr>INFORMATIKA pro základní školu</vt:lpstr>
      <vt:lpstr>SOFTWARE</vt:lpstr>
      <vt:lpstr>SOFTWARE</vt:lpstr>
      <vt:lpstr>SOFTWARE</vt:lpstr>
      <vt:lpstr>Prezentace aplikace PowerPoint</vt:lpstr>
      <vt:lpstr>SOFTWARE</vt:lpstr>
      <vt:lpstr>SOFTWARE</vt:lpstr>
      <vt:lpstr>Prezentace aplikace PowerPoint</vt:lpstr>
      <vt:lpstr>SOFTWARE  A  DATA</vt:lpstr>
      <vt:lpstr>Prezentace aplikace PowerPoint</vt:lpstr>
      <vt:lpstr>SOFTWARE</vt:lpstr>
      <vt:lpstr>Prezentace aplikace PowerPoint</vt:lpstr>
      <vt:lpstr>SOFTWARE</vt:lpstr>
      <vt:lpstr>SOFTWARE</vt:lpstr>
      <vt:lpstr>SOFTWARE</vt:lpstr>
      <vt:lpstr>Prezentace aplikace PowerPoint</vt:lpstr>
      <vt:lpstr>SOFTWARE</vt:lpstr>
      <vt:lpstr>Prezentace aplikace PowerPoint</vt:lpstr>
      <vt:lpstr>SOFTWARE</vt:lpstr>
      <vt:lpstr>SOFTWARE</vt:lpstr>
      <vt:lpstr>PAMATUJ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54</cp:revision>
  <dcterms:created xsi:type="dcterms:W3CDTF">2012-10-21T06:32:59Z</dcterms:created>
  <dcterms:modified xsi:type="dcterms:W3CDTF">2013-07-26T08:54:58Z</dcterms:modified>
</cp:coreProperties>
</file>