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</p:sldMasterIdLst>
  <p:notesMasterIdLst>
    <p:notesMasterId r:id="rId25"/>
  </p:notesMasterIdLst>
  <p:sldIdLst>
    <p:sldId id="277" r:id="rId5"/>
    <p:sldId id="278" r:id="rId6"/>
    <p:sldId id="259" r:id="rId7"/>
    <p:sldId id="261" r:id="rId8"/>
    <p:sldId id="263" r:id="rId9"/>
    <p:sldId id="265" r:id="rId10"/>
    <p:sldId id="260" r:id="rId11"/>
    <p:sldId id="262" r:id="rId12"/>
    <p:sldId id="268" r:id="rId13"/>
    <p:sldId id="269" r:id="rId14"/>
    <p:sldId id="267" r:id="rId15"/>
    <p:sldId id="270" r:id="rId16"/>
    <p:sldId id="271" r:id="rId17"/>
    <p:sldId id="272" r:id="rId18"/>
    <p:sldId id="273" r:id="rId19"/>
    <p:sldId id="266" r:id="rId20"/>
    <p:sldId id="274" r:id="rId21"/>
    <p:sldId id="275" r:id="rId22"/>
    <p:sldId id="276" r:id="rId23"/>
    <p:sldId id="26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A299"/>
    <a:srgbClr val="E28700"/>
    <a:srgbClr val="007033"/>
    <a:srgbClr val="00B0F0"/>
    <a:srgbClr val="00467A"/>
    <a:srgbClr val="A86400"/>
    <a:srgbClr val="CC0099"/>
    <a:srgbClr val="007A37"/>
    <a:srgbClr val="00B050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BD6B17-B7DB-4980-9C27-EE06BD8FBF65}" type="presOf" srcId="{27FE2D31-D344-4B63-A89A-A89AB0D9F3E3}" destId="{FE47432B-CA46-450C-8D8F-66C300A95B52}" srcOrd="0" destOrd="0" presId="urn:microsoft.com/office/officeart/2005/8/layout/target3"/>
    <dgm:cxn modelId="{A637ACD9-2B28-4D70-A220-EA790FDE6ED1}" type="presOf" srcId="{130831A4-0540-4EC5-8F5A-93030E89D2D9}" destId="{F69CC921-512E-49F4-824C-A648EC5F27A5}" srcOrd="0" destOrd="0" presId="urn:microsoft.com/office/officeart/2005/8/layout/target3"/>
    <dgm:cxn modelId="{0C20D009-A7E8-4098-81A5-22DDAB70AD6B}" type="presOf" srcId="{100B6B2E-82E6-4C11-B19B-F2DB3A0EA64F}" destId="{DBA8199F-D892-4A8E-A352-2B7844050E09}" srcOrd="1" destOrd="0" presId="urn:microsoft.com/office/officeart/2005/8/layout/target3"/>
    <dgm:cxn modelId="{5FA03498-1119-4F80-8579-538C08BC4423}" type="presOf" srcId="{914700B9-77B5-440A-A438-DE98B6D4894D}" destId="{E73F1C26-6DCD-4001-88B9-355E01E2BCE7}" srcOrd="0" destOrd="0" presId="urn:microsoft.com/office/officeart/2005/8/layout/target3"/>
    <dgm:cxn modelId="{F9E11B55-E564-4A71-9D23-CCE9AD9A72B8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49DE509-A922-4115-8519-A77AD88796F8}" type="presOf" srcId="{1D8420EA-BFA0-403B-80F5-647FA396CC45}" destId="{F7B3C0B7-F0F7-4F49-B02C-3630F8C5FAE5}" srcOrd="0" destOrd="0" presId="urn:microsoft.com/office/officeart/2005/8/layout/target3"/>
    <dgm:cxn modelId="{21E606C7-3407-4672-A30F-16C06FBD67E8}" type="presOf" srcId="{914700B9-77B5-440A-A438-DE98B6D4894D}" destId="{BD9AF279-D483-48F2-BBBD-45F8E8923512}" srcOrd="1" destOrd="0" presId="urn:microsoft.com/office/officeart/2005/8/layout/target3"/>
    <dgm:cxn modelId="{1AA51403-E54F-4FA7-8E4E-2F8FC1022E51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24905A33-F5F8-40A0-AE61-BB2959E75E26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87D3CE8-25C9-43A9-8626-D637084177FA}" type="presParOf" srcId="{FE47432B-CA46-450C-8D8F-66C300A95B52}" destId="{B522209E-30D0-49D6-A340-2D383A11C668}" srcOrd="0" destOrd="0" presId="urn:microsoft.com/office/officeart/2005/8/layout/target3"/>
    <dgm:cxn modelId="{4557564D-8269-4F40-BB22-B883BCE4BEB6}" type="presParOf" srcId="{FE47432B-CA46-450C-8D8F-66C300A95B52}" destId="{ED5A8377-51D5-4DC5-B0E7-680166966720}" srcOrd="1" destOrd="0" presId="urn:microsoft.com/office/officeart/2005/8/layout/target3"/>
    <dgm:cxn modelId="{ACCAA434-B884-4402-8BE1-6408814E7881}" type="presParOf" srcId="{FE47432B-CA46-450C-8D8F-66C300A95B52}" destId="{F69CC921-512E-49F4-824C-A648EC5F27A5}" srcOrd="2" destOrd="0" presId="urn:microsoft.com/office/officeart/2005/8/layout/target3"/>
    <dgm:cxn modelId="{EC08D81C-C5F2-435B-86AD-99334B22D67B}" type="presParOf" srcId="{FE47432B-CA46-450C-8D8F-66C300A95B52}" destId="{61C9CE18-EDA6-4EDF-BA1C-09779D38FBBF}" srcOrd="3" destOrd="0" presId="urn:microsoft.com/office/officeart/2005/8/layout/target3"/>
    <dgm:cxn modelId="{C737D490-B887-46D7-9379-56B5733E83F6}" type="presParOf" srcId="{FE47432B-CA46-450C-8D8F-66C300A95B52}" destId="{D60DEAAB-7AFE-435A-ACF6-18851E4B0426}" srcOrd="4" destOrd="0" presId="urn:microsoft.com/office/officeart/2005/8/layout/target3"/>
    <dgm:cxn modelId="{6CB4C684-BE15-4EC3-9A93-29146B3E1930}" type="presParOf" srcId="{FE47432B-CA46-450C-8D8F-66C300A95B52}" destId="{F7B3C0B7-F0F7-4F49-B02C-3630F8C5FAE5}" srcOrd="5" destOrd="0" presId="urn:microsoft.com/office/officeart/2005/8/layout/target3"/>
    <dgm:cxn modelId="{A4E70B71-603E-4309-BF4B-ED09E04E428A}" type="presParOf" srcId="{FE47432B-CA46-450C-8D8F-66C300A95B52}" destId="{C9DA9446-E2D3-4F6A-8960-3CADFBF870B8}" srcOrd="6" destOrd="0" presId="urn:microsoft.com/office/officeart/2005/8/layout/target3"/>
    <dgm:cxn modelId="{A990202B-B0FA-4BCC-B6EF-59FE0A3223B4}" type="presParOf" srcId="{FE47432B-CA46-450C-8D8F-66C300A95B52}" destId="{9726EC6F-D322-4CD3-B489-1BE3DF7CE70B}" srcOrd="7" destOrd="0" presId="urn:microsoft.com/office/officeart/2005/8/layout/target3"/>
    <dgm:cxn modelId="{3DC942A4-080E-4F1B-8314-2CF361519F83}" type="presParOf" srcId="{FE47432B-CA46-450C-8D8F-66C300A95B52}" destId="{645AA564-2E9E-4954-AD87-AE01782CEC59}" srcOrd="8" destOrd="0" presId="urn:microsoft.com/office/officeart/2005/8/layout/target3"/>
    <dgm:cxn modelId="{A1E1C0FB-8474-4F77-9FF5-0F55880A0E42}" type="presParOf" srcId="{FE47432B-CA46-450C-8D8F-66C300A95B52}" destId="{8538CAC4-6A86-42B8-B5AF-2FF155DB9D02}" srcOrd="9" destOrd="0" presId="urn:microsoft.com/office/officeart/2005/8/layout/target3"/>
    <dgm:cxn modelId="{ADCFA9D6-83A9-4B49-B0D6-1C049AA5F142}" type="presParOf" srcId="{FE47432B-CA46-450C-8D8F-66C300A95B52}" destId="{26FD6024-A07F-46D0-8BC0-B5E595C5673D}" srcOrd="10" destOrd="0" presId="urn:microsoft.com/office/officeart/2005/8/layout/target3"/>
    <dgm:cxn modelId="{F4943E6F-5EBA-4A58-B663-B1B6B022ED1F}" type="presParOf" srcId="{FE47432B-CA46-450C-8D8F-66C300A95B52}" destId="{E73F1C26-6DCD-4001-88B9-355E01E2BCE7}" srcOrd="11" destOrd="0" presId="urn:microsoft.com/office/officeart/2005/8/layout/target3"/>
    <dgm:cxn modelId="{1261F74D-D73C-4E3E-84A3-511D48286B35}" type="presParOf" srcId="{FE47432B-CA46-450C-8D8F-66C300A95B52}" destId="{8E23E229-92FC-49D1-B5FE-0303176B8A4E}" srcOrd="12" destOrd="0" presId="urn:microsoft.com/office/officeart/2005/8/layout/target3"/>
    <dgm:cxn modelId="{67983F94-76B3-4597-A58E-16C8E2D67DD5}" type="presParOf" srcId="{FE47432B-CA46-450C-8D8F-66C300A95B52}" destId="{8467D0EB-87A2-4285-8ACA-0398EFBF29BC}" srcOrd="13" destOrd="0" presId="urn:microsoft.com/office/officeart/2005/8/layout/target3"/>
    <dgm:cxn modelId="{5EE6583D-53E1-4D93-AEC6-E6EA3E62CD87}" type="presParOf" srcId="{FE47432B-CA46-450C-8D8F-66C300A95B52}" destId="{DBA8199F-D892-4A8E-A352-2B7844050E09}" srcOrd="14" destOrd="0" presId="urn:microsoft.com/office/officeart/2005/8/layout/target3"/>
    <dgm:cxn modelId="{54E6FE30-8C0F-47AA-B354-7E167C6C3CA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864EE8-3731-4BD7-999B-2F1E8884C169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25D31A-EAD3-47DF-A944-01302A22D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83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25D31A-EAD3-47DF-A944-01302A22D2D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759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88304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35111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8682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33324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9257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6839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78167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2335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4329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815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837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5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Tastatur&amp;oldid=119261226" TargetMode="External"/><Relationship Id="rId2" Type="http://schemas.openxmlformats.org/officeDocument/2006/relationships/hyperlink" Target="http://cs.wikipedia.org/w/index.php?title=Po%C4%8D%C3%ADta%C4%8Dov%C3%A1_kl%C3%A1vesnice&amp;oldid=10222349" TargetMode="External"/><Relationship Id="rId1" Type="http://schemas.openxmlformats.org/officeDocument/2006/relationships/slideLayout" Target="../slideLayouts/slideLayout29.xml"/><Relationship Id="rId5" Type="http://schemas.openxmlformats.org/officeDocument/2006/relationships/hyperlink" Target="http://www.svethardware.cz/klavesnice-a-jejich-historie/14552-3" TargetMode="External"/><Relationship Id="rId4" Type="http://schemas.openxmlformats.org/officeDocument/2006/relationships/hyperlink" Target="http://www.adminxp.cz/zaciname/40-zakladni_popis_klavesnice_a_tipy_pro_pouzivan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9302828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939361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Klávesnice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1703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923714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vyhledává doplňující informace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si při výkladu ověřuje informace na své klávesnici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4471913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 klávesnicí, rozložení písmen a znaků, popis jednotlivých částí klávesnice, zapojení klávesnice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pochopí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rozložení kláves na klávesnici, umí klávesnici zapojit - rozpozná druhy konektorů. Umí se rozhodnout pro určitý druh klávesnice.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546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54472" y="3212976"/>
            <a:ext cx="3345719" cy="64807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</a:t>
            </a:r>
            <a:endParaRPr lang="cs-CZ" sz="24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55302" y="1415678"/>
            <a:ext cx="6372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rozhraní 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 komunikaci mezi uživatelem a počítačem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259" y="2492896"/>
            <a:ext cx="5930096" cy="42357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0" y="3087293"/>
            <a:ext cx="3131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Počítačová klávesnice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klávesnice odvozená od klávesnice psacího stroje či dálnopisu. 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určena ke vkládání znaků a ovládání počítače.</a:t>
            </a:r>
          </a:p>
        </p:txBody>
      </p:sp>
    </p:spTree>
    <p:extLst>
      <p:ext uri="{BB962C8B-B14F-4D97-AF65-F5344CB8AC3E}">
        <p14:creationId xmlns:p14="http://schemas.microsoft.com/office/powerpoint/2010/main" val="23802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3487" y="2924944"/>
            <a:ext cx="346040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Rozložení znaků na počítačových 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klávesnicích se může lišit.</a:t>
            </a:r>
          </a:p>
          <a:p>
            <a:pPr algn="ctr"/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některých zemích se používá rozložení QWERTY, 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jinde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QWERTZ, 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někde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jiné, například francouzské AZERTY.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71800" y="1358513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Rozložení kláves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8" name="Picture 10" descr="Soubor:Qwerty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095" y="1924447"/>
            <a:ext cx="5080392" cy="24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oubor:Qwertz cz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094" y="4372447"/>
            <a:ext cx="5080393" cy="24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7" name="Přímá spojnice se šipkou 26"/>
          <p:cNvCxnSpPr/>
          <p:nvPr/>
        </p:nvCxnSpPr>
        <p:spPr>
          <a:xfrm flipV="1">
            <a:off x="2627784" y="3789040"/>
            <a:ext cx="1440160" cy="1152128"/>
          </a:xfrm>
          <a:prstGeom prst="straightConnector1">
            <a:avLst/>
          </a:prstGeom>
          <a:ln w="38100"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2771800" y="5229200"/>
            <a:ext cx="1018295" cy="144016"/>
          </a:xfrm>
          <a:prstGeom prst="straightConnector1">
            <a:avLst/>
          </a:prstGeom>
          <a:ln w="38100"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4172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1421" y="4797152"/>
            <a:ext cx="88610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V České republice je, v souladu s mezinárodní normou, stanoven národní standard, jenž vychází z uspořádání QWERTZ.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Jedná </a:t>
            </a:r>
            <a:r>
              <a:rPr lang="cs-CZ" sz="2400" dirty="0">
                <a:solidFill>
                  <a:schemeClr val="bg1"/>
                </a:solidFill>
              </a:rPr>
              <a:t>se o ČSN 36 9050 z roku 1994, která stanovuje rozmístění znaků na 48 klávesách (vychází z typu QWERTZ) ve dvou úrovních,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tj</a:t>
            </a:r>
            <a:r>
              <a:rPr lang="cs-CZ" sz="2400" dirty="0">
                <a:solidFill>
                  <a:schemeClr val="bg1"/>
                </a:solidFill>
              </a:rPr>
              <a:t>. základní a po stisknutí Shiftu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1358513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Rozložení kláves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60" name="Picture 12" descr="Soubor:Qwertz cz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526" y="1955686"/>
            <a:ext cx="5896962" cy="2841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939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ook Antiqua" pitchFamily="18" charset="0"/>
              </a:rPr>
              <a:t>ČÁST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ook Antiqua" pitchFamily="18" charset="0"/>
              </a:rPr>
              <a:t>1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SKUPINY  KLÁVES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0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54472" y="3212976"/>
            <a:ext cx="3345719" cy="64807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</a:t>
            </a:r>
            <a:endParaRPr lang="cs-CZ" sz="24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4472" y="1484784"/>
            <a:ext cx="5938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Skupiny kláves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File:German-T2-Keyboard-Prototype-May-201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41" y="3212976"/>
            <a:ext cx="7620000" cy="289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5868144" y="4077072"/>
            <a:ext cx="1080120" cy="1872208"/>
          </a:xfrm>
          <a:prstGeom prst="wedgeRoundRectCallout">
            <a:avLst>
              <a:gd name="adj1" fmla="val -60596"/>
              <a:gd name="adj2" fmla="val 64720"/>
              <a:gd name="adj3" fmla="val 16667"/>
            </a:avLst>
          </a:prstGeom>
          <a:solidFill>
            <a:srgbClr val="00B050">
              <a:alpha val="30196"/>
            </a:srgbClr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ový popisek 8"/>
          <p:cNvSpPr/>
          <p:nvPr/>
        </p:nvSpPr>
        <p:spPr>
          <a:xfrm>
            <a:off x="6948264" y="4077072"/>
            <a:ext cx="1400084" cy="1872208"/>
          </a:xfrm>
          <a:prstGeom prst="wedgeRoundRectCallout">
            <a:avLst>
              <a:gd name="adj1" fmla="val 73231"/>
              <a:gd name="adj2" fmla="val 65460"/>
              <a:gd name="adj3" fmla="val 16667"/>
            </a:avLst>
          </a:prstGeom>
          <a:solidFill>
            <a:srgbClr val="00B0F0">
              <a:alpha val="30196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238755" y="6192000"/>
            <a:ext cx="2857738" cy="567353"/>
          </a:xfrm>
          <a:prstGeom prst="roundRect">
            <a:avLst/>
          </a:prstGeom>
          <a:solidFill>
            <a:srgbClr val="00B0F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NUMERICKÁ  ČÁST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5923476" y="3429000"/>
            <a:ext cx="1024788" cy="504056"/>
          </a:xfrm>
          <a:prstGeom prst="wedgeRoundRectCallout">
            <a:avLst>
              <a:gd name="adj1" fmla="val -26241"/>
              <a:gd name="adj2" fmla="val -127154"/>
              <a:gd name="adj3" fmla="val 16667"/>
            </a:avLst>
          </a:prstGeom>
          <a:solidFill>
            <a:srgbClr val="A53926">
              <a:alpha val="30196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400092" y="2418799"/>
            <a:ext cx="3096344" cy="567353"/>
          </a:xfrm>
          <a:prstGeom prst="roundRect">
            <a:avLst/>
          </a:prstGeom>
          <a:solidFill>
            <a:srgbClr val="A5392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DOPLŇKOVÉ KLÁVESY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971600" y="3429000"/>
            <a:ext cx="4896544" cy="504056"/>
          </a:xfrm>
          <a:prstGeom prst="wedgeRoundRectCallout">
            <a:avLst>
              <a:gd name="adj1" fmla="val -4404"/>
              <a:gd name="adj2" fmla="val -138149"/>
              <a:gd name="adj3" fmla="val 16667"/>
            </a:avLst>
          </a:prstGeom>
          <a:solidFill>
            <a:srgbClr val="CC0099">
              <a:alpha val="30196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582777" y="2418800"/>
            <a:ext cx="3096344" cy="567353"/>
          </a:xfrm>
          <a:prstGeom prst="roundRect">
            <a:avLst/>
          </a:prstGeom>
          <a:solidFill>
            <a:srgbClr val="CC00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FUNKČNÍ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491880" y="6192000"/>
            <a:ext cx="2564320" cy="567353"/>
          </a:xfrm>
          <a:prstGeom prst="round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ŘÍDÍCÍ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804" y="6192000"/>
            <a:ext cx="3312368" cy="567353"/>
          </a:xfrm>
          <a:prstGeom prst="roundRect">
            <a:avLst/>
          </a:prstGeom>
          <a:solidFill>
            <a:srgbClr val="B08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ALFANUMERICKÁ ČÁST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971600" y="4077072"/>
            <a:ext cx="4896544" cy="1800200"/>
          </a:xfrm>
          <a:prstGeom prst="wedgeRoundRectCallout">
            <a:avLst>
              <a:gd name="adj1" fmla="val -42405"/>
              <a:gd name="adj2" fmla="val 67118"/>
              <a:gd name="adj3" fmla="val 16667"/>
            </a:avLst>
          </a:prstGeom>
          <a:solidFill>
            <a:srgbClr val="FFC000">
              <a:alpha val="40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2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4472" y="1484783"/>
            <a:ext cx="5938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Alfanumerická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660" y="4005063"/>
            <a:ext cx="6569916" cy="20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6597918" y="5945327"/>
            <a:ext cx="2331419" cy="765504"/>
          </a:xfrm>
          <a:prstGeom prst="wedgeRoundRectCallout">
            <a:avLst>
              <a:gd name="adj1" fmla="val -124969"/>
              <a:gd name="adj2" fmla="val -144976"/>
              <a:gd name="adj3" fmla="val 16667"/>
            </a:avLst>
          </a:prstGeom>
          <a:solidFill>
            <a:srgbClr val="A53926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MEZERNÍK</a:t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vkládá mezeru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4671800" y="2204864"/>
            <a:ext cx="3960440" cy="1440160"/>
          </a:xfrm>
          <a:prstGeom prst="wedgeRoundRectCallout">
            <a:avLst>
              <a:gd name="adj1" fmla="val -106190"/>
              <a:gd name="adj2" fmla="val 110601"/>
              <a:gd name="adj3" fmla="val 16667"/>
            </a:avLst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(Tabulátor) 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chemeClr val="tx1"/>
                </a:solidFill>
              </a:rPr>
              <a:t>v </a:t>
            </a:r>
            <a:r>
              <a:rPr lang="cs-CZ" sz="2000" dirty="0">
                <a:solidFill>
                  <a:schemeClr val="tx1"/>
                </a:solidFill>
              </a:rPr>
              <a:t>textových editorech využíván jako tabulátor</a:t>
            </a:r>
            <a:r>
              <a:rPr lang="cs-CZ" sz="2000" dirty="0" smtClean="0">
                <a:solidFill>
                  <a:schemeClr val="tx1"/>
                </a:solidFill>
              </a:rPr>
              <a:t>,  </a:t>
            </a:r>
            <a:r>
              <a:rPr lang="cs-CZ" sz="2000" dirty="0">
                <a:solidFill>
                  <a:schemeClr val="tx1"/>
                </a:solidFill>
              </a:rPr>
              <a:t>v některých programech pro pohyb mezi okny.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323528" y="2348879"/>
            <a:ext cx="4067944" cy="1549835"/>
          </a:xfrm>
          <a:prstGeom prst="wedgeRoundRectCallout">
            <a:avLst>
              <a:gd name="adj1" fmla="val -419"/>
              <a:gd name="adj2" fmla="val 102470"/>
              <a:gd name="adj3" fmla="val 16667"/>
            </a:avLst>
          </a:prstGeom>
          <a:solidFill>
            <a:srgbClr val="00698E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Caps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Lock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chemeClr val="bg1"/>
                </a:solidFill>
              </a:rPr>
              <a:t>Trvalé </a:t>
            </a:r>
            <a:r>
              <a:rPr lang="cs-CZ" sz="2000" dirty="0">
                <a:solidFill>
                  <a:schemeClr val="bg1"/>
                </a:solidFill>
              </a:rPr>
              <a:t>přepínání mezi psaním velkých a malých písmen. </a:t>
            </a:r>
            <a:br>
              <a:rPr lang="cs-CZ" sz="2000" dirty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(zapnutí  indikuje dioda rohu </a:t>
            </a:r>
            <a:r>
              <a:rPr lang="cs-CZ" sz="2000" dirty="0">
                <a:solidFill>
                  <a:schemeClr val="bg1"/>
                </a:solidFill>
              </a:rPr>
              <a:t>klávesnice.</a:t>
            </a:r>
          </a:p>
        </p:txBody>
      </p:sp>
      <p:sp>
        <p:nvSpPr>
          <p:cNvPr id="7" name="Zaoblený obdélníkový popisek 6"/>
          <p:cNvSpPr/>
          <p:nvPr/>
        </p:nvSpPr>
        <p:spPr>
          <a:xfrm>
            <a:off x="2663788" y="5824079"/>
            <a:ext cx="3744416" cy="1008000"/>
          </a:xfrm>
          <a:prstGeom prst="wedgeRoundRectCallout">
            <a:avLst>
              <a:gd name="adj1" fmla="val -60794"/>
              <a:gd name="adj2" fmla="val -138253"/>
              <a:gd name="adj3" fmla="val 16667"/>
            </a:avLst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Shift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000" dirty="0"/>
              <a:t>Dočasné přepínání mezi psaním velkých nebo malých písmen. 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0" y="4365104"/>
            <a:ext cx="1763688" cy="2345727"/>
          </a:xfrm>
          <a:prstGeom prst="wedgeRoundRectCallout">
            <a:avLst>
              <a:gd name="adj1" fmla="val 75003"/>
              <a:gd name="adj2" fmla="val -12510"/>
              <a:gd name="adj3" fmla="val 16667"/>
            </a:avLst>
          </a:prstGeom>
          <a:solidFill>
            <a:srgbClr val="E287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Ctrl (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Control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sz="2000" dirty="0" smtClean="0">
                <a:solidFill>
                  <a:schemeClr val="bg1"/>
                </a:solidFill>
              </a:rPr>
              <a:t>přidává </a:t>
            </a:r>
            <a:r>
              <a:rPr lang="cs-CZ" sz="2000" dirty="0">
                <a:solidFill>
                  <a:schemeClr val="bg1"/>
                </a:solidFill>
              </a:rPr>
              <a:t>dalším klávesám alternativní význam.</a:t>
            </a:r>
          </a:p>
        </p:txBody>
      </p:sp>
    </p:spTree>
    <p:extLst>
      <p:ext uri="{BB962C8B-B14F-4D97-AF65-F5344CB8AC3E}">
        <p14:creationId xmlns:p14="http://schemas.microsoft.com/office/powerpoint/2010/main" val="321213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4472" y="1484783"/>
            <a:ext cx="5938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Alfanumerická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660" y="4005063"/>
            <a:ext cx="6569916" cy="20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974252" y="2459562"/>
            <a:ext cx="3960440" cy="1440160"/>
          </a:xfrm>
          <a:prstGeom prst="wedgeRoundRectCallout">
            <a:avLst>
              <a:gd name="adj1" fmla="val 99490"/>
              <a:gd name="adj2" fmla="val 74181"/>
              <a:gd name="adj3" fmla="val 16667"/>
            </a:avLst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Backspace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Klávesa </a:t>
            </a:r>
            <a:r>
              <a:rPr lang="cs-CZ" sz="2000" dirty="0">
                <a:solidFill>
                  <a:schemeClr val="tx1"/>
                </a:solidFill>
              </a:rPr>
              <a:t>pro mazání v textu, při stisku smaže vždy jeden znak vlevo od pozice kurzoru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5436096" y="2333058"/>
            <a:ext cx="3240360" cy="1584176"/>
          </a:xfrm>
          <a:prstGeom prst="wedgeRoundRectCallout">
            <a:avLst>
              <a:gd name="adj1" fmla="val 2064"/>
              <a:gd name="adj2" fmla="val 91789"/>
              <a:gd name="adj3" fmla="val 16667"/>
            </a:avLst>
          </a:prstGeom>
          <a:solidFill>
            <a:schemeClr val="tx2">
              <a:lumMod val="5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Enter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Potvrzení </a:t>
            </a:r>
            <a:r>
              <a:rPr lang="cs-CZ" sz="2000" dirty="0">
                <a:solidFill>
                  <a:schemeClr val="bg1"/>
                </a:solidFill>
              </a:rPr>
              <a:t>zadaného příkazu, odeslání informací, potvrzení údajů... V textu posun na další řádek.</a:t>
            </a:r>
          </a:p>
        </p:txBody>
      </p:sp>
      <p:sp>
        <p:nvSpPr>
          <p:cNvPr id="5" name="Zaoblený obdélníkový popisek 4"/>
          <p:cNvSpPr/>
          <p:nvPr/>
        </p:nvSpPr>
        <p:spPr>
          <a:xfrm>
            <a:off x="172910" y="4293096"/>
            <a:ext cx="1440160" cy="2448272"/>
          </a:xfrm>
          <a:prstGeom prst="wedgeRoundRectCallout">
            <a:avLst>
              <a:gd name="adj1" fmla="val 269695"/>
              <a:gd name="adj2" fmla="val -38956"/>
              <a:gd name="adj3" fmla="val 16667"/>
            </a:avLst>
          </a:prstGeom>
          <a:solidFill>
            <a:srgbClr val="00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Klasické znaky abecedy a písmen </a:t>
            </a:r>
            <a:r>
              <a:rPr lang="cs-CZ" sz="2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sz="2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psacího stroje.</a:t>
            </a:r>
          </a:p>
        </p:txBody>
      </p:sp>
      <p:sp>
        <p:nvSpPr>
          <p:cNvPr id="7" name="Zaoblený obdélníkový popisek 6"/>
          <p:cNvSpPr/>
          <p:nvPr/>
        </p:nvSpPr>
        <p:spPr>
          <a:xfrm>
            <a:off x="2558242" y="5805264"/>
            <a:ext cx="5542150" cy="1080120"/>
          </a:xfrm>
          <a:prstGeom prst="wedgeRoundRectCallout">
            <a:avLst>
              <a:gd name="adj1" fmla="val -39764"/>
              <a:gd name="adj2" fmla="val -100820"/>
              <a:gd name="adj3" fmla="val 16667"/>
            </a:avLst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Alt (</a:t>
            </a:r>
            <a:r>
              <a:rPr lang="cs-CZ" sz="2400" b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Alternate</a:t>
            </a:r>
            <a:r>
              <a:rPr lang="cs-CZ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sz="24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kombinaci se stiskem jiné klávesy přiřazuje klávese alternativní význam (Klávesové zkratky). </a:t>
            </a: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20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341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25044"/>
            <a:ext cx="7620000" cy="289560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5960" y="1484783"/>
            <a:ext cx="5938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Funkční klávesy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637384" y="2060430"/>
            <a:ext cx="2287580" cy="1003757"/>
          </a:xfrm>
          <a:prstGeom prst="wedgeRoundRectCallout">
            <a:avLst>
              <a:gd name="adj1" fmla="val -134473"/>
              <a:gd name="adj2" fmla="val 206816"/>
              <a:gd name="adj3" fmla="val 16667"/>
            </a:avLst>
          </a:prstGeom>
          <a:solidFill>
            <a:srgbClr val="E287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F1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000" dirty="0" smtClean="0"/>
              <a:t>Většinou </a:t>
            </a:r>
            <a:r>
              <a:rPr lang="cs-CZ" sz="2000" dirty="0"/>
              <a:t>vyvolání nápovědy </a:t>
            </a:r>
          </a:p>
        </p:txBody>
      </p:sp>
      <p:sp>
        <p:nvSpPr>
          <p:cNvPr id="3" name="Zaoblený obdélníkový popisek 2"/>
          <p:cNvSpPr/>
          <p:nvPr/>
        </p:nvSpPr>
        <p:spPr>
          <a:xfrm>
            <a:off x="36533" y="2780928"/>
            <a:ext cx="3440145" cy="1228909"/>
          </a:xfrm>
          <a:prstGeom prst="wedgeRoundRectCallout">
            <a:avLst>
              <a:gd name="adj1" fmla="val -16827"/>
              <a:gd name="adj2" fmla="val 99038"/>
              <a:gd name="adj3" fmla="val 16667"/>
            </a:avLst>
          </a:prstGeom>
          <a:solidFill>
            <a:srgbClr val="007033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ESC (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Escape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/>
              <a:t>Ukončení </a:t>
            </a:r>
            <a:r>
              <a:rPr lang="cs-CZ" sz="2000" dirty="0"/>
              <a:t>činnosti, programu. Odvolání posledního </a:t>
            </a:r>
            <a:r>
              <a:rPr lang="cs-CZ" sz="2000" dirty="0" smtClean="0"/>
              <a:t>příkazu.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907704" y="4437112"/>
            <a:ext cx="3672408" cy="360040"/>
          </a:xfrm>
          <a:prstGeom prst="rect">
            <a:avLst/>
          </a:prstGeom>
          <a:solidFill>
            <a:srgbClr val="CC0099">
              <a:alpha val="3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ový popisek 6"/>
          <p:cNvSpPr/>
          <p:nvPr/>
        </p:nvSpPr>
        <p:spPr>
          <a:xfrm>
            <a:off x="4781174" y="3126368"/>
            <a:ext cx="4112794" cy="1022711"/>
          </a:xfrm>
          <a:prstGeom prst="wedgeRoundRectCallout">
            <a:avLst>
              <a:gd name="adj1" fmla="val -61594"/>
              <a:gd name="adj2" fmla="val 81740"/>
              <a:gd name="adj3" fmla="val 16667"/>
            </a:avLst>
          </a:prstGeom>
          <a:solidFill>
            <a:srgbClr val="CC0099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F2 - F12</a:t>
            </a:r>
            <a:br>
              <a:rPr lang="pl-PL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pl-PL" sz="2000" dirty="0" smtClean="0"/>
              <a:t>Různé </a:t>
            </a:r>
            <a:r>
              <a:rPr lang="pl-PL" sz="2000" dirty="0"/>
              <a:t>funkce v závislosti na programu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35773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4472" y="1484784"/>
            <a:ext cx="5938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Doplňkové a řídící klávesy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56" y="3717032"/>
            <a:ext cx="8718550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923476" y="4958308"/>
            <a:ext cx="1024788" cy="660723"/>
          </a:xfrm>
          <a:prstGeom prst="roundRect">
            <a:avLst/>
          </a:prstGeom>
          <a:solidFill>
            <a:srgbClr val="00B050">
              <a:alpha val="3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ový popisek 5"/>
          <p:cNvSpPr/>
          <p:nvPr/>
        </p:nvSpPr>
        <p:spPr>
          <a:xfrm>
            <a:off x="2863135" y="6021288"/>
            <a:ext cx="3528392" cy="749705"/>
          </a:xfrm>
          <a:prstGeom prst="wedgeRoundRectCallout">
            <a:avLst>
              <a:gd name="adj1" fmla="val 49509"/>
              <a:gd name="adj2" fmla="val -143315"/>
              <a:gd name="adj3" fmla="val 16667"/>
            </a:avLst>
          </a:prstGeom>
          <a:solidFill>
            <a:srgbClr val="007A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Kurzorové klávesy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/>
              <a:t>Pro </a:t>
            </a:r>
            <a:r>
              <a:rPr lang="cs-CZ" sz="2000" dirty="0"/>
              <a:t>pohyb v textu nebo pro hry</a:t>
            </a:r>
          </a:p>
        </p:txBody>
      </p:sp>
      <p:sp>
        <p:nvSpPr>
          <p:cNvPr id="7" name="Zaoblený obdélníkový popisek 6"/>
          <p:cNvSpPr/>
          <p:nvPr/>
        </p:nvSpPr>
        <p:spPr>
          <a:xfrm>
            <a:off x="134728" y="2432789"/>
            <a:ext cx="2808312" cy="1284243"/>
          </a:xfrm>
          <a:prstGeom prst="wedgeRoundRectCallout">
            <a:avLst>
              <a:gd name="adj1" fmla="val 159950"/>
              <a:gd name="adj2" fmla="val 76316"/>
              <a:gd name="adj3" fmla="val 16667"/>
            </a:avLst>
          </a:prstGeom>
          <a:solidFill>
            <a:srgbClr val="CC0099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Print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Screen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/>
              <a:t>Vložení </a:t>
            </a:r>
            <a:r>
              <a:rPr lang="cs-CZ" sz="2000" dirty="0"/>
              <a:t>momentálního obsahu obrazovky do schránky</a:t>
            </a:r>
          </a:p>
        </p:txBody>
      </p:sp>
      <p:sp>
        <p:nvSpPr>
          <p:cNvPr id="10" name="Zaoblený obdélníkový popisek 9"/>
          <p:cNvSpPr/>
          <p:nvPr/>
        </p:nvSpPr>
        <p:spPr>
          <a:xfrm>
            <a:off x="6103532" y="2276872"/>
            <a:ext cx="2808312" cy="1284243"/>
          </a:xfrm>
          <a:prstGeom prst="wedgeRoundRectCallout">
            <a:avLst>
              <a:gd name="adj1" fmla="val -32497"/>
              <a:gd name="adj2" fmla="val 91194"/>
              <a:gd name="adj3" fmla="val 16667"/>
            </a:avLst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Pause (</a:t>
            </a:r>
            <a:r>
              <a:rPr lang="cs-CZ" sz="2400" b="1" dirty="0" err="1"/>
              <a:t>Break</a:t>
            </a:r>
            <a:r>
              <a:rPr lang="cs-CZ" sz="2400" b="1" dirty="0"/>
              <a:t>)</a:t>
            </a:r>
            <a:r>
              <a:rPr lang="cs-CZ" sz="2400" dirty="0"/>
              <a:t> </a:t>
            </a:r>
            <a:r>
              <a:rPr lang="cs-CZ" sz="2000" dirty="0"/>
              <a:t>Zastavení provádění programu</a:t>
            </a: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113984" y="2080903"/>
            <a:ext cx="2808312" cy="1284243"/>
          </a:xfrm>
          <a:prstGeom prst="wedgeRoundRectCallout">
            <a:avLst>
              <a:gd name="adj1" fmla="val 65670"/>
              <a:gd name="adj2" fmla="val 103947"/>
              <a:gd name="adj3" fmla="val 16667"/>
            </a:avLst>
          </a:prstGeom>
          <a:solidFill>
            <a:srgbClr val="E287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Scroll </a:t>
            </a:r>
            <a:r>
              <a:rPr lang="cs-CZ" sz="2400" b="1" dirty="0" err="1"/>
              <a:t>Lock</a:t>
            </a:r>
            <a:r>
              <a:rPr lang="cs-CZ" sz="2400" b="1" dirty="0"/>
              <a:t>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000" dirty="0"/>
              <a:t>Řídí „rolování“ obrazovky nahoru a dolů</a:t>
            </a:r>
          </a:p>
        </p:txBody>
      </p:sp>
    </p:spTree>
    <p:extLst>
      <p:ext uri="{BB962C8B-B14F-4D97-AF65-F5344CB8AC3E}">
        <p14:creationId xmlns:p14="http://schemas.microsoft.com/office/powerpoint/2010/main" val="196140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49916" y="1481962"/>
            <a:ext cx="5938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Další řídící klávesy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59" y="3580715"/>
            <a:ext cx="8314421" cy="24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115616" y="2492896"/>
            <a:ext cx="2952328" cy="1008112"/>
          </a:xfrm>
          <a:prstGeom prst="wedgeRoundRectCallout">
            <a:avLst>
              <a:gd name="adj1" fmla="val 115238"/>
              <a:gd name="adj2" fmla="val 127482"/>
              <a:gd name="adj3" fmla="val 16667"/>
            </a:avLst>
          </a:prstGeom>
          <a:solidFill>
            <a:srgbClr val="00B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Insert</a:t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/>
              <a:t>Přepíná mezi režimem vkládání a přepis</a:t>
            </a:r>
          </a:p>
        </p:txBody>
      </p:sp>
      <p:sp>
        <p:nvSpPr>
          <p:cNvPr id="4" name="Zaoblený obdélníkový popisek 3"/>
          <p:cNvSpPr/>
          <p:nvPr/>
        </p:nvSpPr>
        <p:spPr>
          <a:xfrm>
            <a:off x="4283968" y="2069559"/>
            <a:ext cx="2016224" cy="1287433"/>
          </a:xfrm>
          <a:prstGeom prst="wedgeRoundRectCallout">
            <a:avLst>
              <a:gd name="adj1" fmla="val 54979"/>
              <a:gd name="adj2" fmla="val 123984"/>
              <a:gd name="adj3" fmla="val 16667"/>
            </a:avLst>
          </a:prstGeom>
          <a:solidFill>
            <a:srgbClr val="CC0099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Home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000" dirty="0" smtClean="0"/>
              <a:t>Návrat </a:t>
            </a:r>
            <a:r>
              <a:rPr lang="cs-CZ" sz="2000" dirty="0"/>
              <a:t>na začátek řádku či dokumentu. </a:t>
            </a:r>
          </a:p>
        </p:txBody>
      </p:sp>
      <p:sp>
        <p:nvSpPr>
          <p:cNvPr id="7" name="Zaoblený obdélníkový popisek 6"/>
          <p:cNvSpPr/>
          <p:nvPr/>
        </p:nvSpPr>
        <p:spPr>
          <a:xfrm>
            <a:off x="6588224" y="2276872"/>
            <a:ext cx="2448272" cy="1080120"/>
          </a:xfrm>
          <a:prstGeom prst="wedgeRoundRectCallout">
            <a:avLst>
              <a:gd name="adj1" fmla="val -45918"/>
              <a:gd name="adj2" fmla="val 139576"/>
              <a:gd name="adj3" fmla="val 16667"/>
            </a:avLst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Page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000" dirty="0" smtClean="0"/>
              <a:t>Posunutí </a:t>
            </a:r>
            <a:r>
              <a:rPr lang="cs-CZ" sz="2000" dirty="0"/>
              <a:t>o stránku nahoru. 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251520" y="5589240"/>
            <a:ext cx="3816424" cy="1268760"/>
          </a:xfrm>
          <a:prstGeom prst="wedgeRoundRectCallout">
            <a:avLst>
              <a:gd name="adj1" fmla="val 104233"/>
              <a:gd name="adj2" fmla="val -131422"/>
              <a:gd name="adj3" fmla="val 16667"/>
            </a:avLst>
          </a:prstGeom>
          <a:solidFill>
            <a:srgbClr val="A864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Delete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/>
              <a:t>Smazání </a:t>
            </a:r>
            <a:r>
              <a:rPr lang="cs-CZ" sz="2000" dirty="0"/>
              <a:t>znaku na levé straně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od </a:t>
            </a:r>
            <a:r>
              <a:rPr lang="cs-CZ" sz="2000" dirty="0"/>
              <a:t>kurzoru. Smazání označené časti dokumentu. </a:t>
            </a:r>
          </a:p>
        </p:txBody>
      </p:sp>
      <p:sp>
        <p:nvSpPr>
          <p:cNvPr id="10" name="Zaoblený obdélníkový popisek 9"/>
          <p:cNvSpPr/>
          <p:nvPr/>
        </p:nvSpPr>
        <p:spPr>
          <a:xfrm>
            <a:off x="4427984" y="5647556"/>
            <a:ext cx="2448272" cy="1152128"/>
          </a:xfrm>
          <a:prstGeom prst="wedgeRoundRectCallout">
            <a:avLst>
              <a:gd name="adj1" fmla="val 31567"/>
              <a:gd name="adj2" fmla="val -147168"/>
              <a:gd name="adj3" fmla="val 16667"/>
            </a:avLst>
          </a:prstGeom>
          <a:solidFill>
            <a:schemeClr val="tx2">
              <a:lumMod val="75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000" dirty="0" smtClean="0"/>
              <a:t>Skok </a:t>
            </a:r>
            <a:r>
              <a:rPr lang="cs-CZ" sz="2000" dirty="0"/>
              <a:t>na konec řádku nebo dokumentu. </a:t>
            </a:r>
          </a:p>
        </p:txBody>
      </p:sp>
      <p:sp>
        <p:nvSpPr>
          <p:cNvPr id="11" name="Zaoblený obdélníkový popisek 10"/>
          <p:cNvSpPr/>
          <p:nvPr/>
        </p:nvSpPr>
        <p:spPr>
          <a:xfrm>
            <a:off x="7092280" y="5647556"/>
            <a:ext cx="1944216" cy="1152128"/>
          </a:xfrm>
          <a:prstGeom prst="wedgeRoundRectCallout">
            <a:avLst>
              <a:gd name="adj1" fmla="val -69971"/>
              <a:gd name="adj2" fmla="val -147169"/>
              <a:gd name="adj3" fmla="val 16667"/>
            </a:avLst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Page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Down</a:t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/>
              <a:t>Posunutí </a:t>
            </a:r>
            <a:r>
              <a:rPr lang="cs-CZ" sz="2000" dirty="0"/>
              <a:t>o stránku dolu. </a:t>
            </a:r>
          </a:p>
        </p:txBody>
      </p:sp>
    </p:spTree>
    <p:extLst>
      <p:ext uri="{BB962C8B-B14F-4D97-AF65-F5344CB8AC3E}">
        <p14:creationId xmlns:p14="http://schemas.microsoft.com/office/powerpoint/2010/main" val="372987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4472" y="1370178"/>
            <a:ext cx="5938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Numerická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10" y="3580714"/>
            <a:ext cx="8314421" cy="24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 rot="16200000">
            <a:off x="6876256" y="4120639"/>
            <a:ext cx="1440160" cy="1368152"/>
          </a:xfrm>
          <a:prstGeom prst="roundRect">
            <a:avLst/>
          </a:prstGeom>
          <a:solidFill>
            <a:srgbClr val="00B0F0">
              <a:alpha val="3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ový popisek 6"/>
          <p:cNvSpPr/>
          <p:nvPr/>
        </p:nvSpPr>
        <p:spPr>
          <a:xfrm>
            <a:off x="5923476" y="2965303"/>
            <a:ext cx="3024336" cy="495345"/>
          </a:xfrm>
          <a:prstGeom prst="wedgeRoundRectCallout">
            <a:avLst>
              <a:gd name="adj1" fmla="val 6694"/>
              <a:gd name="adj2" fmla="val 285671"/>
              <a:gd name="adj3" fmla="val 16667"/>
            </a:avLst>
          </a:prstGeom>
          <a:solidFill>
            <a:srgbClr val="00467A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Numerická klávesnice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3808" y="1916832"/>
            <a:ext cx="59046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 obsahuje klávesy s číslicemi, desetinnou tečku, klávesy využitelné pro 4 základní </a:t>
            </a:r>
            <a:r>
              <a:rPr lang="cs-CZ" sz="2000" dirty="0" err="1">
                <a:solidFill>
                  <a:schemeClr val="bg1"/>
                </a:solidFill>
              </a:rPr>
              <a:t>aritmerické</a:t>
            </a:r>
            <a:r>
              <a:rPr lang="cs-CZ" sz="2000" dirty="0">
                <a:solidFill>
                  <a:schemeClr val="bg1"/>
                </a:solidFill>
              </a:rPr>
              <a:t> operace, druhou klávesu Enter a klávesu </a:t>
            </a:r>
            <a:r>
              <a:rPr lang="cs-CZ" sz="2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Lock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>
                <a:solidFill>
                  <a:schemeClr val="bg1"/>
                </a:solidFill>
              </a:rPr>
              <a:t>pro změnu funkce číselných kláves.</a:t>
            </a:r>
          </a:p>
        </p:txBody>
      </p:sp>
      <p:sp>
        <p:nvSpPr>
          <p:cNvPr id="15" name="Zaoblený obdélníkový popisek 14"/>
          <p:cNvSpPr/>
          <p:nvPr/>
        </p:nvSpPr>
        <p:spPr>
          <a:xfrm>
            <a:off x="0" y="5637771"/>
            <a:ext cx="8947812" cy="1196655"/>
          </a:xfrm>
          <a:prstGeom prst="wedgeRoundRectCallout">
            <a:avLst>
              <a:gd name="adj1" fmla="val 29500"/>
              <a:gd name="adj2" fmla="val -163737"/>
              <a:gd name="adj3" fmla="val 16667"/>
            </a:avLst>
          </a:prstGeom>
          <a:solidFill>
            <a:srgbClr val="A864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Num</a:t>
            </a:r>
            <a:r>
              <a:rPr lang="cs-CZ" sz="2400" b="1" dirty="0"/>
              <a:t> </a:t>
            </a:r>
            <a:r>
              <a:rPr lang="cs-CZ" sz="2400" b="1" dirty="0" err="1" smtClean="0"/>
              <a:t>lock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000" dirty="0" smtClean="0"/>
              <a:t>zapínání </a:t>
            </a:r>
            <a:r>
              <a:rPr lang="cs-CZ" sz="2000" dirty="0"/>
              <a:t>a vypínání číslic na numerické </a:t>
            </a:r>
            <a:r>
              <a:rPr lang="cs-CZ" sz="2000" dirty="0" smtClean="0"/>
              <a:t>klávesnice. </a:t>
            </a:r>
            <a:br>
              <a:rPr lang="cs-CZ" sz="2000" dirty="0" smtClean="0"/>
            </a:br>
            <a:r>
              <a:rPr lang="cs-CZ" sz="2000" dirty="0" smtClean="0"/>
              <a:t>V </a:t>
            </a:r>
            <a:r>
              <a:rPr lang="cs-CZ" sz="2000" dirty="0"/>
              <a:t>případě vypnutí jsou klávesy používány jako kurzorové klávesy - Pro kontrolu zda je klávesnice vypnutá nebo zapnutá slouží kontrolka nad numerickou klávesnicí</a:t>
            </a:r>
          </a:p>
        </p:txBody>
      </p:sp>
    </p:spTree>
    <p:extLst>
      <p:ext uri="{BB962C8B-B14F-4D97-AF65-F5344CB8AC3E}">
        <p14:creationId xmlns:p14="http://schemas.microsoft.com/office/powerpoint/2010/main" val="233170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ook Antiqua" pitchFamily="18" charset="0"/>
              </a:rPr>
              <a:t>ČÁST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ook Antiqua" pitchFamily="18" charset="0"/>
              </a:rPr>
              <a:t>2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ZAPOJENÍ  KLÁVESNICE</a:t>
            </a:r>
            <a:endParaRPr lang="cs-CZ" sz="44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34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2843808" y="4293096"/>
            <a:ext cx="6300192" cy="2448272"/>
          </a:xfrm>
          <a:prstGeom prst="rect">
            <a:avLst/>
          </a:prstGeom>
          <a:solidFill>
            <a:srgbClr val="E28700">
              <a:alpha val="20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44595" y="1944646"/>
            <a:ext cx="6299405" cy="2079843"/>
          </a:xfrm>
          <a:prstGeom prst="rect">
            <a:avLst/>
          </a:prstGeom>
          <a:solidFill>
            <a:srgbClr val="007033">
              <a:alpha val="20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1359872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Připojení k počítači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4595" y="1993165"/>
            <a:ext cx="35940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V dřívějších letech se klávesnice připojovala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k </a:t>
            </a:r>
            <a:r>
              <a:rPr lang="cs-CZ" sz="2200" dirty="0">
                <a:solidFill>
                  <a:schemeClr val="bg1"/>
                </a:solidFill>
              </a:rPr>
              <a:t>počítači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konektorem </a:t>
            </a: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DIN-5</a:t>
            </a:r>
          </a:p>
          <a:p>
            <a:pPr algn="ctr"/>
            <a:r>
              <a:rPr lang="cs-CZ" sz="2000" dirty="0">
                <a:solidFill>
                  <a:srgbClr val="FFFF00"/>
                </a:solidFill>
              </a:rPr>
              <a:t>Starší klávesnice s konektorem DIN bývají nazývány </a:t>
            </a:r>
            <a:r>
              <a:rPr lang="cs-CZ" sz="2000" dirty="0" smtClean="0">
                <a:solidFill>
                  <a:srgbClr val="FFFF00"/>
                </a:solidFill>
              </a:rPr>
              <a:t/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>„</a:t>
            </a:r>
            <a:r>
              <a:rPr lang="cs-CZ" sz="2000" dirty="0">
                <a:solidFill>
                  <a:srgbClr val="FFFF00"/>
                </a:solidFill>
              </a:rPr>
              <a:t>AT klávesnice“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3" y="4365104"/>
            <a:ext cx="362641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Později </a:t>
            </a:r>
            <a:r>
              <a:rPr lang="cs-CZ" sz="2200" dirty="0">
                <a:solidFill>
                  <a:schemeClr val="bg1"/>
                </a:solidFill>
              </a:rPr>
              <a:t>nahrazen poněkud menším konektorem Mini-DIN, častěji nazývaným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PS/2</a:t>
            </a:r>
            <a:r>
              <a:rPr lang="cs-CZ" sz="2200" dirty="0">
                <a:solidFill>
                  <a:schemeClr val="bg1"/>
                </a:solidFill>
              </a:rPr>
              <a:t>, přičemž způsob komunikace klávesnice s počítačem zůstal zachován.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402" y="2948303"/>
            <a:ext cx="267639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Mezi další způsoby připojení v současnosti patří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USB</a:t>
            </a:r>
            <a:r>
              <a:rPr lang="cs-CZ" sz="2200" dirty="0">
                <a:solidFill>
                  <a:schemeClr val="bg1"/>
                </a:solidFill>
              </a:rPr>
              <a:t>, dnes nejrozšířenější. </a:t>
            </a:r>
          </a:p>
        </p:txBody>
      </p:sp>
      <p:pic>
        <p:nvPicPr>
          <p:cNvPr id="1028" name="Picture 4" descr="http://www.svethardware.cz/klavesnice-a-jejich-historie/14552-3/img/body-0.2A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654" y="1998966"/>
            <a:ext cx="2728339" cy="1934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svethardware.cz/klavesnice-a-jejich-historie/14552-3/img/body-0.4AD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2625" y="4491477"/>
            <a:ext cx="2525478" cy="2127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svethardware.cz/klavesnice-a-jejich-historie/14552-3/img/body-0.96AC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73" y="5035320"/>
            <a:ext cx="2232248" cy="1453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3402" y="2948303"/>
            <a:ext cx="2676390" cy="3793065"/>
          </a:xfrm>
          <a:prstGeom prst="rect">
            <a:avLst/>
          </a:prstGeom>
          <a:solidFill>
            <a:srgbClr val="93A299">
              <a:alpha val="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32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1359872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Jakou si vybrat?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http://www.svethardware.cz/klavesnice-a-jejich-historie/14552-3/img/body-2.2A9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803" y="1944647"/>
            <a:ext cx="3967685" cy="229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svethardware.cz/klavesnice-a-jejich-historie/14552-3/img/body-9.4A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09316"/>
            <a:ext cx="3793604" cy="229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svethardware.cz/klavesnice-a-jejich-historie/14552-3/img/body-15.4CE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21" y="2564029"/>
            <a:ext cx="428625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svethardware.cz/klavesnice-a-jejich-historie/14552-3/img/body-19.31A8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01438"/>
            <a:ext cx="3016464" cy="229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Šipka doprava 10"/>
          <p:cNvSpPr/>
          <p:nvPr/>
        </p:nvSpPr>
        <p:spPr>
          <a:xfrm>
            <a:off x="2843808" y="1944647"/>
            <a:ext cx="2520280" cy="619382"/>
          </a:xfrm>
          <a:prstGeom prst="rightArrow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ergonomická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2795560" y="6012012"/>
            <a:ext cx="2232248" cy="692696"/>
          </a:xfrm>
          <a:prstGeom prst="leftArrow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multimediální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4507471" y="4725144"/>
            <a:ext cx="1887260" cy="619382"/>
          </a:xfrm>
          <a:prstGeom prst="rightArrow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laserová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Šipka doleva 20"/>
          <p:cNvSpPr/>
          <p:nvPr/>
        </p:nvSpPr>
        <p:spPr>
          <a:xfrm>
            <a:off x="3911684" y="3941706"/>
            <a:ext cx="2232248" cy="692696"/>
          </a:xfrm>
          <a:prstGeom prst="leftArrow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podsvícená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522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1359872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Budoucnost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77" b="23799"/>
          <a:stretch/>
        </p:blipFill>
        <p:spPr bwMode="auto">
          <a:xfrm>
            <a:off x="5415996" y="2117335"/>
            <a:ext cx="3597750" cy="1796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2483768" y="1944647"/>
            <a:ext cx="3096344" cy="898494"/>
          </a:xfrm>
          <a:prstGeom prst="rightArrow">
            <a:avLst>
              <a:gd name="adj1" fmla="val 75645"/>
              <a:gd name="adj2" fmla="val 50000"/>
            </a:avLst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membránové klávesnice z měkkého plastu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43141"/>
            <a:ext cx="4032448" cy="2061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Šipka doleva 9"/>
          <p:cNvSpPr/>
          <p:nvPr/>
        </p:nvSpPr>
        <p:spPr>
          <a:xfrm>
            <a:off x="4042336" y="3914320"/>
            <a:ext cx="4713874" cy="956820"/>
          </a:xfrm>
          <a:prstGeom prst="leftArrow">
            <a:avLst>
              <a:gd name="adj1" fmla="val 73691"/>
              <a:gd name="adj2" fmla="val 50000"/>
            </a:avLst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3D klávesnic s optimalizovaným rozložením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 firmy </a:t>
            </a: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Maltron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042" y="4905366"/>
            <a:ext cx="4427241" cy="1977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Šipka doprava 10"/>
          <p:cNvSpPr/>
          <p:nvPr/>
        </p:nvSpPr>
        <p:spPr>
          <a:xfrm>
            <a:off x="26778" y="5229200"/>
            <a:ext cx="3096344" cy="898494"/>
          </a:xfrm>
          <a:prstGeom prst="rightArrow">
            <a:avLst>
              <a:gd name="adj1" fmla="val 75645"/>
              <a:gd name="adj2" fmla="val 50000"/>
            </a:avLst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Prototyp</a:t>
            </a:r>
            <a:r>
              <a:rPr lang="en-US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 New Standard Keyboards</a:t>
            </a:r>
          </a:p>
        </p:txBody>
      </p:sp>
    </p:spTree>
    <p:extLst>
      <p:ext uri="{BB962C8B-B14F-4D97-AF65-F5344CB8AC3E}">
        <p14:creationId xmlns:p14="http://schemas.microsoft.com/office/powerpoint/2010/main" val="3759783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KLÁVESNICE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9491" y="2780928"/>
            <a:ext cx="8280920" cy="286232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lnSpc>
                <a:spcPct val="150000"/>
              </a:lnSpc>
            </a:pPr>
            <a:r>
              <a:rPr lang="cs-CZ" sz="6000" b="1" dirty="0" smtClean="0">
                <a:ln w="11430"/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DĚKUJI </a:t>
            </a:r>
            <a:br>
              <a:rPr lang="cs-CZ" sz="6000" b="1" dirty="0" smtClean="0">
                <a:ln w="11430"/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6000" b="1" dirty="0" smtClean="0">
                <a:ln w="11430"/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ZA POZORNOST</a:t>
            </a:r>
            <a:endParaRPr lang="cs-CZ" sz="6000" b="1" dirty="0">
              <a:ln w="11430"/>
              <a:solidFill>
                <a:srgbClr val="FFC000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468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200"/>
                            </p:stCondLst>
                            <p:childTnLst>
                              <p:par>
                                <p:cTn id="11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640960" cy="367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Počítačová klávesnice</a:t>
            </a:r>
            <a:r>
              <a:rPr lang="cs-CZ" sz="1600" dirty="0"/>
              <a:t> [online], Wikipedie: Otevřená encyklopedie, c2013, Datum poslední revize 18. 04. 2013, 08:23 UTC, [citováno </a:t>
            </a:r>
            <a:r>
              <a:rPr lang="cs-CZ" sz="1600" dirty="0" smtClean="0"/>
              <a:t>20</a:t>
            </a:r>
            <a:r>
              <a:rPr lang="cs-CZ" sz="1600" dirty="0"/>
              <a:t>. </a:t>
            </a:r>
            <a:r>
              <a:rPr lang="cs-CZ" sz="1600" dirty="0" smtClean="0"/>
              <a:t>04.</a:t>
            </a:r>
            <a:r>
              <a:rPr lang="cs-CZ" sz="1600" dirty="0"/>
              <a:t> 2013] 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=Po%C4%8D%C3%ADta%C4%8Dov%C3%A1_kl%C3%A1vesnice&amp;oldid=10222349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de-DE" sz="1600" dirty="0"/>
              <a:t>Seite „Tastatur“. In: Wikipedia, Die freie Enzyklopädie. Bearbeitungsstand: 6. Juni 2013, 06:51 UTC. URL: </a:t>
            </a:r>
            <a:r>
              <a:rPr lang="de-DE" sz="1600" dirty="0">
                <a:hlinkClick r:id="rId3"/>
              </a:rPr>
              <a:t>http://de.wikipedia.org/w/index.php?title=Tastatur&amp;oldid=119261226</a:t>
            </a:r>
            <a:r>
              <a:rPr lang="de-DE" sz="1600" dirty="0"/>
              <a:t> (Abgerufen: 10. Juli 2013, 21:17 UTC)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AdminXP.cz. </a:t>
            </a:r>
            <a:r>
              <a:rPr lang="cs-CZ" sz="1600" i="1" dirty="0"/>
              <a:t>Začínáme s PC: Základní popis klávesnice a tipy pro </a:t>
            </a:r>
            <a:r>
              <a:rPr lang="cs-CZ" sz="1600" i="1" dirty="0" smtClean="0"/>
              <a:t>používání </a:t>
            </a:r>
            <a:r>
              <a:rPr lang="cs-CZ" sz="1600" dirty="0" smtClean="0"/>
              <a:t>[online</a:t>
            </a:r>
            <a:r>
              <a:rPr lang="cs-CZ" sz="1600" dirty="0"/>
              <a:t>]. [cit. 2013-07-11]. Dostupné z: 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www.adminxp.cz/zaciname/40-zakladni_popis_klavesnice_a_tipy_pro_pouzivani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VÍTEK, Jan. Klávesnice a její historie. In: </a:t>
            </a:r>
            <a:r>
              <a:rPr lang="cs-CZ" sz="1600" i="1" dirty="0"/>
              <a:t>Svět hardware</a:t>
            </a:r>
            <a:r>
              <a:rPr lang="cs-CZ" sz="1600" dirty="0"/>
              <a:t> [online]. 28,6,2006. [cit. </a:t>
            </a:r>
            <a:r>
              <a:rPr lang="cs-CZ" sz="1600" dirty="0" smtClean="0"/>
              <a:t>2013-06-29]. </a:t>
            </a:r>
            <a:r>
              <a:rPr lang="cs-CZ" sz="1600" dirty="0"/>
              <a:t>Dostupné z: </a:t>
            </a:r>
            <a:r>
              <a:rPr lang="cs-CZ" sz="1600" dirty="0" smtClean="0"/>
              <a:t>&lt;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www.svethardware.cz/klavesnice-a-jejich-historie/14552-3</a:t>
            </a:r>
            <a:r>
              <a:rPr lang="cs-CZ" sz="1600" dirty="0" smtClean="0"/>
              <a:t> &gt;  </a:t>
            </a:r>
          </a:p>
          <a:p>
            <a:pPr>
              <a:spcAft>
                <a:spcPts val="600"/>
              </a:spcAft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87926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1094</TotalTime>
  <Words>452</Words>
  <Application>Microsoft Office PowerPoint</Application>
  <PresentationFormat>Předvádění na obrazovce (4:3)</PresentationFormat>
  <Paragraphs>125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Motiv5</vt:lpstr>
      <vt:lpstr>Technický</vt:lpstr>
      <vt:lpstr>4_Motiv4</vt:lpstr>
      <vt:lpstr>Motiv systému Office</vt:lpstr>
      <vt:lpstr>Prezentace aplikace PowerPoint</vt:lpstr>
      <vt:lpstr>ANOTACE:</vt:lpstr>
      <vt:lpstr>INFORMATIKA pro základní školu</vt:lpstr>
      <vt:lpstr>KLÁVESNICE</vt:lpstr>
      <vt:lpstr>KLÁVESNICE</vt:lpstr>
      <vt:lpstr>KLÁVESNICE</vt:lpstr>
      <vt:lpstr>Prezentace aplikace PowerPoint</vt:lpstr>
      <vt:lpstr>KLÁVESNICE</vt:lpstr>
      <vt:lpstr>KLÁVESNICE</vt:lpstr>
      <vt:lpstr>KLÁVESNICE</vt:lpstr>
      <vt:lpstr>KLÁVESNICE</vt:lpstr>
      <vt:lpstr>KLÁVESNICE</vt:lpstr>
      <vt:lpstr>KLÁVESNICE</vt:lpstr>
      <vt:lpstr>KLÁVESNICE</vt:lpstr>
      <vt:lpstr>Prezentace aplikace PowerPoint</vt:lpstr>
      <vt:lpstr>KLÁVESNICE</vt:lpstr>
      <vt:lpstr>KLÁVESNICE</vt:lpstr>
      <vt:lpstr>KLÁVESNICE</vt:lpstr>
      <vt:lpstr>KLÁVESNICE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53</cp:revision>
  <dcterms:created xsi:type="dcterms:W3CDTF">2012-10-21T06:32:59Z</dcterms:created>
  <dcterms:modified xsi:type="dcterms:W3CDTF">2013-07-26T09:05:44Z</dcterms:modified>
</cp:coreProperties>
</file>