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  <p:sldMasterId id="2147483840" r:id="rId2"/>
    <p:sldMasterId id="2147483876" r:id="rId3"/>
    <p:sldMasterId id="2147483888" r:id="rId4"/>
  </p:sldMasterIdLst>
  <p:notesMasterIdLst>
    <p:notesMasterId r:id="rId34"/>
  </p:notesMasterIdLst>
  <p:sldIdLst>
    <p:sldId id="286" r:id="rId5"/>
    <p:sldId id="287" r:id="rId6"/>
    <p:sldId id="259" r:id="rId7"/>
    <p:sldId id="261" r:id="rId8"/>
    <p:sldId id="264" r:id="rId9"/>
    <p:sldId id="260" r:id="rId10"/>
    <p:sldId id="263" r:id="rId11"/>
    <p:sldId id="267" r:id="rId12"/>
    <p:sldId id="266" r:id="rId13"/>
    <p:sldId id="262" r:id="rId14"/>
    <p:sldId id="268" r:id="rId15"/>
    <p:sldId id="269" r:id="rId16"/>
    <p:sldId id="270" r:id="rId17"/>
    <p:sldId id="273" r:id="rId18"/>
    <p:sldId id="271" r:id="rId19"/>
    <p:sldId id="272" r:id="rId20"/>
    <p:sldId id="276" r:id="rId21"/>
    <p:sldId id="274" r:id="rId22"/>
    <p:sldId id="278" r:id="rId23"/>
    <p:sldId id="275" r:id="rId24"/>
    <p:sldId id="277" r:id="rId25"/>
    <p:sldId id="283" r:id="rId26"/>
    <p:sldId id="282" r:id="rId27"/>
    <p:sldId id="281" r:id="rId28"/>
    <p:sldId id="280" r:id="rId29"/>
    <p:sldId id="279" r:id="rId30"/>
    <p:sldId id="285" r:id="rId31"/>
    <p:sldId id="265" r:id="rId32"/>
    <p:sldId id="284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518E"/>
    <a:srgbClr val="FF66FF"/>
    <a:srgbClr val="FF9900"/>
    <a:srgbClr val="FF00FF"/>
    <a:srgbClr val="0067B4"/>
    <a:srgbClr val="00CCFF"/>
    <a:srgbClr val="004D86"/>
    <a:srgbClr val="0062AC"/>
    <a:srgbClr val="3A85A0"/>
    <a:srgbClr val="65ADC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ABE2CFF-4461-42F5-9890-BE5C1BE7116F}" type="presOf" srcId="{1D8420EA-BFA0-403B-80F5-647FA396CC45}" destId="{F7B3C0B7-F0F7-4F49-B02C-3630F8C5FAE5}" srcOrd="0" destOrd="0" presId="urn:microsoft.com/office/officeart/2005/8/layout/target3"/>
    <dgm:cxn modelId="{F6A5BBE2-8544-45C2-9815-D12567130B80}" type="presOf" srcId="{1D8420EA-BFA0-403B-80F5-647FA396CC45}" destId="{8467D0EB-87A2-4285-8ACA-0398EFBF29BC}" srcOrd="1" destOrd="0" presId="urn:microsoft.com/office/officeart/2005/8/layout/target3"/>
    <dgm:cxn modelId="{83418318-6B34-40BA-ABB1-987CAEAD3143}" type="presOf" srcId="{100B6B2E-82E6-4C11-B19B-F2DB3A0EA64F}" destId="{DBA8199F-D892-4A8E-A352-2B7844050E09}" srcOrd="1" destOrd="0" presId="urn:microsoft.com/office/officeart/2005/8/layout/target3"/>
    <dgm:cxn modelId="{CFEC5A7D-2FB8-4768-99CB-F0E339414B25}" type="presOf" srcId="{130831A4-0540-4EC5-8F5A-93030E89D2D9}" destId="{F69CC921-512E-49F4-824C-A648EC5F27A5}" srcOrd="0" destOrd="0" presId="urn:microsoft.com/office/officeart/2005/8/layout/target3"/>
    <dgm:cxn modelId="{A1B175E5-3BDB-44E2-AF59-DB5EFE61EBA9}" type="presOf" srcId="{914700B9-77B5-440A-A438-DE98B6D4894D}" destId="{BD9AF279-D483-48F2-BBBD-45F8E8923512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B81E37D-8DB7-43FE-B6DF-D64FA6477D1B}" type="presOf" srcId="{130831A4-0540-4EC5-8F5A-93030E89D2D9}" destId="{8E23E229-92FC-49D1-B5FE-0303176B8A4E}" srcOrd="1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FA58F978-CE7C-4C2C-B9C9-1BBE0EA76CD9}" type="presOf" srcId="{100B6B2E-82E6-4C11-B19B-F2DB3A0EA64F}" destId="{645AA564-2E9E-4954-AD87-AE01782CEC59}" srcOrd="0" destOrd="0" presId="urn:microsoft.com/office/officeart/2005/8/layout/target3"/>
    <dgm:cxn modelId="{5D7040CE-6196-4EBE-ACAD-BC2B9E0A5696}" type="presOf" srcId="{914700B9-77B5-440A-A438-DE98B6D4894D}" destId="{E73F1C26-6DCD-4001-88B9-355E01E2BCE7}" srcOrd="0" destOrd="0" presId="urn:microsoft.com/office/officeart/2005/8/layout/target3"/>
    <dgm:cxn modelId="{9722B2DF-EFFE-477F-9823-6093BBD12380}" type="presOf" srcId="{27FE2D31-D344-4B63-A89A-A89AB0D9F3E3}" destId="{FE47432B-CA46-450C-8D8F-66C300A95B52}" srcOrd="0" destOrd="0" presId="urn:microsoft.com/office/officeart/2005/8/layout/target3"/>
    <dgm:cxn modelId="{F6F5A3E2-D123-4922-98BC-D015AB596F20}" type="presParOf" srcId="{FE47432B-CA46-450C-8D8F-66C300A95B52}" destId="{B522209E-30D0-49D6-A340-2D383A11C668}" srcOrd="0" destOrd="0" presId="urn:microsoft.com/office/officeart/2005/8/layout/target3"/>
    <dgm:cxn modelId="{C23D2CA2-220C-4D13-B3E9-156F985369FC}" type="presParOf" srcId="{FE47432B-CA46-450C-8D8F-66C300A95B52}" destId="{ED5A8377-51D5-4DC5-B0E7-680166966720}" srcOrd="1" destOrd="0" presId="urn:microsoft.com/office/officeart/2005/8/layout/target3"/>
    <dgm:cxn modelId="{8597CD27-33E5-49D3-9814-BFBDFC8C0988}" type="presParOf" srcId="{FE47432B-CA46-450C-8D8F-66C300A95B52}" destId="{F69CC921-512E-49F4-824C-A648EC5F27A5}" srcOrd="2" destOrd="0" presId="urn:microsoft.com/office/officeart/2005/8/layout/target3"/>
    <dgm:cxn modelId="{ACBA16E6-1030-453F-996E-DE587CF4FC69}" type="presParOf" srcId="{FE47432B-CA46-450C-8D8F-66C300A95B52}" destId="{61C9CE18-EDA6-4EDF-BA1C-09779D38FBBF}" srcOrd="3" destOrd="0" presId="urn:microsoft.com/office/officeart/2005/8/layout/target3"/>
    <dgm:cxn modelId="{9A1A958B-1F87-4048-8991-272C826C81A7}" type="presParOf" srcId="{FE47432B-CA46-450C-8D8F-66C300A95B52}" destId="{D60DEAAB-7AFE-435A-ACF6-18851E4B0426}" srcOrd="4" destOrd="0" presId="urn:microsoft.com/office/officeart/2005/8/layout/target3"/>
    <dgm:cxn modelId="{BD999591-0659-4BDC-9BB0-84BD9AC32CFE}" type="presParOf" srcId="{FE47432B-CA46-450C-8D8F-66C300A95B52}" destId="{F7B3C0B7-F0F7-4F49-B02C-3630F8C5FAE5}" srcOrd="5" destOrd="0" presId="urn:microsoft.com/office/officeart/2005/8/layout/target3"/>
    <dgm:cxn modelId="{1A1ABE15-DF34-4FB0-9FAF-AE214357996D}" type="presParOf" srcId="{FE47432B-CA46-450C-8D8F-66C300A95B52}" destId="{C9DA9446-E2D3-4F6A-8960-3CADFBF870B8}" srcOrd="6" destOrd="0" presId="urn:microsoft.com/office/officeart/2005/8/layout/target3"/>
    <dgm:cxn modelId="{3BD5BD6F-0777-48C5-91CC-D97A825AA7CC}" type="presParOf" srcId="{FE47432B-CA46-450C-8D8F-66C300A95B52}" destId="{9726EC6F-D322-4CD3-B489-1BE3DF7CE70B}" srcOrd="7" destOrd="0" presId="urn:microsoft.com/office/officeart/2005/8/layout/target3"/>
    <dgm:cxn modelId="{37C0BD6D-A57D-4DA8-BE20-1FA8D3949096}" type="presParOf" srcId="{FE47432B-CA46-450C-8D8F-66C300A95B52}" destId="{645AA564-2E9E-4954-AD87-AE01782CEC59}" srcOrd="8" destOrd="0" presId="urn:microsoft.com/office/officeart/2005/8/layout/target3"/>
    <dgm:cxn modelId="{5AC3217C-8949-4237-893D-303E3AB7AD3B}" type="presParOf" srcId="{FE47432B-CA46-450C-8D8F-66C300A95B52}" destId="{8538CAC4-6A86-42B8-B5AF-2FF155DB9D02}" srcOrd="9" destOrd="0" presId="urn:microsoft.com/office/officeart/2005/8/layout/target3"/>
    <dgm:cxn modelId="{97671F2E-D994-42E1-8FFC-8C4373B284BE}" type="presParOf" srcId="{FE47432B-CA46-450C-8D8F-66C300A95B52}" destId="{26FD6024-A07F-46D0-8BC0-B5E595C5673D}" srcOrd="10" destOrd="0" presId="urn:microsoft.com/office/officeart/2005/8/layout/target3"/>
    <dgm:cxn modelId="{B60B0DA1-B16E-4717-A64E-82D219CA7BE0}" type="presParOf" srcId="{FE47432B-CA46-450C-8D8F-66C300A95B52}" destId="{E73F1C26-6DCD-4001-88B9-355E01E2BCE7}" srcOrd="11" destOrd="0" presId="urn:microsoft.com/office/officeart/2005/8/layout/target3"/>
    <dgm:cxn modelId="{18F17DB6-DEF9-4C19-B32A-5E2E0A6FB01F}" type="presParOf" srcId="{FE47432B-CA46-450C-8D8F-66C300A95B52}" destId="{8E23E229-92FC-49D1-B5FE-0303176B8A4E}" srcOrd="12" destOrd="0" presId="urn:microsoft.com/office/officeart/2005/8/layout/target3"/>
    <dgm:cxn modelId="{D92E7276-7113-4BBC-8A65-0CE496F38CE1}" type="presParOf" srcId="{FE47432B-CA46-450C-8D8F-66C300A95B52}" destId="{8467D0EB-87A2-4285-8ACA-0398EFBF29BC}" srcOrd="13" destOrd="0" presId="urn:microsoft.com/office/officeart/2005/8/layout/target3"/>
    <dgm:cxn modelId="{8E51D10B-DAF5-42F1-BCF6-E1C7C55B2642}" type="presParOf" srcId="{FE47432B-CA46-450C-8D8F-66C300A95B52}" destId="{DBA8199F-D892-4A8E-A352-2B7844050E09}" srcOrd="14" destOrd="0" presId="urn:microsoft.com/office/officeart/2005/8/layout/target3"/>
    <dgm:cxn modelId="{1E39D0AE-DE74-4B38-8468-56569F3BE81A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FCCC71-F1CB-4B36-B398-ECD8DCEB86B0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4D0E3B-50D4-4F08-A70C-1761626871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98311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D0E3B-50D4-4F08-A70C-176162687104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714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4D0E3B-50D4-4F08-A70C-176162687104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86714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0332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6550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6653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5123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7213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8613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4048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994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29712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822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8018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269129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014312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9486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101310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08224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9974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08201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6867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8014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185892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7905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107529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501947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477795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523047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602804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845319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11245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82254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4632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04879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235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058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26.7.2013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>
                <a:solidFill>
                  <a:srgbClr val="292934">
                    <a:tint val="75000"/>
                  </a:srgbClr>
                </a:solidFill>
              </a:rPr>
              <a:pPr/>
              <a:t>‹#›</a:t>
            </a:fld>
            <a:endParaRPr lang="cs-CZ">
              <a:solidFill>
                <a:srgbClr val="292934">
                  <a:tint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9248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26.7.2013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43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  <p:sldLayoutId id="2147483891" r:id="rId3"/>
    <p:sldLayoutId id="2147483892" r:id="rId4"/>
    <p:sldLayoutId id="2147483893" r:id="rId5"/>
    <p:sldLayoutId id="2147483894" r:id="rId6"/>
    <p:sldLayoutId id="2147483895" r:id="rId7"/>
    <p:sldLayoutId id="2147483896" r:id="rId8"/>
    <p:sldLayoutId id="2147483897" r:id="rId9"/>
    <p:sldLayoutId id="2147483898" r:id="rId10"/>
    <p:sldLayoutId id="214748389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3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hardware.brych.cz/ram.php" TargetMode="External"/><Relationship Id="rId3" Type="http://schemas.openxmlformats.org/officeDocument/2006/relationships/hyperlink" Target="http://cs.wikipedia.org/w/index.php?title=Procesor&amp;oldid=10471283" TargetMode="External"/><Relationship Id="rId7" Type="http://schemas.openxmlformats.org/officeDocument/2006/relationships/hyperlink" Target="http://hardware.brych.cz/procesor.php" TargetMode="External"/><Relationship Id="rId2" Type="http://schemas.openxmlformats.org/officeDocument/2006/relationships/hyperlink" Target="http://cs.wikipedia.org/w/index.php?title=Elektronick%C3%A1_pam%C4%9B%C5%A5&amp;oldid=10245409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s.wikipedia.org/w/index.php?title=ROM&amp;oldid=10198437" TargetMode="External"/><Relationship Id="rId5" Type="http://schemas.openxmlformats.org/officeDocument/2006/relationships/hyperlink" Target="http://en.wikipedia.org/w/index.php?title=Random-access_memory&amp;oldid=565293717" TargetMode="External"/><Relationship Id="rId10" Type="http://schemas.openxmlformats.org/officeDocument/2006/relationships/hyperlink" Target="http://www.volny.cz/pczekaj/pocit/hard_soft/pameti.htm" TargetMode="External"/><Relationship Id="rId4" Type="http://schemas.openxmlformats.org/officeDocument/2006/relationships/hyperlink" Target="http://cs.wikipedia.org/w/index.php?title=Cache&amp;oldid=10447994" TargetMode="External"/><Relationship Id="rId9" Type="http://schemas.openxmlformats.org/officeDocument/2006/relationships/hyperlink" Target="http://www.taringa.net/posts/ebooks-tutoriales/8773945/Actualizacion-del-BIOS.html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USB_flash_disk&amp;oldid=10514227" TargetMode="External"/><Relationship Id="rId3" Type="http://schemas.openxmlformats.org/officeDocument/2006/relationships/hyperlink" Target="http://cs.wikipedia.org/w/index.php?title=Pevn%C3%BD_disk&amp;oldid=10535466" TargetMode="External"/><Relationship Id="rId7" Type="http://schemas.openxmlformats.org/officeDocument/2006/relationships/hyperlink" Target="http://cs.wikipedia.org/w/index.php?title=Blu-ray&amp;oldid=10460511" TargetMode="External"/><Relationship Id="rId2" Type="http://schemas.openxmlformats.org/officeDocument/2006/relationships/hyperlink" Target="http://cs.wikipedia.org/w/index.php?title=Vn%C4%9Bj%C5%A1%C3%AD_pam%C4%9B%C5%A5&amp;oldid=8057222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://cs.wikipedia.org/w/index.php?title=DVD&amp;oldid=10323290" TargetMode="External"/><Relationship Id="rId5" Type="http://schemas.openxmlformats.org/officeDocument/2006/relationships/hyperlink" Target="http://cs.wikipedia.org/w/index.php?title=Optick%C3%A1_mechanika&amp;oldid=9920776" TargetMode="External"/><Relationship Id="rId4" Type="http://schemas.openxmlformats.org/officeDocument/2006/relationships/hyperlink" Target="http://cs.wikipedia.org/w/index.php?title=Bubnov%C3%A1_magnetick%C3%A1_pam%C4%9B%C5%A5&amp;oldid=98839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715370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9153942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VY_32_INOVACE_17_S10-I-6-9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květen 2013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Informační a komunikační technologie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Informatika pro 6. –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Paměti</a:t>
                      </a:r>
                      <a:r>
                        <a:rPr lang="cs-CZ" sz="1400" b="1" baseline="0" smtClean="0"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60261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2772716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6.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Počítač s připojením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 a vyhledávání doplňujících informací na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si všímá především vnějších pamětí počítače. Je vhodné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žákům ukázat základní desku PC – procesor, RAM.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306979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Materiál slouží k  seznámení</a:t>
                      </a:r>
                      <a:r>
                        <a:rPr lang="cs-CZ" sz="1400" b="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s různými duhy pamětí počítače.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rozdělit paměti počítače - vnější, vnitřní, operační.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7622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518E"/>
            </a:gs>
            <a:gs pos="10000">
              <a:srgbClr val="50B1D3"/>
            </a:gs>
            <a:gs pos="20000">
              <a:srgbClr val="0067B4"/>
            </a:gs>
            <a:gs pos="40000">
              <a:srgbClr val="0094C8"/>
            </a:gs>
            <a:gs pos="65000">
              <a:srgbClr val="0067B4"/>
            </a:gs>
            <a:gs pos="85000">
              <a:srgbClr val="00B0F0"/>
            </a:gs>
            <a:gs pos="100000">
              <a:srgbClr val="306E8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7091" y="1052736"/>
            <a:ext cx="3368373" cy="275083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803572"/>
            <a:ext cx="8712968" cy="2361731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INFORMATIKA</a:t>
            </a:r>
            <a:br>
              <a:rPr lang="cs-CZ" sz="8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</a:b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Georgia" pitchFamily="18" charset="0"/>
              </a:rPr>
              <a:t>pro základní školu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2421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11698" y="1628800"/>
            <a:ext cx="59766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Co je paměť PC?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45516" y="2564904"/>
            <a:ext cx="5904656" cy="20159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Elektronická paměť je součástka, zařízení nebo materiál, který umožní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uložit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 informace (zápis do paměti), </a:t>
            </a:r>
            <a:endParaRPr lang="cs-CZ" sz="2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uchovat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 po požadovanou dobu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znovu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 získat pro další použití (čtení paměti)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4084" y="2838935"/>
            <a:ext cx="2736304" cy="1785104"/>
          </a:xfrm>
          <a:prstGeom prst="rect">
            <a:avLst/>
          </a:prstGeom>
          <a:gradFill flip="none" rotWithShape="1">
            <a:gsLst>
              <a:gs pos="0">
                <a:srgbClr val="0062AC">
                  <a:shade val="30000"/>
                  <a:satMod val="115000"/>
                </a:srgbClr>
              </a:gs>
              <a:gs pos="50000">
                <a:srgbClr val="0062AC">
                  <a:shade val="67500"/>
                  <a:satMod val="115000"/>
                </a:srgbClr>
              </a:gs>
              <a:gs pos="100000">
                <a:srgbClr val="0062AC">
                  <a:shade val="100000"/>
                  <a:satMod val="115000"/>
                </a:srgbClr>
              </a:gs>
            </a:gsLst>
            <a:lin ang="8100000" scaled="1"/>
            <a:tileRect/>
          </a:gradFill>
          <a:ln>
            <a:solidFill>
              <a:schemeClr val="bg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Základní </a:t>
            </a:r>
            <a:r>
              <a:rPr lang="cs-CZ" sz="2200" dirty="0">
                <a:solidFill>
                  <a:schemeClr val="bg1"/>
                </a:solidFill>
              </a:rPr>
              <a:t>jednotkou ukládané informace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jeden </a:t>
            </a:r>
            <a:r>
              <a:rPr lang="cs-CZ" sz="2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bit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 err="1">
                <a:solidFill>
                  <a:schemeClr val="bg1"/>
                </a:solidFill>
              </a:rPr>
              <a:t>binary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err="1">
                <a:solidFill>
                  <a:schemeClr val="bg1"/>
                </a:solidFill>
              </a:rPr>
              <a:t>digit</a:t>
            </a:r>
            <a:r>
              <a:rPr lang="cs-CZ" sz="2200" dirty="0">
                <a:solidFill>
                  <a:schemeClr val="bg1"/>
                </a:solidFill>
              </a:rPr>
              <a:t>),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jedna </a:t>
            </a:r>
            <a:r>
              <a:rPr lang="cs-CZ" sz="2200" dirty="0">
                <a:solidFill>
                  <a:schemeClr val="bg1"/>
                </a:solidFill>
              </a:rPr>
              <a:t>dvojková číslice.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01217" y="5072896"/>
            <a:ext cx="590465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Informace je obvykle vyjádřena jako číselná </a:t>
            </a:r>
            <a:r>
              <a:rPr lang="cs-CZ" sz="2200" dirty="0" smtClean="0">
                <a:solidFill>
                  <a:schemeClr val="bg1"/>
                </a:solidFill>
              </a:rPr>
              <a:t>hodnota v binární </a:t>
            </a:r>
            <a:r>
              <a:rPr lang="cs-CZ" sz="2200" dirty="0">
                <a:solidFill>
                  <a:schemeClr val="bg1"/>
                </a:solidFill>
              </a:rPr>
              <a:t>(</a:t>
            </a:r>
            <a:r>
              <a:rPr lang="cs-CZ" sz="2200" dirty="0" smtClean="0">
                <a:solidFill>
                  <a:schemeClr val="bg1"/>
                </a:solidFill>
              </a:rPr>
              <a:t>dvojkové) číselné soustavě.</a:t>
            </a:r>
          </a:p>
          <a:p>
            <a:pPr algn="ctr"/>
            <a:r>
              <a:rPr lang="cs-CZ" sz="2200" dirty="0">
                <a:solidFill>
                  <a:schemeClr val="bg1"/>
                </a:solidFill>
              </a:rPr>
              <a:t>Tato číslice může nabývat dvou hodnot, které nazýváme „logická nula“ a „logická jednička</a:t>
            </a:r>
            <a:r>
              <a:rPr lang="cs-CZ" sz="2200" dirty="0" smtClean="0">
                <a:solidFill>
                  <a:schemeClr val="bg1"/>
                </a:solidFill>
              </a:rPr>
              <a:t>“.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084" y="4734342"/>
            <a:ext cx="2736304" cy="2123658"/>
          </a:xfrm>
          <a:prstGeom prst="rect">
            <a:avLst/>
          </a:prstGeom>
          <a:solidFill>
            <a:srgbClr val="004D86"/>
          </a:solidFill>
          <a:ln>
            <a:solidFill>
              <a:schemeClr val="bg1"/>
            </a:solidFill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Pro vyjádření velikosti paměti počítače používáme jednotku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1 byte (1 bajt).</a:t>
            </a:r>
          </a:p>
          <a:p>
            <a:pPr algn="ctr"/>
            <a:r>
              <a:rPr lang="cs-CZ" sz="2200" b="1" dirty="0" smtClean="0">
                <a:solidFill>
                  <a:srgbClr val="FFFF00"/>
                </a:solidFill>
              </a:rPr>
              <a:t>1 byte = 8 bitů</a:t>
            </a:r>
          </a:p>
          <a:p>
            <a:pPr algn="ctr"/>
            <a:r>
              <a:rPr lang="cs-CZ" sz="2200" b="1" dirty="0" smtClean="0">
                <a:solidFill>
                  <a:srgbClr val="FFFF00"/>
                </a:solidFill>
              </a:rPr>
              <a:t>1B = 8 b</a:t>
            </a:r>
            <a:endParaRPr lang="cs-CZ" sz="22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580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Hierarchie pamětí v PC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 rot="2979967">
            <a:off x="5794403" y="3820407"/>
            <a:ext cx="14023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kapacita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886103" y="2278908"/>
            <a:ext cx="6624736" cy="4244399"/>
          </a:xfrm>
          <a:prstGeom prst="triangle">
            <a:avLst/>
          </a:prstGeom>
          <a:gradFill flip="none" rotWithShape="1">
            <a:gsLst>
              <a:gs pos="0">
                <a:schemeClr val="tx2">
                  <a:lumMod val="60000"/>
                  <a:lumOff val="40000"/>
                  <a:tint val="66000"/>
                  <a:satMod val="160000"/>
                </a:schemeClr>
              </a:gs>
              <a:gs pos="50000">
                <a:schemeClr val="tx2">
                  <a:lumMod val="60000"/>
                  <a:lumOff val="40000"/>
                  <a:tint val="44500"/>
                  <a:satMod val="160000"/>
                </a:schemeClr>
              </a:gs>
              <a:gs pos="100000">
                <a:schemeClr val="tx2">
                  <a:lumMod val="60000"/>
                  <a:lumOff val="40000"/>
                  <a:tint val="23500"/>
                  <a:satMod val="160000"/>
                </a:schemeClr>
              </a:gs>
            </a:gsLst>
            <a:lin ang="2700000" scaled="1"/>
            <a:tileRect/>
          </a:gradFill>
          <a:ln w="28575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2">
                  <a:lumMod val="60000"/>
                  <a:lumOff val="40000"/>
                </a:schemeClr>
              </a:solidFill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478471" y="3212976"/>
            <a:ext cx="1440000" cy="504056"/>
          </a:xfrm>
          <a:prstGeom prst="rect">
            <a:avLst/>
          </a:prstGeom>
          <a:solidFill>
            <a:srgbClr val="00CCFF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REGISTR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99404" y="4005064"/>
            <a:ext cx="2664296" cy="504056"/>
          </a:xfrm>
          <a:prstGeom prst="rect">
            <a:avLst/>
          </a:prstGeom>
          <a:solidFill>
            <a:srgbClr val="FF9900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CACHE  PAMĚŤ</a:t>
            </a:r>
            <a:endParaRPr lang="cs-CZ" sz="2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95736" y="4989019"/>
            <a:ext cx="4032448" cy="461665"/>
          </a:xfrm>
          <a:prstGeom prst="rect">
            <a:avLst/>
          </a:prstGeom>
          <a:solidFill>
            <a:srgbClr val="92D050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OPERAČNÍ PAMĚŤ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95248" y="5826431"/>
            <a:ext cx="5472608" cy="461665"/>
          </a:xfrm>
          <a:prstGeom prst="rect">
            <a:avLst/>
          </a:prstGeom>
          <a:solidFill>
            <a:srgbClr val="FF66FF"/>
          </a:solidFill>
          <a:ln w="28575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VNĚJŠÍ PAMĚTI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 rot="18734445">
            <a:off x="1171323" y="3747690"/>
            <a:ext cx="15121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rychlost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V="1">
            <a:off x="683568" y="2636331"/>
            <a:ext cx="2794903" cy="342093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918471" y="2636331"/>
            <a:ext cx="2918150" cy="3528654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769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solidFill>
            <a:srgbClr val="00CCFF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KAPITOLA</a:t>
            </a:r>
            <a:r>
              <a:rPr lang="cs-CZ" sz="4400" b="1" dirty="0" smtClean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  </a:t>
            </a:r>
            <a:r>
              <a:rPr lang="cs-CZ" sz="4400" b="1" dirty="0" smtClean="0">
                <a:ln w="11430"/>
                <a:solidFill>
                  <a:schemeClr val="tx1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Lucida Handwriting" pitchFamily="66" charset="0"/>
              </a:rPr>
              <a:t>1</a:t>
            </a:r>
            <a:endParaRPr lang="cs-CZ" sz="4400" b="1" dirty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REGISTRY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7853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PC 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484784"/>
            <a:ext cx="61006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Registry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33715" y="2118584"/>
            <a:ext cx="597666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Paměťová místa na čipu mikroprocesoru, která jsou používaná pro krátkodobé uchování právě zpracovávaných informací.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503116"/>
            <a:ext cx="5740602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Paměť </a:t>
            </a:r>
            <a:r>
              <a:rPr lang="cs-CZ" sz="2200" dirty="0">
                <a:solidFill>
                  <a:schemeClr val="bg1"/>
                </a:solidFill>
              </a:rPr>
              <a:t>tvořená pracovními registry umístěnými přímo na </a:t>
            </a:r>
            <a:r>
              <a:rPr lang="cs-CZ" sz="2200" dirty="0" smtClean="0">
                <a:solidFill>
                  <a:schemeClr val="bg1"/>
                </a:solidFill>
              </a:rPr>
              <a:t>mikroprocesoru je </a:t>
            </a:r>
            <a:r>
              <a:rPr lang="cs-CZ" sz="2200" b="1" dirty="0" smtClean="0">
                <a:solidFill>
                  <a:schemeClr val="bg1"/>
                </a:solidFill>
              </a:rPr>
              <a:t>velmi rychlá</a:t>
            </a:r>
            <a:r>
              <a:rPr lang="cs-CZ" sz="2200" dirty="0" smtClean="0">
                <a:solidFill>
                  <a:schemeClr val="bg1"/>
                </a:solidFill>
              </a:rPr>
              <a:t>, 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ale má </a:t>
            </a:r>
            <a:r>
              <a:rPr lang="cs-CZ" sz="2200" dirty="0">
                <a:solidFill>
                  <a:schemeClr val="bg1"/>
                </a:solidFill>
              </a:rPr>
              <a:t>v porovnání s dalšími paměťmi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poměrně malou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kapacitu.</a:t>
            </a:r>
          </a:p>
          <a:p>
            <a:pPr algn="ctr"/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(např. se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typických RISC procesorů jedná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 registrů po 32 bitech </a:t>
            </a: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  <a:r>
              <a:rPr lang="cs-CZ" sz="20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32×32 = 1024 bitů = 128 bytů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04" y="2504246"/>
            <a:ext cx="2011080" cy="19977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Soubor:AM486 DX2-80 and i486 DX2-6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80" y="5251470"/>
            <a:ext cx="2759591" cy="1445336"/>
          </a:xfrm>
          <a:prstGeom prst="rect">
            <a:avLst/>
          </a:prstGeom>
          <a:noFill/>
          <a:effectLst>
            <a:glow rad="228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143483" y="6046534"/>
            <a:ext cx="5501291" cy="65324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effectLst>
            <a:glow rad="101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</a:rPr>
              <a:t>Srovnání lícových stran mikroprocesorů AM486 DX2-80 od AMD a i486 DX2-66 od Intelu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7504" y="4501986"/>
            <a:ext cx="3096344" cy="525715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Procesor Intel </a:t>
            </a:r>
            <a:r>
              <a:rPr lang="cs-CZ" b="1" dirty="0" err="1">
                <a:solidFill>
                  <a:schemeClr val="tx1"/>
                </a:solidFill>
              </a:rPr>
              <a:t>Celeron</a:t>
            </a:r>
            <a:r>
              <a:rPr lang="cs-CZ" b="1" dirty="0">
                <a:solidFill>
                  <a:schemeClr val="tx1"/>
                </a:solidFill>
              </a:rPr>
              <a:t> D taktovaný na 2,53 GHz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64511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solidFill>
            <a:srgbClr val="FF99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KAPITOLA  2</a:t>
            </a:r>
            <a:endParaRPr lang="cs-CZ" sz="4400" b="1" dirty="0">
              <a:ln w="11430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CACHE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638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3808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Cache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15816" y="2036942"/>
            <a:ext cx="5904656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err="1">
                <a:solidFill>
                  <a:schemeClr val="bg1"/>
                </a:solidFill>
              </a:rPr>
              <a:t>Cache</a:t>
            </a:r>
            <a:r>
              <a:rPr lang="cs-CZ" sz="2200" dirty="0">
                <a:solidFill>
                  <a:schemeClr val="bg1"/>
                </a:solidFill>
              </a:rPr>
              <a:t> je obecný termín pro vyrovnávací paměť.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počítači jsou různé druhy pamětí pro různé účely.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Vyrovnávací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procesoru patří k těm nejrychlejším a proto nejdražším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Do </a:t>
            </a:r>
            <a:r>
              <a:rPr lang="cs-CZ" sz="2200" dirty="0">
                <a:solidFill>
                  <a:schemeClr val="bg1"/>
                </a:solidFill>
              </a:rPr>
              <a:t>této paměti si procesor ukládá data, se kterými zrovna pracuje, aby je měl v případě potřeby okamžitě po ruce, což jeho práci výrazně urychlí.</a:t>
            </a:r>
          </a:p>
        </p:txBody>
      </p:sp>
      <p:pic>
        <p:nvPicPr>
          <p:cNvPr id="1026" name="Picture 2" descr="http://hardware.brych.cz/img/procesor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12976"/>
            <a:ext cx="2604476" cy="1753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0572" y="5079054"/>
            <a:ext cx="88979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Vzhledem k tomu, že tato paměť je velmi </a:t>
            </a:r>
            <a:r>
              <a:rPr lang="cs-CZ" dirty="0">
                <a:solidFill>
                  <a:srgbClr val="FFFF00"/>
                </a:solidFill>
              </a:rPr>
              <a:t>drahá, </a:t>
            </a:r>
            <a:r>
              <a:rPr lang="cs-CZ" dirty="0" smtClean="0">
                <a:solidFill>
                  <a:srgbClr val="FFFF00"/>
                </a:solidFill>
              </a:rPr>
              <a:t>oba </a:t>
            </a:r>
            <a:r>
              <a:rPr lang="cs-CZ" dirty="0">
                <a:solidFill>
                  <a:srgbClr val="FFFF00"/>
                </a:solidFill>
              </a:rPr>
              <a:t>největší výrobci procesorů (Intel, AMD) uvádějí na trh vždy dvě verze svých produktů: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Procesory </a:t>
            </a:r>
            <a:r>
              <a:rPr lang="cs-CZ" dirty="0">
                <a:solidFill>
                  <a:srgbClr val="FFFF00"/>
                </a:solidFill>
              </a:rPr>
              <a:t>s plnohodnotnou velikostí vyrovnávací paměti (většinou 1024 kB), které jsou dražší, ale výkonnější.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rgbClr val="FFFF00"/>
                </a:solidFill>
              </a:rPr>
              <a:t>Procesory </a:t>
            </a:r>
            <a:r>
              <a:rPr lang="cs-CZ" dirty="0">
                <a:solidFill>
                  <a:srgbClr val="FFFF00"/>
                </a:solidFill>
              </a:rPr>
              <a:t>se zmenšenou vyrovnávací pamětí (obvykle 256 kB resp. 512 kB), které mají velmi výhodný poměr cena/výkon.</a:t>
            </a:r>
          </a:p>
        </p:txBody>
      </p:sp>
    </p:spTree>
    <p:extLst>
      <p:ext uri="{BB962C8B-B14F-4D97-AF65-F5344CB8AC3E}">
        <p14:creationId xmlns:p14="http://schemas.microsoft.com/office/powerpoint/2010/main" val="374378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Cache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989" y="2204864"/>
            <a:ext cx="6048672" cy="41242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200" dirty="0">
                <a:solidFill>
                  <a:schemeClr val="bg1"/>
                </a:solidFill>
              </a:rPr>
              <a:t>Vyrovnávací paměť procesoru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bývá dvojstupňová</a:t>
            </a:r>
            <a:r>
              <a:rPr lang="cs-CZ" sz="2200" dirty="0">
                <a:solidFill>
                  <a:schemeClr val="bg1"/>
                </a:solidFill>
              </a:rPr>
              <a:t>. Část paměti o malé kapacitě je přímo součástí procesoru a je stejně rychlá, jako vlastní procesor </a:t>
            </a:r>
            <a:r>
              <a:rPr lang="cs-CZ" sz="2200" dirty="0" smtClean="0">
                <a:solidFill>
                  <a:schemeClr val="bg1"/>
                </a:solidFill>
              </a:rPr>
              <a:t>-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značí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L1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Další </a:t>
            </a:r>
            <a:r>
              <a:rPr lang="cs-CZ" sz="2200" dirty="0">
                <a:solidFill>
                  <a:schemeClr val="bg1"/>
                </a:solidFill>
              </a:rPr>
              <a:t>paměť, pomalejší, ale s větší kapacitou, je mezi procesorem a operační pamětí, dnes se již umisťuje do pouzdra s </a:t>
            </a:r>
            <a:r>
              <a:rPr lang="cs-CZ" sz="2200" dirty="0" smtClean="0">
                <a:solidFill>
                  <a:schemeClr val="bg1"/>
                </a:solidFill>
              </a:rPr>
              <a:t>procesorem -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značí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L2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</a:p>
          <a:p>
            <a:pPr>
              <a:spcAft>
                <a:spcPts val="12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Na </a:t>
            </a:r>
            <a:r>
              <a:rPr lang="cs-CZ" sz="2200" dirty="0">
                <a:solidFill>
                  <a:schemeClr val="bg1"/>
                </a:solidFill>
              </a:rPr>
              <a:t>přelomu roku 2008 a 2009 se začíná používat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L3 </a:t>
            </a:r>
            <a:r>
              <a:rPr lang="cs-CZ" sz="2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cache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i v běžných procesorech (Intel </a:t>
            </a:r>
            <a:r>
              <a:rPr lang="cs-CZ" sz="2200" dirty="0" err="1">
                <a:solidFill>
                  <a:schemeClr val="bg1"/>
                </a:solidFill>
              </a:rPr>
              <a:t>Core</a:t>
            </a:r>
            <a:r>
              <a:rPr lang="cs-CZ" sz="2200" dirty="0">
                <a:solidFill>
                  <a:schemeClr val="bg1"/>
                </a:solidFill>
              </a:rPr>
              <a:t> i7, AMD </a:t>
            </a:r>
            <a:r>
              <a:rPr lang="cs-CZ" sz="2200" dirty="0" err="1">
                <a:solidFill>
                  <a:schemeClr val="bg1"/>
                </a:solidFill>
              </a:rPr>
              <a:t>Phenom</a:t>
            </a:r>
            <a:r>
              <a:rPr lang="cs-CZ" sz="2200" dirty="0">
                <a:solidFill>
                  <a:schemeClr val="bg1"/>
                </a:solidFill>
              </a:rPr>
              <a:t>), která je pro všechna jádra společná a většinou má velikost několik megabajtů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2996952"/>
            <a:ext cx="2664296" cy="3754874"/>
          </a:xfrm>
          <a:prstGeom prst="rect">
            <a:avLst/>
          </a:prstGeom>
          <a:solidFill>
            <a:srgbClr val="0067B4"/>
          </a:solidFill>
        </p:spPr>
        <p:txBody>
          <a:bodyPr wrap="square" rtlCol="0">
            <a:spAutoFit/>
          </a:bodyPr>
          <a:lstStyle/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Velikost </a:t>
            </a:r>
            <a:r>
              <a:rPr lang="cs-CZ" sz="2000" dirty="0">
                <a:solidFill>
                  <a:schemeClr val="bg1"/>
                </a:solidFill>
              </a:rPr>
              <a:t>paměti </a:t>
            </a:r>
            <a:r>
              <a:rPr lang="cs-CZ" sz="2000" dirty="0" err="1">
                <a:solidFill>
                  <a:schemeClr val="bg1"/>
                </a:solidFill>
              </a:rPr>
              <a:t>cache</a:t>
            </a:r>
            <a:r>
              <a:rPr lang="cs-CZ" sz="2000" dirty="0">
                <a:solidFill>
                  <a:schemeClr val="bg1"/>
                </a:solidFill>
              </a:rPr>
              <a:t>, její rychlost a algoritmus řízení paměti </a:t>
            </a:r>
            <a:r>
              <a:rPr lang="cs-CZ" sz="2000" dirty="0" err="1">
                <a:solidFill>
                  <a:schemeClr val="bg1"/>
                </a:solidFill>
              </a:rPr>
              <a:t>cache</a:t>
            </a:r>
            <a:r>
              <a:rPr lang="cs-CZ" sz="2000" dirty="0">
                <a:solidFill>
                  <a:schemeClr val="bg1"/>
                </a:solidFill>
              </a:rPr>
              <a:t> se liší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u </a:t>
            </a:r>
            <a:r>
              <a:rPr lang="cs-CZ" sz="2000" dirty="0">
                <a:solidFill>
                  <a:schemeClr val="bg1"/>
                </a:solidFill>
              </a:rPr>
              <a:t>jednotlivých výrobců a typů procesorů a je to jeden z parametrů, který podstatně ovlivňuje výkon a cenu počítače.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905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29293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KAPITOLA  3</a:t>
            </a:r>
            <a:endParaRPr lang="cs-CZ" sz="4400" b="1" dirty="0">
              <a:ln w="11430"/>
              <a:solidFill>
                <a:srgbClr val="29293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OPERAČNÍ PAMĚŤ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7641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Operační paměť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989" y="2204864"/>
            <a:ext cx="60486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Jedná se o vnitřní paměť počítače, kterou tvoří integrované obvody. 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Rozeznáváme  dva základní typy: 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</a:t>
            </a:r>
            <a:r>
              <a:rPr lang="cs-CZ" sz="2200" dirty="0" smtClean="0">
                <a:solidFill>
                  <a:schemeClr val="bg1"/>
                </a:solidFill>
              </a:rPr>
              <a:t> a </a:t>
            </a:r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</a:t>
            </a: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Ve srovnání s vnější pamětí  jde o paměti s menší kapacitou ale větší rychlostí.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03934"/>
            <a:ext cx="3177627" cy="2383221"/>
          </a:xfrm>
          <a:prstGeom prst="rect">
            <a:avLst/>
          </a:prstGeom>
          <a:noFill/>
          <a:ln w="28575">
            <a:solidFill>
              <a:schemeClr val="bg1"/>
            </a:solidFill>
            <a:miter lim="800000"/>
            <a:headEnd/>
            <a:tailEnd/>
          </a:ln>
          <a:effectLst>
            <a:glow rad="139700">
              <a:schemeClr val="accent1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5915888"/>
            <a:ext cx="4824536" cy="923330"/>
          </a:xfrm>
          <a:prstGeom prst="rect">
            <a:avLst/>
          </a:prstGeom>
          <a:solidFill>
            <a:srgbClr val="0067B4"/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ROM (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Memory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pro čtení,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instrukce pro start počítače (BIOS)</a:t>
            </a:r>
          </a:p>
        </p:txBody>
      </p:sp>
      <p:pic>
        <p:nvPicPr>
          <p:cNvPr id="2053" name="Picture 5" descr="File:Memory module DDRAM 20-03-2006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80928"/>
            <a:ext cx="2890842" cy="2168132"/>
          </a:xfrm>
          <a:prstGeom prst="rect">
            <a:avLst/>
          </a:prstGeom>
          <a:noFill/>
          <a:effectLst>
            <a:glow rad="101600">
              <a:schemeClr val="accent6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3855" y="4963480"/>
            <a:ext cx="5436096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RAM (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Random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Access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Memory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 pro čtení a zápis, pro krátkodobé uchování dat</a:t>
            </a:r>
          </a:p>
        </p:txBody>
      </p:sp>
    </p:spTree>
    <p:extLst>
      <p:ext uri="{BB962C8B-B14F-4D97-AF65-F5344CB8AC3E}">
        <p14:creationId xmlns:p14="http://schemas.microsoft.com/office/powerpoint/2010/main" val="237184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Paměť typu ROM</a:t>
            </a:r>
            <a:b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</a:t>
            </a:r>
            <a:r>
              <a:rPr lang="cs-CZ" sz="24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Read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Only</a:t>
            </a:r>
            <a:r>
              <a:rPr lang="cs-CZ" sz="2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</a:t>
            </a:r>
            <a:r>
              <a:rPr lang="cs-CZ" sz="24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Memory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989" y="2596998"/>
            <a:ext cx="604867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paměť, která </a:t>
            </a:r>
            <a:r>
              <a:rPr lang="cs-CZ" sz="2200" dirty="0">
                <a:solidFill>
                  <a:schemeClr val="bg1"/>
                </a:solidFill>
              </a:rPr>
              <a:t>slouží pouze pro čtení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energeticky </a:t>
            </a:r>
            <a:r>
              <a:rPr lang="cs-CZ" sz="2200" dirty="0">
                <a:solidFill>
                  <a:schemeClr val="bg1"/>
                </a:solidFill>
              </a:rPr>
              <a:t>nezávislá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obvykle </a:t>
            </a:r>
            <a:r>
              <a:rPr lang="cs-CZ" sz="2200" dirty="0">
                <a:solidFill>
                  <a:schemeClr val="bg1"/>
                </a:solidFill>
              </a:rPr>
              <a:t>jsou v ní uloženy programy</a:t>
            </a:r>
            <a:r>
              <a:rPr lang="cs-CZ" sz="2200" dirty="0" smtClean="0">
                <a:solidFill>
                  <a:schemeClr val="bg1"/>
                </a:solidFill>
              </a:rPr>
              <a:t>, které </a:t>
            </a:r>
            <a:r>
              <a:rPr lang="cs-CZ" sz="2200" dirty="0">
                <a:solidFill>
                  <a:schemeClr val="bg1"/>
                </a:solidFill>
              </a:rPr>
              <a:t>tvoří základ operačního </a:t>
            </a:r>
            <a:r>
              <a:rPr lang="cs-CZ" sz="2200" dirty="0" smtClean="0">
                <a:solidFill>
                  <a:schemeClr val="bg1"/>
                </a:solidFill>
              </a:rPr>
              <a:t>systému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(</a:t>
            </a:r>
            <a:r>
              <a:rPr lang="cs-CZ" sz="2000" dirty="0" err="1" smtClean="0">
                <a:solidFill>
                  <a:srgbClr val="FFFF00"/>
                </a:solidFill>
              </a:rPr>
              <a:t>např.BIOS</a:t>
            </a:r>
            <a:r>
              <a:rPr lang="cs-CZ" sz="2000" dirty="0" smtClean="0">
                <a:solidFill>
                  <a:srgbClr val="FFFF00"/>
                </a:solidFill>
              </a:rPr>
              <a:t> </a:t>
            </a:r>
            <a:r>
              <a:rPr lang="cs-CZ" sz="2000" dirty="0">
                <a:solidFill>
                  <a:srgbClr val="FFFF00"/>
                </a:solidFill>
              </a:rPr>
              <a:t>= základní skupina programů nutná </a:t>
            </a:r>
            <a:r>
              <a:rPr lang="cs-CZ" sz="2000" dirty="0" smtClean="0">
                <a:solidFill>
                  <a:srgbClr val="FFFF00"/>
                </a:solidFill>
              </a:rPr>
              <a:t/>
            </a:r>
            <a:br>
              <a:rPr lang="cs-CZ" sz="2000" dirty="0" smtClean="0">
                <a:solidFill>
                  <a:srgbClr val="FFFF00"/>
                </a:solidFill>
              </a:rPr>
            </a:br>
            <a:r>
              <a:rPr lang="cs-CZ" sz="2000" dirty="0" smtClean="0">
                <a:solidFill>
                  <a:srgbClr val="FFFF00"/>
                </a:solidFill>
              </a:rPr>
              <a:t>k </a:t>
            </a:r>
            <a:r>
              <a:rPr lang="cs-CZ" sz="2000" dirty="0">
                <a:solidFill>
                  <a:srgbClr val="FFFF00"/>
                </a:solidFill>
              </a:rPr>
              <a:t>rozběhu a činnosti PC</a:t>
            </a:r>
            <a:r>
              <a:rPr lang="cs-CZ" sz="2000" dirty="0" smtClean="0">
                <a:solidFill>
                  <a:srgbClr val="FFFF00"/>
                </a:solidFill>
              </a:rPr>
              <a:t>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tato </a:t>
            </a:r>
            <a:r>
              <a:rPr lang="cs-CZ" sz="2200" dirty="0">
                <a:solidFill>
                  <a:schemeClr val="bg1"/>
                </a:solidFill>
              </a:rPr>
              <a:t>část operační paměti je naprogramovaná přímo výrobcem počítače a s jejím obsahem </a:t>
            </a:r>
            <a:r>
              <a:rPr lang="cs-CZ" sz="2200" dirty="0" smtClean="0">
                <a:solidFill>
                  <a:schemeClr val="bg1"/>
                </a:solidFill>
              </a:rPr>
              <a:t>nemůže uživatel manipulovat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169" y="6015849"/>
            <a:ext cx="9144000" cy="483896"/>
          </a:xfrm>
          <a:prstGeom prst="rect">
            <a:avLst/>
          </a:prstGeom>
          <a:solidFill>
            <a:srgbClr val="00518E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Její obsah se </a:t>
            </a:r>
            <a:r>
              <a:rPr lang="cs-CZ" sz="2400" dirty="0" smtClean="0"/>
              <a:t>nedá </a:t>
            </a:r>
            <a:r>
              <a:rPr lang="cs-CZ" sz="2400" dirty="0"/>
              <a:t>měnit a po vypnutí počítače zůstává obsah zachován.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9512" y="2924945"/>
            <a:ext cx="2592288" cy="2736304"/>
          </a:xfrm>
          <a:prstGeom prst="rect">
            <a:avLst/>
          </a:prstGeom>
          <a:effectLst>
            <a:glow rad="101600">
              <a:schemeClr val="accent6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>
              <a:spcAft>
                <a:spcPts val="600"/>
              </a:spcAft>
            </a:pP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Nástupci ROM</a:t>
            </a:r>
          </a:p>
          <a:p>
            <a:pPr algn="ctr">
              <a:spcAft>
                <a:spcPts val="600"/>
              </a:spcAft>
            </a:pPr>
            <a:r>
              <a:rPr lang="cs-CZ" sz="2400" dirty="0" smtClean="0">
                <a:solidFill>
                  <a:schemeClr val="tx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PROM</a:t>
            </a:r>
          </a:p>
          <a:p>
            <a:pPr algn="ctr">
              <a:spcAft>
                <a:spcPts val="600"/>
              </a:spcAft>
            </a:pPr>
            <a:r>
              <a:rPr lang="cs-CZ" sz="2400" dirty="0" smtClean="0">
                <a:solidFill>
                  <a:schemeClr val="tx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EPROM</a:t>
            </a:r>
          </a:p>
          <a:p>
            <a:pPr algn="ctr">
              <a:spcAft>
                <a:spcPts val="600"/>
              </a:spcAft>
            </a:pPr>
            <a:r>
              <a:rPr lang="cs-CZ" sz="2400" dirty="0" smtClean="0">
                <a:solidFill>
                  <a:schemeClr val="tx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EEPROM</a:t>
            </a:r>
          </a:p>
          <a:p>
            <a:pPr algn="ctr">
              <a:spcAft>
                <a:spcPts val="600"/>
              </a:spcAft>
            </a:pPr>
            <a:r>
              <a:rPr lang="cs-CZ" sz="2400" dirty="0" smtClean="0">
                <a:solidFill>
                  <a:schemeClr val="tx1">
                    <a:lumMod val="90000"/>
                    <a:lumOff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</a:p>
          <a:p>
            <a:pPr algn="ctr"/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08251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Nástupci ROM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4195507"/>
            <a:ext cx="3890927" cy="2492990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PROM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Problém </a:t>
            </a:r>
            <a:r>
              <a:rPr lang="cs-CZ" sz="2200" dirty="0">
                <a:solidFill>
                  <a:schemeClr val="bg1"/>
                </a:solidFill>
              </a:rPr>
              <a:t>nutnosti určení obsahu již ve výrobě byl odstraněn v roce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1956 </a:t>
            </a:r>
            <a:r>
              <a:rPr lang="cs-CZ" sz="2200" dirty="0">
                <a:solidFill>
                  <a:schemeClr val="bg1"/>
                </a:solidFill>
              </a:rPr>
              <a:t>nástupem pamětí PROM, které bylo možné pomocí speciálního přístroje naprogramovat až u zákazníka.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8921" y="2552863"/>
            <a:ext cx="3583839" cy="15312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11122" y="2564904"/>
            <a:ext cx="3528392" cy="2154436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EPROM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Dalším </a:t>
            </a:r>
            <a:r>
              <a:rPr lang="cs-CZ" sz="2200" dirty="0">
                <a:solidFill>
                  <a:schemeClr val="bg1"/>
                </a:solidFill>
              </a:rPr>
              <a:t>krokem byl nástup pamětí EPROM v roce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1971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 </a:t>
            </a:r>
            <a:r>
              <a:rPr lang="cs-CZ" sz="2200" dirty="0">
                <a:solidFill>
                  <a:schemeClr val="bg1"/>
                </a:solidFill>
              </a:rPr>
              <a:t>možností návratu ke stavu před programováním (a tedy možností přepisu obsahu).</a:t>
            </a:r>
            <a:endParaRPr lang="cs-CZ" sz="2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869160"/>
            <a:ext cx="2767417" cy="144660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360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Nástupci ROM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43473" y="2393699"/>
            <a:ext cx="4314653" cy="1892826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endParaRPr lang="cs-CZ" sz="24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paměť, která se rozšířila na počátku 90. let 20. století, umožňuje mnohanásobný přepis a navýšení kapacity.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9512" y="4293096"/>
            <a:ext cx="4176464" cy="2154436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EEPROM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</a:t>
            </a:r>
            <a:r>
              <a:rPr lang="cs-CZ" sz="2200" dirty="0">
                <a:solidFill>
                  <a:schemeClr val="bg1"/>
                </a:solidFill>
              </a:rPr>
              <a:t>roce </a:t>
            </a:r>
            <a:r>
              <a:rPr lang="cs-CZ" sz="2200" b="1" dirty="0">
                <a:solidFill>
                  <a:schemeClr val="bg1"/>
                </a:solidFill>
              </a:rPr>
              <a:t>1983</a:t>
            </a:r>
            <a:r>
              <a:rPr lang="cs-CZ" sz="2200" dirty="0">
                <a:solidFill>
                  <a:schemeClr val="bg1"/>
                </a:solidFill>
              </a:rPr>
              <a:t> přinesly možnost programování přímo v příslušném přístroji (bez nutnosti paměť vyjímat a vkládat do programátoru).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4284" y="2065367"/>
            <a:ext cx="2095500" cy="20955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1" y="4398127"/>
            <a:ext cx="2252093" cy="2049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4837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8018" y="3140968"/>
            <a:ext cx="5525647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 - paměť 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přímým přístupem, česky operační paměť nebo </a:t>
            </a:r>
            <a:r>
              <a:rPr lang="cs-CZ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RAMka</a:t>
            </a:r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Slouží </a:t>
            </a:r>
            <a:r>
              <a:rPr lang="cs-CZ" sz="2400" dirty="0">
                <a:solidFill>
                  <a:schemeClr val="bg1"/>
                </a:solidFill>
              </a:rPr>
              <a:t>k ukládání dat, se kterými se zrovna pracuje. </a:t>
            </a: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proto velice důležitá pro rychlý chod počítače, </a:t>
            </a:r>
            <a:r>
              <a:rPr lang="cs-CZ" sz="2400" dirty="0" smtClean="0">
                <a:solidFill>
                  <a:schemeClr val="bg1"/>
                </a:solidFill>
              </a:rPr>
              <a:t>protože </a:t>
            </a:r>
            <a:r>
              <a:rPr lang="cs-CZ" sz="2400" dirty="0">
                <a:solidFill>
                  <a:schemeClr val="bg1"/>
                </a:solidFill>
              </a:rPr>
              <a:t>pokud se zaplní, zpracovávaná data se začnou zapisovat na </a:t>
            </a:r>
            <a:r>
              <a:rPr lang="cs-CZ" sz="2400" dirty="0" smtClean="0">
                <a:solidFill>
                  <a:schemeClr val="bg1"/>
                </a:solidFill>
              </a:rPr>
              <a:t>harddisk</a:t>
            </a:r>
            <a:r>
              <a:rPr lang="cs-CZ" sz="2400" dirty="0">
                <a:solidFill>
                  <a:schemeClr val="bg1"/>
                </a:solidFill>
              </a:rPr>
              <a:t>, což je několikanásobně </a:t>
            </a:r>
            <a:r>
              <a:rPr lang="cs-CZ" sz="2400" dirty="0" smtClean="0">
                <a:solidFill>
                  <a:schemeClr val="bg1"/>
                </a:solidFill>
              </a:rPr>
              <a:t>pomalejší </a:t>
            </a:r>
            <a:r>
              <a:rPr lang="cs-CZ" sz="2400" dirty="0">
                <a:solidFill>
                  <a:schemeClr val="bg1"/>
                </a:solidFill>
              </a:rPr>
              <a:t>a vede </a:t>
            </a:r>
            <a:r>
              <a:rPr lang="cs-CZ" sz="2400" dirty="0" smtClean="0">
                <a:solidFill>
                  <a:schemeClr val="bg1"/>
                </a:solidFill>
              </a:rPr>
              <a:t>ke značnému </a:t>
            </a:r>
            <a:r>
              <a:rPr lang="cs-CZ" sz="2400" dirty="0">
                <a:solidFill>
                  <a:schemeClr val="bg1"/>
                </a:solidFill>
              </a:rPr>
              <a:t>zpomalení </a:t>
            </a:r>
            <a:r>
              <a:rPr lang="cs-CZ" sz="2400" dirty="0" smtClean="0">
                <a:solidFill>
                  <a:schemeClr val="bg1"/>
                </a:solidFill>
              </a:rPr>
              <a:t>počítače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90842" y="1484784"/>
            <a:ext cx="60486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Paměť typu RAM</a:t>
            </a:r>
            <a:b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(</a:t>
            </a:r>
            <a:r>
              <a:rPr lang="cs-CZ" sz="24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Random</a:t>
            </a:r>
            <a:r>
              <a:rPr lang="cs-CZ" sz="2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Access </a:t>
            </a:r>
            <a:r>
              <a:rPr lang="cs-CZ" sz="24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Memory</a:t>
            </a:r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)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9427" y="3501008"/>
            <a:ext cx="3490335" cy="2679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6635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75856" y="2348880"/>
            <a:ext cx="5530182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Operační </a:t>
            </a:r>
            <a:r>
              <a:rPr lang="cs-CZ" sz="2200" dirty="0">
                <a:solidFill>
                  <a:schemeClr val="bg1"/>
                </a:solidFill>
              </a:rPr>
              <a:t>paměť určena pouze ke krátkodobému </a:t>
            </a:r>
            <a:r>
              <a:rPr lang="cs-CZ" sz="2200" dirty="0" smtClean="0">
                <a:solidFill>
                  <a:schemeClr val="bg1"/>
                </a:solidFill>
              </a:rPr>
              <a:t>uložení </a:t>
            </a:r>
            <a:r>
              <a:rPr lang="cs-CZ" sz="2200" dirty="0">
                <a:solidFill>
                  <a:schemeClr val="bg1"/>
                </a:solidFill>
              </a:rPr>
              <a:t>informací. </a:t>
            </a:r>
          </a:p>
          <a:p>
            <a:pPr algn="ctr"/>
            <a:r>
              <a:rPr lang="cs-CZ" sz="2200" dirty="0" smtClean="0">
                <a:solidFill>
                  <a:schemeClr val="bg1"/>
                </a:solidFill>
              </a:rPr>
              <a:t>V současnosti </a:t>
            </a:r>
            <a:r>
              <a:rPr lang="cs-CZ" sz="2200" dirty="0">
                <a:solidFill>
                  <a:schemeClr val="bg1"/>
                </a:solidFill>
              </a:rPr>
              <a:t>mají </a:t>
            </a:r>
            <a:r>
              <a:rPr lang="cs-CZ" sz="2200" dirty="0" smtClean="0">
                <a:solidFill>
                  <a:schemeClr val="bg1"/>
                </a:solidFill>
              </a:rPr>
              <a:t>běžné </a:t>
            </a:r>
            <a:r>
              <a:rPr lang="cs-CZ" sz="2200" dirty="0">
                <a:solidFill>
                  <a:schemeClr val="bg1"/>
                </a:solidFill>
              </a:rPr>
              <a:t>PC kapacitu operační paměti </a:t>
            </a:r>
            <a:r>
              <a:rPr lang="cs-CZ" sz="2200" dirty="0" smtClean="0">
                <a:solidFill>
                  <a:schemeClr val="bg1"/>
                </a:solidFill>
              </a:rPr>
              <a:t>2 - 4 GB </a:t>
            </a:r>
            <a:r>
              <a:rPr lang="cs-CZ" sz="2200" dirty="0">
                <a:solidFill>
                  <a:schemeClr val="bg1"/>
                </a:solidFill>
              </a:rPr>
              <a:t>a tento parametr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se </a:t>
            </a:r>
            <a:r>
              <a:rPr lang="cs-CZ" sz="2200" dirty="0">
                <a:solidFill>
                  <a:schemeClr val="bg1"/>
                </a:solidFill>
              </a:rPr>
              <a:t>rychle zvyšuje. </a:t>
            </a:r>
          </a:p>
          <a:p>
            <a:pPr algn="ctr"/>
            <a:r>
              <a:rPr lang="cs-CZ" sz="2200" dirty="0">
                <a:solidFill>
                  <a:schemeClr val="bg1"/>
                </a:solidFill>
              </a:rPr>
              <a:t>Čím více operační paměti RAM počítač má, tím pružněji pracuje. Krátká doba přístupu je důležitá i </a:t>
            </a:r>
            <a:r>
              <a:rPr lang="cs-CZ" sz="2200" dirty="0" smtClean="0">
                <a:solidFill>
                  <a:schemeClr val="bg1"/>
                </a:solidFill>
              </a:rPr>
              <a:t>z toho </a:t>
            </a:r>
            <a:r>
              <a:rPr lang="cs-CZ" sz="2200" dirty="0">
                <a:solidFill>
                  <a:schemeClr val="bg1"/>
                </a:solidFill>
              </a:rPr>
              <a:t>hlediska, aby nebyl zdržován rychlý mikroprocesor.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Paměť typu RAM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7198" y="6082541"/>
            <a:ext cx="8742316" cy="461665"/>
          </a:xfrm>
          <a:prstGeom prst="rect">
            <a:avLst/>
          </a:prstGeom>
          <a:solidFill>
            <a:srgbClr val="00518E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Pokud počítač vypnete, je obsah operační paměti 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ztracen.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269675"/>
            <a:ext cx="3275856" cy="245689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084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674549" y="1772816"/>
            <a:ext cx="225722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44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RAM</a:t>
            </a:r>
            <a:endParaRPr lang="cs-CZ" sz="44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227" y="2800684"/>
            <a:ext cx="489654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Velikost a rychlost operační paměti je tak velmi důležitým parametrem ovlivňujícím výsledný výkon celého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počítače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27" y="4509120"/>
            <a:ext cx="8939514" cy="2246769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>
                <a:solidFill>
                  <a:schemeClr val="bg1"/>
                </a:solidFill>
              </a:rPr>
              <a:t>Stejně jako všechny komponenty i </a:t>
            </a:r>
            <a:r>
              <a:rPr lang="cs-CZ" sz="2000" b="1" dirty="0">
                <a:solidFill>
                  <a:schemeClr val="bg1"/>
                </a:solidFill>
              </a:rPr>
              <a:t>operační paměť</a:t>
            </a:r>
            <a:r>
              <a:rPr lang="cs-CZ" sz="2000" dirty="0">
                <a:solidFill>
                  <a:schemeClr val="bg1"/>
                </a:solidFill>
              </a:rPr>
              <a:t> se neustále vyvíjí a zdokonaluje. Můžeme se tak setkat se staršími paměťmi typu 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bg1"/>
                </a:solidFill>
              </a:rPr>
              <a:t>SIM</a:t>
            </a:r>
            <a:r>
              <a:rPr lang="cs-CZ" sz="2000" dirty="0">
                <a:solidFill>
                  <a:schemeClr val="bg1"/>
                </a:solidFill>
              </a:rPr>
              <a:t> a </a:t>
            </a:r>
            <a:r>
              <a:rPr lang="cs-CZ" sz="2000" b="1" dirty="0">
                <a:solidFill>
                  <a:schemeClr val="bg1"/>
                </a:solidFill>
              </a:rPr>
              <a:t>DIM</a:t>
            </a:r>
            <a:r>
              <a:rPr lang="cs-CZ" sz="2000" dirty="0">
                <a:solidFill>
                  <a:schemeClr val="bg1"/>
                </a:solidFill>
              </a:rPr>
              <a:t> (obě už velmi zastaralé a prakticky nepoužívané)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bg1"/>
                </a:solidFill>
              </a:rPr>
              <a:t>SDRAM</a:t>
            </a:r>
            <a:r>
              <a:rPr lang="cs-CZ" sz="2000" dirty="0">
                <a:solidFill>
                  <a:schemeClr val="bg1"/>
                </a:solidFill>
              </a:rPr>
              <a:t> - často používané ve starších počítačích, pracují na frekvencích do 133MHz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bg1"/>
                </a:solidFill>
              </a:rPr>
              <a:t>DDR</a:t>
            </a:r>
            <a:r>
              <a:rPr lang="cs-CZ" sz="2000" dirty="0">
                <a:solidFill>
                  <a:schemeClr val="bg1"/>
                </a:solidFill>
              </a:rPr>
              <a:t> - V současnosti asi nejpoužívanější typy pracující na frekvencích do 400MHz</a:t>
            </a:r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chemeClr val="bg1"/>
                </a:solidFill>
              </a:rPr>
              <a:t>DDR2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b="1" dirty="0" smtClean="0">
                <a:solidFill>
                  <a:schemeClr val="bg1"/>
                </a:solidFill>
              </a:rPr>
              <a:t>DDR3</a:t>
            </a:r>
            <a:r>
              <a:rPr lang="cs-CZ" sz="2000" dirty="0" smtClean="0">
                <a:solidFill>
                  <a:schemeClr val="bg1"/>
                </a:solidFill>
              </a:rPr>
              <a:t> - </a:t>
            </a:r>
            <a:r>
              <a:rPr lang="cs-CZ" sz="2000" dirty="0">
                <a:solidFill>
                  <a:schemeClr val="bg1"/>
                </a:solidFill>
              </a:rPr>
              <a:t>nejnovější a nejrychlejší typy </a:t>
            </a:r>
            <a:r>
              <a:rPr lang="cs-CZ" sz="2000" dirty="0" smtClean="0">
                <a:solidFill>
                  <a:schemeClr val="bg1"/>
                </a:solidFill>
              </a:rPr>
              <a:t>pamětí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4741" y="1510090"/>
            <a:ext cx="3810000" cy="2543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01150" y="4053265"/>
            <a:ext cx="5904656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  <a:effectLst>
            <a:glow rad="101600">
              <a:schemeClr val="accent5">
                <a:satMod val="175000"/>
                <a:alpha val="4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Počítačová paměť DDR2 </a:t>
            </a:r>
            <a:r>
              <a:rPr lang="cs-CZ" b="1" dirty="0" smtClean="0"/>
              <a:t>instalovaná v </a:t>
            </a:r>
            <a:r>
              <a:rPr lang="cs-CZ" b="1" dirty="0"/>
              <a:t>osobním počítači</a:t>
            </a:r>
          </a:p>
        </p:txBody>
      </p:sp>
    </p:spTree>
    <p:extLst>
      <p:ext uri="{BB962C8B-B14F-4D97-AF65-F5344CB8AC3E}">
        <p14:creationId xmlns:p14="http://schemas.microsoft.com/office/powerpoint/2010/main" val="2165367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chemeClr val="tx1">
                <a:lumMod val="50000"/>
                <a:lumOff val="50000"/>
              </a:schemeClr>
            </a:gs>
            <a:gs pos="50000">
              <a:schemeClr val="accent1">
                <a:lumMod val="40000"/>
                <a:lumOff val="60000"/>
              </a:schemeClr>
            </a:gs>
            <a:gs pos="100000">
              <a:schemeClr val="bg1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0525" y="260648"/>
            <a:ext cx="2649066" cy="3436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láček 1"/>
          <p:cNvSpPr/>
          <p:nvPr/>
        </p:nvSpPr>
        <p:spPr>
          <a:xfrm>
            <a:off x="323528" y="980728"/>
            <a:ext cx="5609812" cy="2716546"/>
          </a:xfrm>
          <a:prstGeom prst="cloudCallout">
            <a:avLst>
              <a:gd name="adj1" fmla="val 68944"/>
              <a:gd name="adj2" fmla="val -21359"/>
            </a:avLst>
          </a:prstGeom>
          <a:solidFill>
            <a:srgbClr val="FF66FF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/>
                <a:solidFill>
                  <a:srgbClr val="29293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ucida Handwriting" pitchFamily="66" charset="0"/>
              </a:rPr>
              <a:t>KAPITOLA  4</a:t>
            </a:r>
            <a:endParaRPr lang="cs-CZ" sz="4400" b="1" dirty="0">
              <a:ln w="11430"/>
              <a:solidFill>
                <a:srgbClr val="29293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ucida Handwriting" pitchFamily="66" charset="0"/>
            </a:endParaRPr>
          </a:p>
        </p:txBody>
      </p:sp>
      <p:sp>
        <p:nvSpPr>
          <p:cNvPr id="3" name="Vodorovný svitek 2"/>
          <p:cNvSpPr/>
          <p:nvPr/>
        </p:nvSpPr>
        <p:spPr>
          <a:xfrm>
            <a:off x="539552" y="4365104"/>
            <a:ext cx="8136904" cy="2160240"/>
          </a:xfrm>
          <a:prstGeom prst="horizontalScroll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rgbClr val="4C5A6A">
                    <a:lumMod val="75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VNĚJŠÍ  PAMĚTI</a:t>
            </a:r>
            <a:endParaRPr lang="cs-CZ" sz="4800" b="1" dirty="0">
              <a:solidFill>
                <a:srgbClr val="4C5A6A">
                  <a:lumMod val="75000"/>
                </a:srgb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8675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Vnější paměti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142361" y="2069559"/>
            <a:ext cx="5783630" cy="43858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Vnější paměť představuje v architektuře počítače paměť </a:t>
            </a:r>
            <a:r>
              <a:rPr lang="cs-CZ" sz="2200" b="1" dirty="0">
                <a:solidFill>
                  <a:schemeClr val="bg1"/>
                </a:solidFill>
              </a:rPr>
              <a:t>určenou k trvalému ukládání</a:t>
            </a:r>
            <a:r>
              <a:rPr lang="cs-CZ" sz="2200" dirty="0">
                <a:solidFill>
                  <a:schemeClr val="bg1"/>
                </a:solidFill>
              </a:rPr>
              <a:t> informací (programů a dat), její obsah se vypnutím počítače neztrácí.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b="1" dirty="0" smtClean="0">
                <a:solidFill>
                  <a:schemeClr val="bg1"/>
                </a:solidFill>
              </a:rPr>
              <a:t>K </a:t>
            </a:r>
            <a:r>
              <a:rPr lang="cs-CZ" sz="2200" b="1" dirty="0">
                <a:solidFill>
                  <a:schemeClr val="bg1"/>
                </a:solidFill>
              </a:rPr>
              <a:t>vnější paměti nemá procesor počítače zpravidla přímý přístup. </a:t>
            </a:r>
            <a:endParaRPr lang="cs-CZ" sz="2200" b="1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Vnější </a:t>
            </a:r>
            <a:r>
              <a:rPr lang="cs-CZ" sz="2200" dirty="0">
                <a:solidFill>
                  <a:schemeClr val="bg1"/>
                </a:solidFill>
              </a:rPr>
              <a:t>paměť můžeme rozdělit na stálou a výměnou paměť. </a:t>
            </a:r>
            <a:endParaRPr lang="cs-CZ" sz="2200" dirty="0" smtClean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Operační </a:t>
            </a:r>
            <a:r>
              <a:rPr lang="cs-CZ" sz="2200" dirty="0">
                <a:solidFill>
                  <a:schemeClr val="bg1"/>
                </a:solidFill>
              </a:rPr>
              <a:t>systém k přístupu do vnější paměti používá ovladače zařízení a data jsou organizována do souborů podle pravidel použitého souborového systému.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05862" y="2713005"/>
            <a:ext cx="2890841" cy="3754874"/>
          </a:xfrm>
          <a:prstGeom prst="rect">
            <a:avLst/>
          </a:prstGeom>
          <a:solidFill>
            <a:srgbClr val="00518E"/>
          </a:solidFill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endParaRPr lang="cs-CZ" sz="1200" dirty="0" smtClean="0">
              <a:solidFill>
                <a:schemeClr val="bg1"/>
              </a:solidFill>
            </a:endParaRP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Pevný disk – HDD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disketová jednotka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CD jednotka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DVD jednotka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USB </a:t>
            </a:r>
            <a:r>
              <a:rPr lang="cs-CZ" sz="2400" dirty="0" err="1">
                <a:solidFill>
                  <a:schemeClr val="bg1"/>
                </a:solidFill>
              </a:rPr>
              <a:t>flash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paměť</a:t>
            </a:r>
          </a:p>
          <a:p>
            <a:pPr algn="ctr">
              <a:spcAft>
                <a:spcPts val="1200"/>
              </a:spcAft>
            </a:pPr>
            <a:r>
              <a:rPr lang="cs-CZ" sz="2400" dirty="0" smtClean="0">
                <a:solidFill>
                  <a:schemeClr val="bg1"/>
                </a:solidFill>
              </a:rPr>
              <a:t>Zip disk</a:t>
            </a:r>
          </a:p>
          <a:p>
            <a:pPr algn="ctr">
              <a:spcAft>
                <a:spcPts val="1200"/>
              </a:spcAft>
            </a:pPr>
            <a:endParaRPr lang="cs-CZ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69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9988" y="1481960"/>
            <a:ext cx="60486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Pevný disk – HDD</a:t>
            </a:r>
          </a:p>
          <a:p>
            <a:pPr algn="ctr"/>
            <a:r>
              <a:rPr lang="cs-CZ" sz="28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Hard Disk </a:t>
            </a:r>
            <a:r>
              <a:rPr lang="cs-CZ" sz="2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Drive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562233" y="2463170"/>
            <a:ext cx="5396427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 disk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zařízení, které se používá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počítačích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dočasnému nebo trvalému uchovávání většího množství dat pomocí magnetické indukce.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První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komerční pevné disky se objevily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roce 1956, nejprve pro sálové počítače.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Předchůdcem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pevných disků je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magnetická </a:t>
            </a:r>
            <a:r>
              <a:rPr lang="cs-CZ" sz="2200" u="sng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páska </a:t>
            </a:r>
            <a: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sz="2200" dirty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magnetický </a:t>
            </a:r>
            <a:r>
              <a:rPr lang="cs-CZ" sz="2200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buben.</a:t>
            </a:r>
            <a:endParaRPr lang="cs-CZ" sz="2200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182" y="2489000"/>
            <a:ext cx="3562233" cy="25202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613" y="5079360"/>
            <a:ext cx="2494518" cy="1700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4211960" y="5229200"/>
            <a:ext cx="936104" cy="1224136"/>
          </a:xfrm>
          <a:prstGeom prst="straightConnector1">
            <a:avLst/>
          </a:prstGeom>
          <a:ln w="57150">
            <a:solidFill>
              <a:srgbClr val="FF9900"/>
            </a:solidFill>
            <a:tailEnd type="arrow"/>
          </a:ln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5079360"/>
            <a:ext cx="1476978" cy="1745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>
            <a:off x="6372200" y="5756379"/>
            <a:ext cx="1224136" cy="696957"/>
          </a:xfrm>
          <a:prstGeom prst="straightConnector1">
            <a:avLst/>
          </a:prstGeom>
          <a:ln w="57150">
            <a:solidFill>
              <a:srgbClr val="FF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654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19164" y="1777170"/>
            <a:ext cx="2678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Pevný disk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3980288"/>
            <a:ext cx="9010606" cy="28777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Jedná se o </a:t>
            </a:r>
            <a:r>
              <a:rPr lang="cs-CZ" sz="2200" dirty="0">
                <a:solidFill>
                  <a:schemeClr val="bg1"/>
                </a:solidFill>
              </a:rPr>
              <a:t>pevně uzavřenou jednotku.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Uvnitř </a:t>
            </a:r>
            <a:r>
              <a:rPr lang="cs-CZ" sz="2200" dirty="0">
                <a:solidFill>
                  <a:schemeClr val="bg1"/>
                </a:solidFill>
              </a:rPr>
              <a:t>této jednotky se nachází </a:t>
            </a:r>
            <a:r>
              <a:rPr lang="cs-CZ" sz="2200" b="1" dirty="0">
                <a:solidFill>
                  <a:schemeClr val="bg1"/>
                </a:solidFill>
              </a:rPr>
              <a:t>několik nad sebou </a:t>
            </a:r>
            <a:r>
              <a:rPr lang="cs-CZ" sz="2200" b="1" dirty="0" smtClean="0">
                <a:solidFill>
                  <a:schemeClr val="bg1"/>
                </a:solidFill>
              </a:rPr>
              <a:t>umístěných rotujících kotoučů </a:t>
            </a:r>
            <a:r>
              <a:rPr lang="cs-CZ" sz="2200" b="1" dirty="0">
                <a:solidFill>
                  <a:schemeClr val="bg1"/>
                </a:solidFill>
              </a:rPr>
              <a:t>(disků, ploten</a:t>
            </a:r>
            <a:r>
              <a:rPr lang="cs-CZ" sz="2200" b="1" dirty="0" smtClean="0">
                <a:solidFill>
                  <a:schemeClr val="bg1"/>
                </a:solidFill>
              </a:rPr>
              <a:t>)</a:t>
            </a:r>
            <a:r>
              <a:rPr lang="cs-CZ" sz="2200" dirty="0" smtClean="0">
                <a:solidFill>
                  <a:schemeClr val="bg1"/>
                </a:solidFill>
              </a:rPr>
              <a:t>. </a:t>
            </a:r>
            <a:r>
              <a:rPr lang="cs-CZ" sz="2200" dirty="0">
                <a:solidFill>
                  <a:schemeClr val="bg1"/>
                </a:solidFill>
              </a:rPr>
              <a:t>Pro každý povrch kotouče má pevný disk </a:t>
            </a:r>
            <a:r>
              <a:rPr lang="cs-CZ" sz="2200" b="1" dirty="0">
                <a:solidFill>
                  <a:schemeClr val="bg1"/>
                </a:solidFill>
              </a:rPr>
              <a:t>elektromagnetickou </a:t>
            </a:r>
            <a:r>
              <a:rPr lang="cs-CZ" sz="2200" b="1" dirty="0" smtClean="0">
                <a:solidFill>
                  <a:schemeClr val="bg1"/>
                </a:solidFill>
              </a:rPr>
              <a:t>čtecí a </a:t>
            </a:r>
            <a:r>
              <a:rPr lang="cs-CZ" sz="2200" b="1" dirty="0">
                <a:solidFill>
                  <a:schemeClr val="bg1"/>
                </a:solidFill>
              </a:rPr>
              <a:t>zápisovou hlavu</a:t>
            </a:r>
            <a:r>
              <a:rPr lang="cs-CZ" sz="2200" dirty="0">
                <a:solidFill>
                  <a:schemeClr val="bg1"/>
                </a:solidFill>
              </a:rPr>
              <a:t> s mikroskopickou cívkou.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Hlavy </a:t>
            </a:r>
            <a:r>
              <a:rPr lang="cs-CZ" sz="2200" dirty="0">
                <a:solidFill>
                  <a:schemeClr val="bg1"/>
                </a:solidFill>
              </a:rPr>
              <a:t>disku uchovávají data na </a:t>
            </a:r>
            <a:r>
              <a:rPr lang="cs-CZ" sz="2200" dirty="0" smtClean="0">
                <a:solidFill>
                  <a:schemeClr val="bg1"/>
                </a:solidFill>
              </a:rPr>
              <a:t>disku elektromagneticky.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Všechny </a:t>
            </a:r>
            <a:r>
              <a:rPr lang="cs-CZ" sz="2200" dirty="0">
                <a:solidFill>
                  <a:schemeClr val="bg1"/>
                </a:solidFill>
              </a:rPr>
              <a:t>hlavy jsou umístěny na jednom společném rameni a pohybují se tedy zároveň. Počet hlav </a:t>
            </a:r>
            <a:r>
              <a:rPr lang="cs-CZ" sz="2200" dirty="0" smtClean="0">
                <a:solidFill>
                  <a:schemeClr val="bg1"/>
                </a:solidFill>
              </a:rPr>
              <a:t>je shodný </a:t>
            </a:r>
            <a:r>
              <a:rPr lang="cs-CZ" sz="2200" dirty="0">
                <a:solidFill>
                  <a:schemeClr val="bg1"/>
                </a:solidFill>
              </a:rPr>
              <a:t>s počtem aktivních ploch, na které se provádí </a:t>
            </a:r>
            <a:r>
              <a:rPr lang="cs-CZ" sz="2200" dirty="0" smtClean="0">
                <a:solidFill>
                  <a:schemeClr val="bg1"/>
                </a:solidFill>
              </a:rPr>
              <a:t>záznam</a:t>
            </a:r>
            <a:r>
              <a:rPr lang="cs-CZ" sz="2200" dirty="0">
                <a:solidFill>
                  <a:schemeClr val="bg1"/>
                </a:solidFill>
              </a:rPr>
              <a:t>, jsou výkyvné a ovládají se </a:t>
            </a:r>
            <a:r>
              <a:rPr lang="cs-CZ" sz="2200" dirty="0" smtClean="0">
                <a:solidFill>
                  <a:schemeClr val="bg1"/>
                </a:solidFill>
              </a:rPr>
              <a:t>velmi přesným </a:t>
            </a:r>
            <a:r>
              <a:rPr lang="cs-CZ" sz="2200" dirty="0">
                <a:solidFill>
                  <a:schemeClr val="bg1"/>
                </a:solidFill>
              </a:rPr>
              <a:t>motorem. </a:t>
            </a: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84783"/>
            <a:ext cx="3502502" cy="2808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2623556"/>
            <a:ext cx="55298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disky jsou média pro uchování dat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vysokou kapacitou záznamu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řádově stovky GB). </a:t>
            </a:r>
          </a:p>
        </p:txBody>
      </p:sp>
    </p:spTree>
    <p:extLst>
      <p:ext uri="{BB962C8B-B14F-4D97-AF65-F5344CB8AC3E}">
        <p14:creationId xmlns:p14="http://schemas.microsoft.com/office/powerpoint/2010/main" val="178130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Disketová jednotka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96302" y="2036531"/>
            <a:ext cx="654769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Disketová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mechanika má stále určité omezené využití, zejména jako vybavení průmyslových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počítačů. 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556" y="2924944"/>
            <a:ext cx="4815492" cy="321434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8156" y="6139284"/>
            <a:ext cx="5040560" cy="707886"/>
          </a:xfrm>
          <a:prstGeom prst="rect">
            <a:avLst/>
          </a:prstGeom>
          <a:solidFill>
            <a:srgbClr val="00518E"/>
          </a:solidFill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Porovnání 8" palcové, 5¼" palcové a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3</a:t>
            </a:r>
            <a:r>
              <a:rPr lang="cs-CZ" sz="2000" dirty="0">
                <a:solidFill>
                  <a:schemeClr val="bg1"/>
                </a:solidFill>
              </a:rPr>
              <a:t>½" palcové disketové mechaniky.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849452"/>
            <a:ext cx="4067944" cy="200854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3779" y="2837591"/>
            <a:ext cx="413995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chemeClr val="bg1"/>
                </a:solidFill>
              </a:rPr>
              <a:t>Diskety nahradily jiné způsoby ukládání dat, které mají daleko větší kapacitu, jako například USB disky, přenosné externí harddisky, optické disky, paměťové karty a počítačové sítě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713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CD jednotka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989" y="2049838"/>
            <a:ext cx="604867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CD = optický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 určený pro ukládání digitálních dat. Data jsou uložena ve stopě na jedné dlouhé spirále začínající ve středu média, která se postupně rozvíjí až k jeho okraji. Stopa může obsahovat digitální zvukovou nahrávku (tzv. audio CD) nebo (počítačem čitelná) data (CD-ROM).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čtení kompaktních disků se používá laserové světlo s vlnovou délkou 785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nm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41825"/>
            <a:ext cx="2730477" cy="25939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891" y="4850605"/>
            <a:ext cx="2905294" cy="19864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251585" y="6087460"/>
            <a:ext cx="2567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CD mechanika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0" y="5843852"/>
            <a:ext cx="3203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Kapacita záznamu – 700 MB</a:t>
            </a:r>
            <a:endParaRPr lang="cs-CZ" sz="20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2508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DVD jednotka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09989" y="2204864"/>
            <a:ext cx="6048672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DVD (Digital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Versatile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nebo Digital Video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je formát digitálního optického datového nosiče, který může obsahovat filmy ve vysoké obrazové a zvukové kvalitě nebo jiná data.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vývoji DVD byl kladen důraz na zpětnou kompatibilitu s CD, takže se mu DVD disk velmi podobá.</a:t>
            </a:r>
            <a:endParaRPr lang="cs-CZ" sz="2200" dirty="0">
              <a:solidFill>
                <a:schemeClr val="bg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02" y="3068960"/>
            <a:ext cx="2783338" cy="26892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2132" y="4772179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192" y="5877272"/>
            <a:ext cx="274213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FF00"/>
                </a:solidFill>
              </a:rPr>
              <a:t>Kapacita DVD je 4,7 GB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75297" y="4744021"/>
            <a:ext cx="3678235" cy="2123658"/>
          </a:xfrm>
          <a:prstGeom prst="rect">
            <a:avLst/>
          </a:prstGeom>
          <a:solidFill>
            <a:srgbClr val="00518E"/>
          </a:solidFill>
        </p:spPr>
        <p:txBody>
          <a:bodyPr wrap="square" rtlCol="0">
            <a:spAutoFit/>
          </a:bodyPr>
          <a:lstStyle/>
          <a:p>
            <a:r>
              <a:rPr lang="cs-CZ" sz="2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Blu-ray</a:t>
            </a:r>
            <a:r>
              <a:rPr lang="cs-CZ" sz="2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disk </a:t>
            </a:r>
            <a:r>
              <a:rPr lang="cs-CZ" sz="2200" dirty="0" smtClean="0">
                <a:solidFill>
                  <a:schemeClr val="bg1"/>
                </a:solidFill>
              </a:rPr>
              <a:t>patří </a:t>
            </a:r>
            <a:r>
              <a:rPr lang="cs-CZ" sz="2200" dirty="0">
                <a:solidFill>
                  <a:schemeClr val="bg1"/>
                </a:solidFill>
              </a:rPr>
              <a:t>k třetí generaci optických disků, určených pro ukládání digitálních dat. Data se ukládají ve stopě tvaru </a:t>
            </a:r>
            <a:r>
              <a:rPr lang="cs-CZ" sz="2200" dirty="0" smtClean="0">
                <a:solidFill>
                  <a:schemeClr val="bg1"/>
                </a:solidFill>
              </a:rPr>
              <a:t>spirály. 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Kapacita až 100 GB.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015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90842" y="1484784"/>
            <a:ext cx="60486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1200"/>
              </a:spcAft>
            </a:pP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USB </a:t>
            </a:r>
            <a:r>
              <a:rPr lang="cs-CZ" sz="3200" b="1" dirty="0" err="1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flash</a:t>
            </a:r>
            <a:r>
              <a:rPr lang="cs-CZ" sz="3200" b="1" dirty="0" smtClean="0">
                <a:ln w="12700">
                  <a:solidFill>
                    <a:srgbClr val="D2533C">
                      <a:satMod val="155000"/>
                    </a:srgbClr>
                  </a:solidFill>
                  <a:prstDash val="solid"/>
                </a:ln>
                <a:solidFill>
                  <a:srgbClr val="F3F2DC">
                    <a:tint val="85000"/>
                    <a:satMod val="155000"/>
                  </a:srgb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paměť</a:t>
            </a:r>
            <a:endParaRPr lang="cs-CZ" sz="3200" b="1" dirty="0">
              <a:ln w="12700">
                <a:solidFill>
                  <a:srgbClr val="D2533C">
                    <a:satMod val="155000"/>
                  </a:srgbClr>
                </a:solidFill>
                <a:prstDash val="solid"/>
              </a:ln>
              <a:solidFill>
                <a:srgbClr val="F3F2DC">
                  <a:tint val="85000"/>
                  <a:satMod val="155000"/>
                </a:srgb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3927" y="2204864"/>
            <a:ext cx="503473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USB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paměť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(hovorově </a:t>
            </a:r>
            <a:r>
              <a:rPr lang="cs-CZ" sz="2200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fleška</a:t>
            </a: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paměťové zařízení, používané převážně jako náhrada diskety.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Většinou 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podobu klíčenky a je vybaveno pamětí typu </a:t>
            </a:r>
            <a:r>
              <a:rPr lang="cs-CZ" sz="22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22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umožňuje uchování dat i při odpojení napájení. Data se do disku nahrávají přes sběrnici USB, odtud název. </a:t>
            </a:r>
            <a:endParaRPr lang="cs-CZ" sz="2200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spcAft>
                <a:spcPts val="600"/>
              </a:spcAft>
            </a:pPr>
            <a:r>
              <a:rPr lang="cs-CZ" sz="2200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Flash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disky jsou v současnosti vyráběny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mnoha podobách. V základu je však </a:t>
            </a: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</a:t>
            </a:r>
            <a:r>
              <a:rPr lang="cs-CZ" sz="22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 klasický USB konektor a malá destička s integrovaným obvodem.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849" y="2420307"/>
            <a:ext cx="3882008" cy="14411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874" y="3861503"/>
            <a:ext cx="3021957" cy="28962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2719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843808" y="188640"/>
            <a:ext cx="6116216" cy="1224136"/>
          </a:xfrm>
          <a:solidFill>
            <a:srgbClr val="0070C0"/>
          </a:solidFill>
        </p:spPr>
        <p:txBody>
          <a:bodyPr anchor="ctr"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800" b="1" dirty="0" smtClean="0">
                <a:ln w="11430"/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PAMĚTI  PC</a:t>
            </a:r>
            <a:endParaRPr lang="cs-CZ" sz="4800" b="1" dirty="0">
              <a:ln w="11430"/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-394" y="2924944"/>
            <a:ext cx="9144393" cy="255454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>
              <a:spcAft>
                <a:spcPts val="1200"/>
              </a:spcAft>
            </a:pPr>
            <a:r>
              <a:rPr lang="cs-CZ" sz="8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innerShdw blurRad="114300">
                    <a:prstClr val="black"/>
                  </a:innerShdw>
                </a:effectLst>
                <a:latin typeface="Georgia" pitchFamily="18" charset="0"/>
              </a:rPr>
              <a:t>DĚKUJI </a:t>
            </a:r>
            <a:br>
              <a:rPr lang="cs-CZ" sz="8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innerShdw blurRad="114300">
                    <a:prstClr val="black"/>
                  </a:innerShdw>
                </a:effectLst>
                <a:latin typeface="Georgia" pitchFamily="18" charset="0"/>
              </a:rPr>
            </a:br>
            <a:r>
              <a:rPr lang="cs-CZ" sz="8000" b="1" dirty="0" smtClean="0">
                <a:ln w="11430"/>
                <a:solidFill>
                  <a:srgbClr val="FFC000"/>
                </a:solidFill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  <a:innerShdw blurRad="114300">
                    <a:prstClr val="black"/>
                  </a:innerShdw>
                </a:effectLst>
                <a:latin typeface="Georgia" pitchFamily="18" charset="0"/>
              </a:rPr>
              <a:t>ZA POZORNOST</a:t>
            </a:r>
            <a:endParaRPr lang="cs-CZ" sz="8000" b="1" dirty="0">
              <a:ln w="11430"/>
              <a:solidFill>
                <a:srgbClr val="FFC000"/>
              </a:solidFill>
              <a:effectLst>
                <a:glow rad="139700">
                  <a:schemeClr val="accent6">
                    <a:satMod val="175000"/>
                    <a:alpha val="40000"/>
                  </a:schemeClr>
                </a:glow>
                <a:innerShdw blurRad="114300">
                  <a:prstClr val="black"/>
                </a:inn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577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200"/>
                            </p:stCondLst>
                            <p:childTnLst>
                              <p:par>
                                <p:cTn id="9" presetID="21" presetClass="emph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animClr clrSpc="hsl" dir="cw">
                                      <p:cBhvr override="childStyle">
                                        <p:cTn id="10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2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979468"/>
            <a:ext cx="914400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Elektronická paměť</a:t>
            </a:r>
            <a:r>
              <a:rPr lang="cs-CZ" sz="1600" dirty="0"/>
              <a:t> [online], Wikipedie: Otevřená encyklopedie, c2013, Datum poslední revize 25. 04. 2013, 09:40 UTC, [citováno 23. 07.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=Elektronick%C3%A1_pam%C4%9B%C5%A5&amp;oldid=10245409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Procesor</a:t>
            </a:r>
            <a:r>
              <a:rPr lang="cs-CZ" sz="1600" dirty="0"/>
              <a:t> [online], Wikipedie: Otevřená encyklopedie, c2013, Datum poslední revize 4. 07. 2013, 12:23 UTC, [citováno 22. 07. 2013]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</a:t>
            </a:r>
            <a:r>
              <a:rPr lang="cs-CZ" sz="1600" dirty="0" err="1">
                <a:hlinkClick r:id="rId3"/>
              </a:rPr>
              <a:t>Procesor&amp;oldid</a:t>
            </a:r>
            <a:r>
              <a:rPr lang="cs-CZ" sz="1600" dirty="0">
                <a:hlinkClick r:id="rId3"/>
              </a:rPr>
              <a:t>=10471283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Cache</a:t>
            </a:r>
            <a:r>
              <a:rPr lang="cs-CZ" sz="1600" dirty="0"/>
              <a:t> [online], Wikipedie: Otevřená encyklopedie, c2013, Datum poslední revize 26. 06. 2013, 16:20 UTC, [citováno 23.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</a:t>
            </a:r>
            <a:r>
              <a:rPr lang="cs-CZ" sz="1600" dirty="0" err="1">
                <a:hlinkClick r:id="rId4"/>
              </a:rPr>
              <a:t>Cache&amp;oldid</a:t>
            </a:r>
            <a:r>
              <a:rPr lang="cs-CZ" sz="1600" dirty="0">
                <a:hlinkClick r:id="rId4"/>
              </a:rPr>
              <a:t>=10447994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en-US" sz="1600" dirty="0"/>
              <a:t>Wikipedia contributors, 'Random-access memory',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22 July 2013, 07:00 UTC, &lt;</a:t>
            </a:r>
            <a:r>
              <a:rPr lang="en-US" sz="1600" dirty="0">
                <a:hlinkClick r:id="rId5"/>
              </a:rPr>
              <a:t>http://en.wikipedia.org/w/index.php?title=Random-access_memory&amp;oldid=565293717</a:t>
            </a:r>
            <a:r>
              <a:rPr lang="en-US" sz="1600" dirty="0"/>
              <a:t>&gt; [accessed 23 July 2013]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ROM</a:t>
            </a:r>
            <a:r>
              <a:rPr lang="cs-CZ" sz="1600" dirty="0"/>
              <a:t> [online], Wikipedie: Otevřená encyklopedie, c2013, Datum poslední revize 11. 04. 2013, 11:45 UTC, [citováno 23.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ROM&amp;oldid</a:t>
            </a:r>
            <a:r>
              <a:rPr lang="cs-CZ" sz="1600" dirty="0">
                <a:hlinkClick r:id="rId6"/>
              </a:rPr>
              <a:t>=10198437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Dostupné online z: 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hardware.brych.cz/procesor.php</a:t>
            </a:r>
            <a:r>
              <a:rPr lang="cs-CZ" sz="16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online z:  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hardware.brych.cz/ram.php</a:t>
            </a:r>
            <a:r>
              <a:rPr lang="cs-CZ" sz="1600" dirty="0" smtClean="0"/>
              <a:t> 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online z:  </a:t>
            </a:r>
            <a:r>
              <a:rPr lang="cs-CZ" sz="1500" dirty="0" smtClean="0">
                <a:hlinkClick r:id="rId9"/>
              </a:rPr>
              <a:t>http</a:t>
            </a:r>
            <a:r>
              <a:rPr lang="cs-CZ" sz="1500" dirty="0">
                <a:hlinkClick r:id="rId9"/>
              </a:rPr>
              <a:t>://</a:t>
            </a:r>
            <a:r>
              <a:rPr lang="cs-CZ" sz="1500" dirty="0" smtClean="0">
                <a:hlinkClick r:id="rId9"/>
              </a:rPr>
              <a:t>www.taringa.net/posts/ebooks-tutoriales/8773945/Actualizacion-del-BIOS.html</a:t>
            </a:r>
            <a:r>
              <a:rPr lang="cs-CZ" sz="1500" dirty="0" smtClean="0"/>
              <a:t>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Dostupné online z:   </a:t>
            </a:r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www.volny.cz/pczekaj/pocit/hard_soft/pameti.htm</a:t>
            </a:r>
            <a:r>
              <a:rPr lang="cs-CZ" sz="16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40758" y="116632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04897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036496" cy="66325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Vnější paměť</a:t>
            </a:r>
            <a:r>
              <a:rPr lang="cs-CZ" sz="1600" dirty="0"/>
              <a:t> [online], Wikipedie: Otevřená encyklopedie, c2012, Datum poslední revize 9. 02. 2012, 17:31 UTC, [citováno 23. 07. 2013] &lt;</a:t>
            </a:r>
            <a:r>
              <a:rPr lang="cs-CZ" sz="1600" dirty="0">
                <a:hlinkClick r:id="rId2"/>
              </a:rPr>
              <a:t>http://cs.wikipedia.org/w/</a:t>
            </a:r>
            <a:r>
              <a:rPr lang="cs-CZ" sz="1600" dirty="0" err="1">
                <a:hlinkClick r:id="rId2"/>
              </a:rPr>
              <a:t>index.php?title</a:t>
            </a:r>
            <a:r>
              <a:rPr lang="cs-CZ" sz="1600" dirty="0">
                <a:hlinkClick r:id="rId2"/>
              </a:rPr>
              <a:t>=Vn%C4%9Bj%C5%A1%C3%AD_pam%C4%9B%C5%A5&amp;oldid=8057222</a:t>
            </a:r>
            <a:r>
              <a:rPr lang="cs-CZ" sz="1600" dirty="0"/>
              <a:t>&gt; 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Pevný disk</a:t>
            </a:r>
            <a:r>
              <a:rPr lang="cs-CZ" sz="1600" dirty="0"/>
              <a:t> [online], Wikipedie: Otevřená encyklopedie, c2013, Datum poslední revize 18. 07. 2013, 07:10 UTC, [citováno 23. 07. 2013] &lt;</a:t>
            </a:r>
            <a:r>
              <a:rPr lang="cs-CZ" sz="1600" dirty="0">
                <a:hlinkClick r:id="rId3"/>
              </a:rPr>
              <a:t>http://cs.wikipedia.org/w/</a:t>
            </a:r>
            <a:r>
              <a:rPr lang="cs-CZ" sz="1600" dirty="0" err="1">
                <a:hlinkClick r:id="rId3"/>
              </a:rPr>
              <a:t>index.php?title</a:t>
            </a:r>
            <a:r>
              <a:rPr lang="cs-CZ" sz="1600" dirty="0">
                <a:hlinkClick r:id="rId3"/>
              </a:rPr>
              <a:t>=Pevn%C3%BD_disk&amp;oldid=10535466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Bubnová magnetická paměť</a:t>
            </a:r>
            <a:r>
              <a:rPr lang="cs-CZ" sz="1600" dirty="0"/>
              <a:t> [online], Wikipedie: Otevřená encyklopedie, c2013, Datum poslední revize 10. 03. 2013, 06:19 UTC, [citováno 23. 07. 2013] &lt;</a:t>
            </a:r>
            <a:r>
              <a:rPr lang="cs-CZ" sz="1600" dirty="0">
                <a:hlinkClick r:id="rId4"/>
              </a:rPr>
              <a:t>http://cs.wikipedia.org/w/</a:t>
            </a:r>
            <a:r>
              <a:rPr lang="cs-CZ" sz="1600" dirty="0" err="1">
                <a:hlinkClick r:id="rId4"/>
              </a:rPr>
              <a:t>index.php?title</a:t>
            </a:r>
            <a:r>
              <a:rPr lang="cs-CZ" sz="1600" dirty="0">
                <a:hlinkClick r:id="rId4"/>
              </a:rPr>
              <a:t>=Bubnov%C3%A1_magnetick%C3%A1_pam%C4%9B%C5%A5&amp;oldid=9883911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Optická mechanika</a:t>
            </a:r>
            <a:r>
              <a:rPr lang="cs-CZ" sz="1600" dirty="0"/>
              <a:t> [online], Wikipedie: Otevřená encyklopedie, c2013, Datum poslední revize 13. 03. 2013, 05:57 UTC, [citováno 23. 07. 2013] &lt;</a:t>
            </a:r>
            <a:r>
              <a:rPr lang="cs-CZ" sz="1600" dirty="0">
                <a:hlinkClick r:id="rId5"/>
              </a:rPr>
              <a:t>http://cs.wikipedia.org/w/</a:t>
            </a:r>
            <a:r>
              <a:rPr lang="cs-CZ" sz="1600" dirty="0" err="1">
                <a:hlinkClick r:id="rId5"/>
              </a:rPr>
              <a:t>index.php?title</a:t>
            </a:r>
            <a:r>
              <a:rPr lang="cs-CZ" sz="1600" dirty="0">
                <a:hlinkClick r:id="rId5"/>
              </a:rPr>
              <a:t>=Optick%C3%A1_mechanika&amp;oldid=9920776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DVD</a:t>
            </a:r>
            <a:r>
              <a:rPr lang="cs-CZ" sz="1600" dirty="0"/>
              <a:t> [online], Wikipedie: Otevřená encyklopedie, c2013, Datum poslední revize 14. 05. 2013, 12:37 UTC, [citováno 23. 07. 2013] &lt;</a:t>
            </a:r>
            <a:r>
              <a:rPr lang="cs-CZ" sz="1600" dirty="0">
                <a:hlinkClick r:id="rId6"/>
              </a:rPr>
              <a:t>http://cs.wikipedia.org/w/</a:t>
            </a:r>
            <a:r>
              <a:rPr lang="cs-CZ" sz="1600" dirty="0" err="1">
                <a:hlinkClick r:id="rId6"/>
              </a:rPr>
              <a:t>index.php?title</a:t>
            </a:r>
            <a:r>
              <a:rPr lang="cs-CZ" sz="1600" dirty="0">
                <a:hlinkClick r:id="rId6"/>
              </a:rPr>
              <a:t>=</a:t>
            </a:r>
            <a:r>
              <a:rPr lang="cs-CZ" sz="1600" dirty="0" err="1">
                <a:hlinkClick r:id="rId6"/>
              </a:rPr>
              <a:t>DVD&amp;oldid</a:t>
            </a:r>
            <a:r>
              <a:rPr lang="cs-CZ" sz="1600" dirty="0">
                <a:hlinkClick r:id="rId6"/>
              </a:rPr>
              <a:t>=10323290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</a:t>
            </a:r>
            <a:r>
              <a:rPr lang="cs-CZ" sz="1600" i="1" dirty="0" err="1"/>
              <a:t>Blu-ray</a:t>
            </a:r>
            <a:r>
              <a:rPr lang="cs-CZ" sz="1600" dirty="0"/>
              <a:t> [online], Wikipedie: Otevřená encyklopedie, c2013, Datum poslední revize 30. 06. 2013, 16:17 UTC, [citováno 23. 07. 2013] &lt;</a:t>
            </a:r>
            <a:r>
              <a:rPr lang="cs-CZ" sz="1600" dirty="0">
                <a:hlinkClick r:id="rId7"/>
              </a:rPr>
              <a:t>http://cs.wikipedia.org/w/</a:t>
            </a:r>
            <a:r>
              <a:rPr lang="cs-CZ" sz="1600" dirty="0" err="1">
                <a:hlinkClick r:id="rId7"/>
              </a:rPr>
              <a:t>index.php?title</a:t>
            </a:r>
            <a:r>
              <a:rPr lang="cs-CZ" sz="1600" dirty="0">
                <a:hlinkClick r:id="rId7"/>
              </a:rPr>
              <a:t>=</a:t>
            </a:r>
            <a:r>
              <a:rPr lang="cs-CZ" sz="1600" dirty="0" err="1">
                <a:hlinkClick r:id="rId7"/>
              </a:rPr>
              <a:t>Blu-ray&amp;oldid</a:t>
            </a:r>
            <a:r>
              <a:rPr lang="cs-CZ" sz="1600" dirty="0">
                <a:hlinkClick r:id="rId7"/>
              </a:rPr>
              <a:t>=10460511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r>
              <a:rPr lang="cs-CZ" sz="1600" dirty="0"/>
              <a:t>Přispěvatelé Wikipedie,</a:t>
            </a:r>
            <a:r>
              <a:rPr lang="cs-CZ" sz="1600" i="1" dirty="0"/>
              <a:t> USB </a:t>
            </a:r>
            <a:r>
              <a:rPr lang="cs-CZ" sz="1600" i="1" dirty="0" err="1"/>
              <a:t>flash</a:t>
            </a:r>
            <a:r>
              <a:rPr lang="cs-CZ" sz="1600" i="1" dirty="0"/>
              <a:t> disk</a:t>
            </a:r>
            <a:r>
              <a:rPr lang="cs-CZ" sz="1600" dirty="0"/>
              <a:t> [online], Wikipedie: Otevřená encyklopedie, c2013, Datum poslední revize 13. 07. 2013, 07:57 UTC, [citováno 23. 07. 2013] &lt;</a:t>
            </a:r>
            <a:r>
              <a:rPr lang="cs-CZ" sz="1600" dirty="0">
                <a:hlinkClick r:id="rId8"/>
              </a:rPr>
              <a:t>http://cs.wikipedia.org/w/</a:t>
            </a:r>
            <a:r>
              <a:rPr lang="cs-CZ" sz="1600" dirty="0" err="1">
                <a:hlinkClick r:id="rId8"/>
              </a:rPr>
              <a:t>index.php?title</a:t>
            </a:r>
            <a:r>
              <a:rPr lang="cs-CZ" sz="1600" dirty="0">
                <a:hlinkClick r:id="rId8"/>
              </a:rPr>
              <a:t>=</a:t>
            </a:r>
            <a:r>
              <a:rPr lang="cs-CZ" sz="1600" dirty="0" err="1">
                <a:hlinkClick r:id="rId8"/>
              </a:rPr>
              <a:t>USB_flash_disk&amp;oldid</a:t>
            </a:r>
            <a:r>
              <a:rPr lang="cs-CZ" sz="1600" dirty="0">
                <a:hlinkClick r:id="rId8"/>
              </a:rPr>
              <a:t>=10514227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v"/>
            </a:pP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0758" y="73014"/>
            <a:ext cx="74888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ZDROJE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8213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5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chnický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4_Motiv4">
  <a:themeElements>
    <a:clrScheme name="Přehlednost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Motiv5</Template>
  <TotalTime>1148</TotalTime>
  <Words>1433</Words>
  <Application>Microsoft Office PowerPoint</Application>
  <PresentationFormat>Předvádění na obrazovce (4:3)</PresentationFormat>
  <Paragraphs>209</Paragraphs>
  <Slides>29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29</vt:i4>
      </vt:variant>
    </vt:vector>
  </HeadingPairs>
  <TitlesOfParts>
    <vt:vector size="33" baseType="lpstr">
      <vt:lpstr>Motiv5</vt:lpstr>
      <vt:lpstr>Technický</vt:lpstr>
      <vt:lpstr>4_Motiv4</vt:lpstr>
      <vt:lpstr>Motiv systému Office</vt:lpstr>
      <vt:lpstr>Prezentace aplikace PowerPoint</vt:lpstr>
      <vt:lpstr>ANOTACE:</vt:lpstr>
      <vt:lpstr>INFORMATIKA pro základní školu</vt:lpstr>
      <vt:lpstr>PAMĚTI  PC</vt:lpstr>
      <vt:lpstr>PAMĚTI  PC</vt:lpstr>
      <vt:lpstr>Prezentace aplikace PowerPoint</vt:lpstr>
      <vt:lpstr>PAMĚTI PC </vt:lpstr>
      <vt:lpstr>Prezentace aplikace PowerPoint</vt:lpstr>
      <vt:lpstr>PAMĚTI PC</vt:lpstr>
      <vt:lpstr>PAMĚTI  PC</vt:lpstr>
      <vt:lpstr>Prezentace aplikace PowerPoint</vt:lpstr>
      <vt:lpstr>PAMĚTI  PC</vt:lpstr>
      <vt:lpstr>PAMĚTI  PC</vt:lpstr>
      <vt:lpstr>PAMĚTI  PC</vt:lpstr>
      <vt:lpstr>PAMĚTI  PC</vt:lpstr>
      <vt:lpstr>PAMĚTI  PC</vt:lpstr>
      <vt:lpstr>PAMĚTI  PC</vt:lpstr>
      <vt:lpstr>PAMĚTI  PC</vt:lpstr>
      <vt:lpstr>Prezentace aplikace PowerPoint</vt:lpstr>
      <vt:lpstr>PAMĚTI  PC</vt:lpstr>
      <vt:lpstr>PAMĚTI  PC</vt:lpstr>
      <vt:lpstr>PAMĚTI  PC</vt:lpstr>
      <vt:lpstr>PAMĚTI  PC</vt:lpstr>
      <vt:lpstr>PAMĚTI  PC</vt:lpstr>
      <vt:lpstr>PAMĚTI  PC</vt:lpstr>
      <vt:lpstr>PAMĚTI  PC</vt:lpstr>
      <vt:lpstr>PAMĚTI  PC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58</cp:revision>
  <dcterms:created xsi:type="dcterms:W3CDTF">2012-10-21T06:32:59Z</dcterms:created>
  <dcterms:modified xsi:type="dcterms:W3CDTF">2013-07-26T14:32:43Z</dcterms:modified>
</cp:coreProperties>
</file>