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76" r:id="rId3"/>
    <p:sldMasterId id="2147483888" r:id="rId4"/>
  </p:sldMasterIdLst>
  <p:sldIdLst>
    <p:sldId id="289" r:id="rId5"/>
    <p:sldId id="290" r:id="rId6"/>
    <p:sldId id="259" r:id="rId7"/>
    <p:sldId id="265" r:id="rId8"/>
    <p:sldId id="261" r:id="rId9"/>
    <p:sldId id="260" r:id="rId10"/>
    <p:sldId id="263" r:id="rId11"/>
    <p:sldId id="264" r:id="rId12"/>
    <p:sldId id="262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9" r:id="rId22"/>
    <p:sldId id="277" r:id="rId23"/>
    <p:sldId id="274" r:id="rId24"/>
    <p:sldId id="275" r:id="rId25"/>
    <p:sldId id="276" r:id="rId26"/>
    <p:sldId id="281" r:id="rId27"/>
    <p:sldId id="280" r:id="rId28"/>
    <p:sldId id="282" r:id="rId29"/>
    <p:sldId id="284" r:id="rId30"/>
    <p:sldId id="286" r:id="rId31"/>
    <p:sldId id="283" r:id="rId32"/>
    <p:sldId id="287" r:id="rId33"/>
    <p:sldId id="285" r:id="rId34"/>
    <p:sldId id="288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7D0"/>
    <a:srgbClr val="65ADC7"/>
    <a:srgbClr val="FF00FF"/>
    <a:srgbClr val="FF9900"/>
    <a:srgbClr val="CC00CC"/>
    <a:srgbClr val="004D86"/>
    <a:srgbClr val="0062AC"/>
    <a:srgbClr val="0067B4"/>
    <a:srgbClr val="3A85A0"/>
    <a:srgbClr val="0051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25ECC1-E261-4AA4-905B-3FF9723BDD8E}" type="presOf" srcId="{1D8420EA-BFA0-403B-80F5-647FA396CC45}" destId="{8467D0EB-87A2-4285-8ACA-0398EFBF29BC}" srcOrd="1" destOrd="0" presId="urn:microsoft.com/office/officeart/2005/8/layout/target3"/>
    <dgm:cxn modelId="{0346E09E-6DCC-440D-983E-FEA9717CBD17}" type="presOf" srcId="{1D8420EA-BFA0-403B-80F5-647FA396CC45}" destId="{F7B3C0B7-F0F7-4F49-B02C-3630F8C5FAE5}" srcOrd="0" destOrd="0" presId="urn:microsoft.com/office/officeart/2005/8/layout/target3"/>
    <dgm:cxn modelId="{3EF0B57A-3059-4FE9-A8FF-B52BD1B73567}" type="presOf" srcId="{130831A4-0540-4EC5-8F5A-93030E89D2D9}" destId="{F69CC921-512E-49F4-824C-A648EC5F27A5}" srcOrd="0" destOrd="0" presId="urn:microsoft.com/office/officeart/2005/8/layout/target3"/>
    <dgm:cxn modelId="{018EF2C1-1F84-4D7F-AB0C-F4952AEFEFAC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254A3175-1B3D-44D1-BC1C-2F3261820117}" type="presOf" srcId="{914700B9-77B5-440A-A438-DE98B6D4894D}" destId="{E73F1C26-6DCD-4001-88B9-355E01E2BCE7}" srcOrd="0" destOrd="0" presId="urn:microsoft.com/office/officeart/2005/8/layout/target3"/>
    <dgm:cxn modelId="{5A266DCC-081D-4634-A068-9DF2B1D1992C}" type="presOf" srcId="{914700B9-77B5-440A-A438-DE98B6D4894D}" destId="{BD9AF279-D483-48F2-BBBD-45F8E8923512}" srcOrd="1" destOrd="0" presId="urn:microsoft.com/office/officeart/2005/8/layout/target3"/>
    <dgm:cxn modelId="{EA25411A-33F6-46B5-89A2-1AD15C6292EB}" type="presOf" srcId="{130831A4-0540-4EC5-8F5A-93030E89D2D9}" destId="{8E23E229-92FC-49D1-B5FE-0303176B8A4E}" srcOrd="1" destOrd="0" presId="urn:microsoft.com/office/officeart/2005/8/layout/target3"/>
    <dgm:cxn modelId="{AAEA3452-EC45-45C7-88F9-4498085A7627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461D362-63A7-4306-8446-F856E36106C9}" type="presOf" srcId="{100B6B2E-82E6-4C11-B19B-F2DB3A0EA64F}" destId="{645AA564-2E9E-4954-AD87-AE01782CEC59}" srcOrd="0" destOrd="0" presId="urn:microsoft.com/office/officeart/2005/8/layout/target3"/>
    <dgm:cxn modelId="{17AC1AFA-0050-41DF-99D9-A450DB0F7FDD}" type="presParOf" srcId="{FE47432B-CA46-450C-8D8F-66C300A95B52}" destId="{B522209E-30D0-49D6-A340-2D383A11C668}" srcOrd="0" destOrd="0" presId="urn:microsoft.com/office/officeart/2005/8/layout/target3"/>
    <dgm:cxn modelId="{7829FDC4-3999-466C-9047-54A1625FE279}" type="presParOf" srcId="{FE47432B-CA46-450C-8D8F-66C300A95B52}" destId="{ED5A8377-51D5-4DC5-B0E7-680166966720}" srcOrd="1" destOrd="0" presId="urn:microsoft.com/office/officeart/2005/8/layout/target3"/>
    <dgm:cxn modelId="{BFA34D8A-A248-4C76-A2FB-93B7D00FF520}" type="presParOf" srcId="{FE47432B-CA46-450C-8D8F-66C300A95B52}" destId="{F69CC921-512E-49F4-824C-A648EC5F27A5}" srcOrd="2" destOrd="0" presId="urn:microsoft.com/office/officeart/2005/8/layout/target3"/>
    <dgm:cxn modelId="{3E17FDFF-751F-458D-901E-9DEE6C963611}" type="presParOf" srcId="{FE47432B-CA46-450C-8D8F-66C300A95B52}" destId="{61C9CE18-EDA6-4EDF-BA1C-09779D38FBBF}" srcOrd="3" destOrd="0" presId="urn:microsoft.com/office/officeart/2005/8/layout/target3"/>
    <dgm:cxn modelId="{F29809DA-7AE8-48B8-86F5-EB4B494EFE04}" type="presParOf" srcId="{FE47432B-CA46-450C-8D8F-66C300A95B52}" destId="{D60DEAAB-7AFE-435A-ACF6-18851E4B0426}" srcOrd="4" destOrd="0" presId="urn:microsoft.com/office/officeart/2005/8/layout/target3"/>
    <dgm:cxn modelId="{891C0FF2-9F13-430C-95DF-DF9450ABD5DF}" type="presParOf" srcId="{FE47432B-CA46-450C-8D8F-66C300A95B52}" destId="{F7B3C0B7-F0F7-4F49-B02C-3630F8C5FAE5}" srcOrd="5" destOrd="0" presId="urn:microsoft.com/office/officeart/2005/8/layout/target3"/>
    <dgm:cxn modelId="{C0C7AAC0-2D84-4E92-8A87-52F337215C0A}" type="presParOf" srcId="{FE47432B-CA46-450C-8D8F-66C300A95B52}" destId="{C9DA9446-E2D3-4F6A-8960-3CADFBF870B8}" srcOrd="6" destOrd="0" presId="urn:microsoft.com/office/officeart/2005/8/layout/target3"/>
    <dgm:cxn modelId="{12276D2E-3D78-4CA4-AD79-247CBBC94A16}" type="presParOf" srcId="{FE47432B-CA46-450C-8D8F-66C300A95B52}" destId="{9726EC6F-D322-4CD3-B489-1BE3DF7CE70B}" srcOrd="7" destOrd="0" presId="urn:microsoft.com/office/officeart/2005/8/layout/target3"/>
    <dgm:cxn modelId="{D876748A-DC77-4F08-946A-25AC374A1F5A}" type="presParOf" srcId="{FE47432B-CA46-450C-8D8F-66C300A95B52}" destId="{645AA564-2E9E-4954-AD87-AE01782CEC59}" srcOrd="8" destOrd="0" presId="urn:microsoft.com/office/officeart/2005/8/layout/target3"/>
    <dgm:cxn modelId="{852CCBAE-C915-48F5-8653-28305A055CC2}" type="presParOf" srcId="{FE47432B-CA46-450C-8D8F-66C300A95B52}" destId="{8538CAC4-6A86-42B8-B5AF-2FF155DB9D02}" srcOrd="9" destOrd="0" presId="urn:microsoft.com/office/officeart/2005/8/layout/target3"/>
    <dgm:cxn modelId="{414AEE3D-2F33-4A28-8F32-70FB65F65207}" type="presParOf" srcId="{FE47432B-CA46-450C-8D8F-66C300A95B52}" destId="{26FD6024-A07F-46D0-8BC0-B5E595C5673D}" srcOrd="10" destOrd="0" presId="urn:microsoft.com/office/officeart/2005/8/layout/target3"/>
    <dgm:cxn modelId="{CDD1BAC1-1B0C-4BEB-A3AE-1772EDCE3DF6}" type="presParOf" srcId="{FE47432B-CA46-450C-8D8F-66C300A95B52}" destId="{E73F1C26-6DCD-4001-88B9-355E01E2BCE7}" srcOrd="11" destOrd="0" presId="urn:microsoft.com/office/officeart/2005/8/layout/target3"/>
    <dgm:cxn modelId="{E4D09473-841B-4C09-B478-85CCF91D6045}" type="presParOf" srcId="{FE47432B-CA46-450C-8D8F-66C300A95B52}" destId="{8E23E229-92FC-49D1-B5FE-0303176B8A4E}" srcOrd="12" destOrd="0" presId="urn:microsoft.com/office/officeart/2005/8/layout/target3"/>
    <dgm:cxn modelId="{DF1E3EB0-D707-4D99-9307-8AC3CB08414C}" type="presParOf" srcId="{FE47432B-CA46-450C-8D8F-66C300A95B52}" destId="{8467D0EB-87A2-4285-8ACA-0398EFBF29BC}" srcOrd="13" destOrd="0" presId="urn:microsoft.com/office/officeart/2005/8/layout/target3"/>
    <dgm:cxn modelId="{7E77A2A9-DFA6-4635-842C-7D6D0D684EA3}" type="presParOf" srcId="{FE47432B-CA46-450C-8D8F-66C300A95B52}" destId="{DBA8199F-D892-4A8E-A352-2B7844050E09}" srcOrd="14" destOrd="0" presId="urn:microsoft.com/office/officeart/2005/8/layout/target3"/>
    <dgm:cxn modelId="{202F8815-DCEE-47E9-8B61-0F312A183AB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912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431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486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131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22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9974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82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686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014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589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905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87355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52080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48428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7634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568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1898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3384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73005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21397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48980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852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24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636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" TargetMode="External"/><Relationship Id="rId3" Type="http://schemas.openxmlformats.org/officeDocument/2006/relationships/hyperlink" Target="http://en.wikipedia.org/w/index.php?title=Printer_(computing)&amp;oldid=559915196" TargetMode="External"/><Relationship Id="rId7" Type="http://schemas.openxmlformats.org/officeDocument/2006/relationships/hyperlink" Target="http://en.wikipedia.org/w/index.php?title=Laser_printing&amp;oldid=560984404" TargetMode="External"/><Relationship Id="rId2" Type="http://schemas.openxmlformats.org/officeDocument/2006/relationships/hyperlink" Target="http://cs.wikipedia.org/w/index.php?title=Po%C4%8D%C3%ADta%C4%8Dov%C3%A1_tisk%C3%A1rna&amp;oldid=10327401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cs.wikipedia.org/w/index.php?title=Laserov%C3%A1_tisk%C3%A1rna&amp;oldid=10290049" TargetMode="External"/><Relationship Id="rId5" Type="http://schemas.openxmlformats.org/officeDocument/2006/relationships/hyperlink" Target="http://cs.wikipedia.org/w/index.php?title=Plotter&amp;oldid=10529471" TargetMode="External"/><Relationship Id="rId4" Type="http://schemas.openxmlformats.org/officeDocument/2006/relationships/hyperlink" Target="http://cs.wikipedia.org/w/index.php?title=Inkoustov%C3%A1_tisk%C3%A1rna&amp;oldid=9965746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.muni.cz/usr/pelikan/ARCHIT/TEXTY/TISK.HTML" TargetMode="External"/><Relationship Id="rId7" Type="http://schemas.openxmlformats.org/officeDocument/2006/relationships/hyperlink" Target="http://extrahardware.cnews.cz/od-bubnovych-retezovych-tiskaren-az-po-led" TargetMode="External"/><Relationship Id="rId2" Type="http://schemas.openxmlformats.org/officeDocument/2006/relationships/hyperlink" Target="http://informatika.topsid.com/index.php?war=dalsi_periferni_zarizeni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www.tiskarny.ic.cz/jehlickove_tiskarny.htm" TargetMode="External"/><Relationship Id="rId5" Type="http://schemas.openxmlformats.org/officeDocument/2006/relationships/hyperlink" Target="http://www.sibl.cz/skripta/k6.htm" TargetMode="External"/><Relationship Id="rId4" Type="http://schemas.openxmlformats.org/officeDocument/2006/relationships/hyperlink" Target="http://www.fi.muni.cz/usr/pelikan/ARCHIT/TEXTY/TISK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935663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993403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VY_32_INOVACE_18_S10-I-6-9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červen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Tiskárny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1055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8726495"/>
              </p:ext>
            </p:extLst>
          </p:nvPr>
        </p:nvGraphicFramePr>
        <p:xfrm>
          <a:off x="539552" y="3573016"/>
          <a:ext cx="8280920" cy="258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vyhledávání doplňujících informací na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využije získaných znalostí na určení druhu tiskárny,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kterou používá doma, ve škole.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795340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 </a:t>
                      </a:r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seznámení s jednotlivými druhy tiskáren.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umí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rozdělit tiskárny podle jednotlivých parametrů.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937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2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HARDVARE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800"/>
            <a:ext cx="31861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Výstupní periférie počítače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412776"/>
            <a:ext cx="2743200" cy="27432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7584" y="4005064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0" b="1" dirty="0" smtClean="0">
                <a:ln w="38100" cmpd="sng">
                  <a:solidFill>
                    <a:schemeClr val="bg1">
                      <a:alpha val="55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rgbClr val="FFC000"/>
                    </a:gs>
                    <a:gs pos="53000">
                      <a:srgbClr val="D4DEFF"/>
                    </a:gs>
                    <a:gs pos="83000">
                      <a:srgbClr val="C00000"/>
                    </a:gs>
                    <a:gs pos="100000">
                      <a:srgbClr val="96AB94"/>
                    </a:gs>
                  </a:gsLst>
                  <a:lin ang="18900000" scaled="1"/>
                  <a:tileRect/>
                </a:gra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Bauhaus 93" pitchFamily="82" charset="0"/>
              </a:rPr>
              <a:t>TISKÁRNY</a:t>
            </a:r>
            <a:endParaRPr lang="cs-CZ" sz="12000" b="1" dirty="0">
              <a:ln w="38100" cmpd="sng">
                <a:solidFill>
                  <a:schemeClr val="bg1">
                    <a:alpha val="55000"/>
                  </a:schemeClr>
                </a:solidFill>
                <a:prstDash val="solid"/>
              </a:ln>
              <a:gradFill flip="none" rotWithShape="1">
                <a:gsLst>
                  <a:gs pos="0">
                    <a:srgbClr val="FFC000"/>
                  </a:gs>
                  <a:gs pos="53000">
                    <a:srgbClr val="D4DEFF"/>
                  </a:gs>
                  <a:gs pos="83000">
                    <a:srgbClr val="C00000"/>
                  </a:gs>
                  <a:gs pos="100000">
                    <a:srgbClr val="96AB94"/>
                  </a:gs>
                </a:gsLst>
                <a:lin ang="18900000" scaled="1"/>
                <a:tileRect/>
              </a:gra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latin typeface="Bauhaus 9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789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800"/>
            <a:ext cx="31861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Výstupní periférie počítače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412776"/>
            <a:ext cx="2743200" cy="27432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3284984"/>
            <a:ext cx="705678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Tiskárna </a:t>
            </a:r>
            <a:r>
              <a:rPr lang="cs-CZ" sz="2800" dirty="0">
                <a:solidFill>
                  <a:schemeClr val="bg1"/>
                </a:solidFill>
              </a:rPr>
              <a:t>je periferní výstupní zařízení, </a:t>
            </a:r>
            <a:r>
              <a:rPr lang="cs-CZ" sz="2800" dirty="0" smtClean="0">
                <a:solidFill>
                  <a:schemeClr val="bg1"/>
                </a:solidFill>
              </a:rPr>
              <a:t/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které </a:t>
            </a:r>
            <a:r>
              <a:rPr lang="cs-CZ" sz="2800" dirty="0">
                <a:solidFill>
                  <a:schemeClr val="bg1"/>
                </a:solidFill>
              </a:rPr>
              <a:t>se připojuje na paralelní port počítače </a:t>
            </a:r>
            <a:r>
              <a:rPr lang="cs-CZ" sz="2800" dirty="0" smtClean="0">
                <a:solidFill>
                  <a:schemeClr val="bg1"/>
                </a:solidFill>
              </a:rPr>
              <a:t>.  </a:t>
            </a:r>
          </a:p>
          <a:p>
            <a:pPr>
              <a:lnSpc>
                <a:spcPct val="150000"/>
              </a:lnSpc>
            </a:pPr>
            <a:r>
              <a:rPr lang="cs-CZ" sz="2800" dirty="0">
                <a:solidFill>
                  <a:schemeClr val="bg1"/>
                </a:solidFill>
              </a:rPr>
              <a:t>Prostřednictvím tiskárny je možné data uchovaná doposud v elektronické formě vytisknout (nejčastěji na papír).</a:t>
            </a:r>
          </a:p>
        </p:txBody>
      </p:sp>
    </p:spTree>
    <p:extLst>
      <p:ext uri="{BB962C8B-B14F-4D97-AF65-F5344CB8AC3E}">
        <p14:creationId xmlns:p14="http://schemas.microsoft.com/office/powerpoint/2010/main" val="182488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ČÁST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1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PARAMETRY TISKÁRNY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4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90947" y="1447010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Parametry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98692" y="185153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Jaké jsou základní parametry tiskáren?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630" y="2506818"/>
            <a:ext cx="8964000" cy="720000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 TISKU</a:t>
            </a:r>
          </a:p>
          <a:p>
            <a:r>
              <a:rPr lang="cs-CZ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rgbClr val="C00000"/>
                </a:solidFill>
              </a:rPr>
              <a:t>- určuje použitá tiskárna – jehličková, tepelná, inkoustová, laserová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1891" y="3226818"/>
            <a:ext cx="8964000" cy="72000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6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6">
                  <a:lumMod val="60000"/>
                  <a:lumOff val="40000"/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RYCHLOST TISKU</a:t>
            </a:r>
          </a:p>
          <a:p>
            <a:r>
              <a:rPr lang="cs-CZ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rgbClr val="C00000"/>
                </a:solidFill>
              </a:rPr>
              <a:t>- počet znaků vytištěných za jednotku času (10 stránek/min)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2526" y="3921573"/>
            <a:ext cx="8964000" cy="720000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KVALITA TISKU</a:t>
            </a:r>
          </a:p>
          <a:p>
            <a:r>
              <a:rPr lang="cs-CZ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rgbClr val="C00000"/>
                </a:solidFill>
              </a:rPr>
              <a:t>- určuje počet bodů vytištěných na jeden palec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3023" y="4641573"/>
            <a:ext cx="8964000" cy="720000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BAREVNOST</a:t>
            </a:r>
          </a:p>
          <a:p>
            <a:r>
              <a:rPr lang="cs-CZ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rgbClr val="C00000"/>
                </a:solidFill>
              </a:rPr>
              <a:t>- schopnost tisknout černobíle nebo i barevně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3023" y="5361573"/>
            <a:ext cx="8964000" cy="720000"/>
          </a:xfrm>
          <a:prstGeom prst="rect">
            <a:avLst/>
          </a:prstGeom>
          <a:gradFill flip="none" rotWithShape="1">
            <a:gsLst>
              <a:gs pos="0">
                <a:srgbClr val="CC00CC">
                  <a:tint val="66000"/>
                  <a:satMod val="160000"/>
                </a:srgbClr>
              </a:gs>
              <a:gs pos="50000">
                <a:srgbClr val="CC00CC">
                  <a:tint val="44500"/>
                  <a:satMod val="160000"/>
                </a:srgbClr>
              </a:gs>
              <a:gs pos="100000">
                <a:srgbClr val="CC00CC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POŘIZOVACÍ NÁKLADY</a:t>
            </a:r>
          </a:p>
          <a:p>
            <a:r>
              <a:rPr lang="cs-CZ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rgbClr val="C00000"/>
                </a:solidFill>
              </a:rPr>
              <a:t>- cena, za kterou je možné tiskárnu pořídit</a:t>
            </a: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2526" y="6081573"/>
            <a:ext cx="8964000" cy="72000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75000"/>
                  <a:tint val="66000"/>
                  <a:satMod val="160000"/>
                </a:schemeClr>
              </a:gs>
              <a:gs pos="50000">
                <a:schemeClr val="accent2">
                  <a:lumMod val="75000"/>
                  <a:tint val="44500"/>
                  <a:satMod val="160000"/>
                </a:schemeClr>
              </a:gs>
              <a:gs pos="100000">
                <a:schemeClr val="accent2">
                  <a:lumMod val="75000"/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ZA VYTIŠTĚNOU STRÁNKU</a:t>
            </a:r>
          </a:p>
          <a:p>
            <a:r>
              <a:rPr lang="cs-CZ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>
                <a:solidFill>
                  <a:srgbClr val="C00000"/>
                </a:solidFill>
              </a:rPr>
              <a:t>- Je dána cenou listu požadovaného papíru, cenou a životností tiskové náplně </a:t>
            </a:r>
          </a:p>
        </p:txBody>
      </p:sp>
    </p:spTree>
    <p:extLst>
      <p:ext uri="{BB962C8B-B14F-4D97-AF65-F5344CB8AC3E}">
        <p14:creationId xmlns:p14="http://schemas.microsoft.com/office/powerpoint/2010/main" val="85882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39" y="2115671"/>
            <a:ext cx="5616625" cy="28803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udává, kolik </a:t>
            </a:r>
            <a:r>
              <a:rPr lang="cs-CZ" sz="2400" b="1" dirty="0">
                <a:solidFill>
                  <a:schemeClr val="bg1"/>
                </a:solidFill>
              </a:rPr>
              <a:t>různých bodů je schopna vytisknout na určité </a:t>
            </a:r>
            <a:r>
              <a:rPr lang="cs-CZ" sz="2400" b="1" dirty="0" smtClean="0">
                <a:solidFill>
                  <a:schemeClr val="bg1"/>
                </a:solidFill>
              </a:rPr>
              <a:t>ploše.</a:t>
            </a:r>
          </a:p>
          <a:p>
            <a:endParaRPr lang="cs-CZ" sz="2200" b="1" dirty="0"/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DPI </a:t>
            </a:r>
            <a:r>
              <a:rPr lang="cs-CZ" sz="2200" dirty="0">
                <a:solidFill>
                  <a:schemeClr val="bg1"/>
                </a:solidFill>
              </a:rPr>
              <a:t>(</a:t>
            </a:r>
            <a:r>
              <a:rPr lang="cs-CZ" sz="2200" dirty="0" err="1">
                <a:solidFill>
                  <a:schemeClr val="bg1"/>
                </a:solidFill>
              </a:rPr>
              <a:t>dots</a:t>
            </a:r>
            <a:r>
              <a:rPr lang="cs-CZ" sz="2200" dirty="0">
                <a:solidFill>
                  <a:schemeClr val="bg1"/>
                </a:solidFill>
              </a:rPr>
              <a:t> per </a:t>
            </a:r>
            <a:r>
              <a:rPr lang="cs-CZ" sz="2200" dirty="0" err="1">
                <a:solidFill>
                  <a:schemeClr val="bg1"/>
                </a:solidFill>
              </a:rPr>
              <a:t>inch</a:t>
            </a:r>
            <a:r>
              <a:rPr lang="cs-CZ" sz="2200" dirty="0">
                <a:solidFill>
                  <a:schemeClr val="bg1"/>
                </a:solidFill>
              </a:rPr>
              <a:t>) počet bodů na palec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praxi tedy 600 dpi znamená, že čára dlouhá 2,45 cm (1 palec) je složena přesně z 600 bodů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rozlišení </a:t>
            </a:r>
            <a:r>
              <a:rPr lang="cs-CZ" sz="2200" dirty="0">
                <a:solidFill>
                  <a:schemeClr val="bg1"/>
                </a:solidFill>
              </a:rPr>
              <a:t>by mělo být uváděno zvlášť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horizontálním a zvlášť ve vertikálním směru - tisk je vždy </a:t>
            </a:r>
            <a:r>
              <a:rPr lang="cs-CZ" sz="2200" dirty="0" smtClean="0">
                <a:solidFill>
                  <a:schemeClr val="bg1"/>
                </a:solidFill>
              </a:rPr>
              <a:t>přesný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Čím menší tiskový bod dokáže tiskárna vytisknou, tím větší počet bodů se vejde na vzdálenost 1 palce a tím kvalitnější je tisk.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484784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Rozlišení tiskárny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4583957"/>
              </p:ext>
            </p:extLst>
          </p:nvPr>
        </p:nvGraphicFramePr>
        <p:xfrm>
          <a:off x="179512" y="3014791"/>
          <a:ext cx="2039891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3"/>
                <a:gridCol w="291413"/>
                <a:gridCol w="291413"/>
                <a:gridCol w="291413"/>
                <a:gridCol w="291413"/>
                <a:gridCol w="291413"/>
                <a:gridCol w="291413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  <a:endParaRPr lang="cs-CZ" sz="20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  <a:endParaRPr lang="cs-CZ" sz="20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  <a:endParaRPr lang="cs-CZ" sz="20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  <a:endParaRPr lang="cs-CZ" sz="20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  <a:endParaRPr lang="cs-CZ" sz="20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  <a:endParaRPr lang="cs-CZ" sz="20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  <a:endParaRPr lang="cs-CZ" sz="20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  <a:endParaRPr lang="cs-CZ" sz="20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  <a:endParaRPr lang="cs-CZ" sz="20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C00000"/>
                          </a:solidFill>
                        </a:rPr>
                        <a:t>•</a:t>
                      </a:r>
                      <a:endParaRPr lang="cs-CZ" sz="20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79512" y="4995991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bodů/palec</a:t>
            </a:r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 rot="16200000">
            <a:off x="1394247" y="3787824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bodů/palec</a:t>
            </a:r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593" y="5589240"/>
            <a:ext cx="2696584" cy="7078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1 palec = 2,45 cm</a:t>
            </a:r>
          </a:p>
          <a:p>
            <a:pPr algn="ctr"/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Kvalita tisku =  5 x7 dpi</a:t>
            </a:r>
            <a:endParaRPr lang="cs-CZ" sz="20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154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1513241"/>
            <a:ext cx="6084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Barevný tisk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59832" y="2098016"/>
            <a:ext cx="576064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V případě barevného tisku je nutné pracovat se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subtraktivním modelem </a:t>
            </a:r>
            <a:r>
              <a:rPr lang="cs-CZ" sz="2200" dirty="0">
                <a:solidFill>
                  <a:schemeClr val="bg1"/>
                </a:solidFill>
              </a:rPr>
              <a:t>mísení </a:t>
            </a:r>
            <a:r>
              <a:rPr lang="cs-CZ" sz="2200" dirty="0" smtClean="0">
                <a:solidFill>
                  <a:schemeClr val="bg1"/>
                </a:solidFill>
              </a:rPr>
              <a:t>barev.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Tento model, </a:t>
            </a:r>
            <a:r>
              <a:rPr lang="cs-CZ" sz="2200" dirty="0">
                <a:solidFill>
                  <a:schemeClr val="bg1"/>
                </a:solidFill>
              </a:rPr>
              <a:t>označovaný také jako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CMYK</a:t>
            </a:r>
            <a:r>
              <a:rPr lang="cs-CZ" sz="2200" dirty="0" smtClean="0">
                <a:solidFill>
                  <a:schemeClr val="bg1"/>
                </a:solidFill>
              </a:rPr>
              <a:t>, </a:t>
            </a:r>
            <a:r>
              <a:rPr lang="cs-CZ" sz="2200" dirty="0">
                <a:solidFill>
                  <a:schemeClr val="bg1"/>
                </a:solidFill>
              </a:rPr>
              <a:t>používá pro tisk tří až čtyř základních barev, jejichž mísením se dostávají barvy ostatní: </a:t>
            </a:r>
          </a:p>
          <a:p>
            <a:r>
              <a:rPr lang="cs-CZ" sz="2200" b="1" dirty="0" smtClean="0">
                <a:solidFill>
                  <a:schemeClr val="bg1"/>
                </a:solidFill>
              </a:rPr>
              <a:t>	</a:t>
            </a:r>
            <a:r>
              <a:rPr lang="cs-CZ" sz="22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yan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indigově modrá </a:t>
            </a:r>
          </a:p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Magenta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fialová </a:t>
            </a:r>
          </a:p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Yellow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žlutá </a:t>
            </a:r>
          </a:p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Black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černá </a:t>
            </a:r>
          </a:p>
          <a:p>
            <a:r>
              <a:rPr lang="cs-CZ" sz="2200" dirty="0">
                <a:solidFill>
                  <a:schemeClr val="bg1"/>
                </a:solidFill>
              </a:rPr>
              <a:t>V případě levnějších tiskáren bývá vynechána černá barva, která se nahrazuje smísením tří zbývajících barev. Tyto barvy však neposkytují čistě černou barvu, a proto jejich tisk bývá co do barevného podání méně kvalitní.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68960"/>
            <a:ext cx="2448272" cy="27100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2747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ČÁST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2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TYPY TISKÁREN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44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Jaké známe typy?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2134127"/>
            <a:ext cx="2232248" cy="461665"/>
          </a:xfrm>
          <a:prstGeom prst="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TISKÁRNY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1619672" y="2856730"/>
            <a:ext cx="1692188" cy="466155"/>
          </a:xfrm>
          <a:prstGeom prst="borderCallout1">
            <a:avLst>
              <a:gd name="adj1" fmla="val -7999"/>
              <a:gd name="adj2" fmla="val 53072"/>
              <a:gd name="adj3" fmla="val -50965"/>
              <a:gd name="adj4" fmla="val 131145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mechanické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5048689" y="2856730"/>
            <a:ext cx="1926214" cy="466155"/>
          </a:xfrm>
          <a:prstGeom prst="borderCallout1">
            <a:avLst>
              <a:gd name="adj1" fmla="val -2055"/>
              <a:gd name="adj2" fmla="val 35810"/>
              <a:gd name="adj3" fmla="val -56910"/>
              <a:gd name="adj4" fmla="val -23420"/>
            </a:avLst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nemechanické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12" name="Čárový popisek 1 11"/>
          <p:cNvSpPr/>
          <p:nvPr/>
        </p:nvSpPr>
        <p:spPr>
          <a:xfrm>
            <a:off x="2212860" y="3675866"/>
            <a:ext cx="1692188" cy="968291"/>
          </a:xfrm>
          <a:prstGeom prst="borderCallout1">
            <a:avLst>
              <a:gd name="adj1" fmla="val -1065"/>
              <a:gd name="adj2" fmla="val 52253"/>
              <a:gd name="adj3" fmla="val -34348"/>
              <a:gd name="adj4" fmla="val 14885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Řádková</a:t>
            </a:r>
            <a:br>
              <a:rPr lang="cs-CZ" sz="2200" b="1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(bubnová-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řetězová)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Čárový popisek 1 12"/>
          <p:cNvSpPr/>
          <p:nvPr/>
        </p:nvSpPr>
        <p:spPr>
          <a:xfrm>
            <a:off x="155575" y="3730827"/>
            <a:ext cx="1692188" cy="817526"/>
          </a:xfrm>
          <a:prstGeom prst="borderCallout1">
            <a:avLst>
              <a:gd name="adj1" fmla="val -803"/>
              <a:gd name="adj2" fmla="val 66990"/>
              <a:gd name="adj3" fmla="val -44655"/>
              <a:gd name="adj4" fmla="val 104946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Maticové</a:t>
            </a:r>
            <a:br>
              <a:rPr lang="cs-CZ" sz="2200" b="1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(jehličkové)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Čárový popisek 1 13"/>
          <p:cNvSpPr/>
          <p:nvPr/>
        </p:nvSpPr>
        <p:spPr>
          <a:xfrm>
            <a:off x="7308304" y="3691425"/>
            <a:ext cx="1475478" cy="466155"/>
          </a:xfrm>
          <a:prstGeom prst="borderCallout1">
            <a:avLst>
              <a:gd name="adj1" fmla="val -2055"/>
              <a:gd name="adj2" fmla="val 29657"/>
              <a:gd name="adj3" fmla="val -74742"/>
              <a:gd name="adj4" fmla="val -42519"/>
            </a:avLst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Inkoustové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15" name="Čárový popisek 1 14"/>
          <p:cNvSpPr/>
          <p:nvPr/>
        </p:nvSpPr>
        <p:spPr>
          <a:xfrm>
            <a:off x="4237283" y="3706766"/>
            <a:ext cx="1413157" cy="466155"/>
          </a:xfrm>
          <a:prstGeom prst="borderCallout1">
            <a:avLst>
              <a:gd name="adj1" fmla="val -7999"/>
              <a:gd name="adj2" fmla="val 37674"/>
              <a:gd name="adj3" fmla="val -80686"/>
              <a:gd name="adj4" fmla="val 88917"/>
            </a:avLst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Termální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16" name="Čárový popisek 1 15"/>
          <p:cNvSpPr/>
          <p:nvPr/>
        </p:nvSpPr>
        <p:spPr>
          <a:xfrm>
            <a:off x="5761887" y="3706765"/>
            <a:ext cx="1440160" cy="466155"/>
          </a:xfrm>
          <a:prstGeom prst="borderCallout1">
            <a:avLst>
              <a:gd name="adj1" fmla="val -2055"/>
              <a:gd name="adj2" fmla="val 33980"/>
              <a:gd name="adj3" fmla="val -74742"/>
              <a:gd name="adj4" fmla="val 17825"/>
            </a:avLst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Laserové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7984" y="4587403"/>
            <a:ext cx="4536504" cy="2097965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2700000" scaled="1"/>
            <a:tileRect/>
          </a:gra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cs-CZ" sz="2400" b="1" dirty="0" smtClean="0">
                <a:solidFill>
                  <a:schemeClr val="tx1"/>
                </a:solidFill>
              </a:rPr>
              <a:t>Tiskárny se speciálním tiskem</a:t>
            </a:r>
            <a:endParaRPr lang="cs-CZ" sz="2400" b="1" dirty="0">
              <a:solidFill>
                <a:schemeClr val="tx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200" b="1" dirty="0" err="1" smtClean="0">
                <a:solidFill>
                  <a:schemeClr val="tx1"/>
                </a:solidFill>
              </a:rPr>
              <a:t>termotransferové</a:t>
            </a:r>
            <a:r>
              <a:rPr lang="cs-CZ" sz="2200" b="1" dirty="0" smtClean="0">
                <a:solidFill>
                  <a:schemeClr val="tx1"/>
                </a:solidFill>
              </a:rPr>
              <a:t> 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200" b="1" dirty="0" err="1" smtClean="0">
                <a:solidFill>
                  <a:schemeClr val="tx1"/>
                </a:solidFill>
              </a:rPr>
              <a:t>termosublimační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200" b="1" dirty="0" smtClean="0">
                <a:solidFill>
                  <a:schemeClr val="tx1"/>
                </a:solidFill>
              </a:rPr>
              <a:t>voskové </a:t>
            </a:r>
            <a:r>
              <a:rPr lang="cs-CZ" sz="2200" b="1" dirty="0">
                <a:solidFill>
                  <a:schemeClr val="tx1"/>
                </a:solidFill>
              </a:rPr>
              <a:t>tiskárny </a:t>
            </a:r>
            <a:endParaRPr lang="cs-CZ" sz="2200" b="1" dirty="0" smtClean="0">
              <a:solidFill>
                <a:schemeClr val="tx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200" b="1" dirty="0" smtClean="0">
                <a:solidFill>
                  <a:schemeClr val="tx1"/>
                </a:solidFill>
              </a:rPr>
              <a:t>plottery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453" y="4849039"/>
            <a:ext cx="2197844" cy="18526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6737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Jehličkové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355303" y="3710061"/>
            <a:ext cx="559681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Základní částí jehličkové tiskárny je tisková hlava, </a:t>
            </a: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které jsou umístěny jehličky ovládané elektromagnety. Počet jehliček umístěných v tiskové hlavě je v současnosti většinou 24.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U </a:t>
            </a:r>
            <a:r>
              <a:rPr lang="cs-CZ" sz="2200" dirty="0">
                <a:solidFill>
                  <a:schemeClr val="bg1"/>
                </a:solidFill>
              </a:rPr>
              <a:t>starších tiskáren můžeme najít 9, 18, 16 a dokonce jen 1 jehličku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5" name="AutoShape 2" descr="http://www.fi.muni.cz/usr/pelikan/ARCHIT/PICTURES/TISK/JEHLPR.JP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3068960"/>
            <a:ext cx="285750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55575" y="5644766"/>
            <a:ext cx="2857500" cy="616493"/>
          </a:xfrm>
          <a:prstGeom prst="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Jehličková tiskárna Panasonic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358751" y="2155795"/>
            <a:ext cx="5596818" cy="1446550"/>
          </a:xfrm>
          <a:prstGeom prst="rect">
            <a:avLst/>
          </a:prstGeom>
          <a:solidFill>
            <a:srgbClr val="0077D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solidFill>
                  <a:schemeClr val="bg1"/>
                </a:solidFill>
              </a:rPr>
              <a:t>Jehličkové tiskárny byly, jsou a nejspíše i zůstanou velmi rozšířenou skupinou tiskáren. </a:t>
            </a:r>
            <a:endParaRPr lang="cs-CZ" sz="22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200" b="1" dirty="0" smtClean="0">
                <a:solidFill>
                  <a:schemeClr val="bg1"/>
                </a:solidFill>
              </a:rPr>
              <a:t>A </a:t>
            </a:r>
            <a:r>
              <a:rPr lang="cs-CZ" sz="2200" b="1" dirty="0">
                <a:solidFill>
                  <a:schemeClr val="bg1"/>
                </a:solidFill>
              </a:rPr>
              <a:t>to především díky své nízké pořizovací ceně, nízkým provozním nákladům a rychlostí tisku. 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71118" y="6093296"/>
            <a:ext cx="5593370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tint val="66000"/>
                  <a:satMod val="160000"/>
                </a:schemeClr>
              </a:gs>
              <a:gs pos="50000">
                <a:schemeClr val="accent1">
                  <a:lumMod val="75000"/>
                  <a:tint val="44500"/>
                  <a:satMod val="160000"/>
                </a:schemeClr>
              </a:gs>
              <a:gs pos="100000">
                <a:schemeClr val="accent1">
                  <a:lumMod val="75000"/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Počátek </a:t>
            </a:r>
            <a:r>
              <a:rPr lang="cs-CZ" b="1" dirty="0" smtClean="0"/>
              <a:t>jehličkového </a:t>
            </a:r>
            <a:r>
              <a:rPr lang="cs-CZ" b="1" dirty="0"/>
              <a:t>tisku můžeme nalézt v roce 1964,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konkrétně </a:t>
            </a:r>
            <a:r>
              <a:rPr lang="cs-CZ" b="1" dirty="0"/>
              <a:t>při Olympijských hrách v Tokiu. </a:t>
            </a:r>
          </a:p>
        </p:txBody>
      </p:sp>
    </p:spTree>
    <p:extLst>
      <p:ext uri="{BB962C8B-B14F-4D97-AF65-F5344CB8AC3E}">
        <p14:creationId xmlns:p14="http://schemas.microsoft.com/office/powerpoint/2010/main" val="1103368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Jehličkové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347864" y="2069558"/>
            <a:ext cx="5616624" cy="40472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sz="2400" b="1" dirty="0">
                <a:solidFill>
                  <a:schemeClr val="bg1"/>
                </a:solidFill>
              </a:rPr>
              <a:t>Výhody jehličkových </a:t>
            </a:r>
            <a:r>
              <a:rPr lang="cs-CZ" sz="2400" b="1" dirty="0" smtClean="0">
                <a:solidFill>
                  <a:schemeClr val="bg1"/>
                </a:solidFill>
              </a:rPr>
              <a:t>tiskáren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nízké </a:t>
            </a:r>
            <a:r>
              <a:rPr lang="cs-CZ" sz="2200" dirty="0">
                <a:solidFill>
                  <a:schemeClr val="bg1"/>
                </a:solidFill>
              </a:rPr>
              <a:t>pořizovací náklady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nízké </a:t>
            </a:r>
            <a:r>
              <a:rPr lang="cs-CZ" sz="2200" dirty="0">
                <a:solidFill>
                  <a:schemeClr val="bg1"/>
                </a:solidFill>
              </a:rPr>
              <a:t>provozní </a:t>
            </a:r>
            <a:r>
              <a:rPr lang="cs-CZ" sz="2200" dirty="0" smtClean="0">
                <a:solidFill>
                  <a:schemeClr val="bg1"/>
                </a:solidFill>
              </a:rPr>
              <a:t>náklady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jednoduchá </a:t>
            </a:r>
            <a:r>
              <a:rPr lang="cs-CZ" sz="2200" dirty="0">
                <a:solidFill>
                  <a:schemeClr val="bg1"/>
                </a:solidFill>
              </a:rPr>
              <a:t>obsluha i výměna pásky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rychlý tisk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možnost </a:t>
            </a:r>
            <a:r>
              <a:rPr lang="cs-CZ" sz="2200" dirty="0">
                <a:solidFill>
                  <a:schemeClr val="bg1"/>
                </a:solidFill>
              </a:rPr>
              <a:t>tisku na traktorový papír </a:t>
            </a:r>
          </a:p>
          <a:p>
            <a:endParaRPr lang="cs-CZ" sz="1100" dirty="0">
              <a:solidFill>
                <a:schemeClr val="bg1"/>
              </a:solidFill>
            </a:endParaRPr>
          </a:p>
          <a:p>
            <a:r>
              <a:rPr lang="cs-CZ" sz="2400" b="1" dirty="0">
                <a:solidFill>
                  <a:schemeClr val="bg1"/>
                </a:solidFill>
              </a:rPr>
              <a:t>Nevýhody jehličkových tiskáren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nízká </a:t>
            </a:r>
            <a:r>
              <a:rPr lang="cs-CZ" sz="2200" dirty="0">
                <a:solidFill>
                  <a:schemeClr val="bg1"/>
                </a:solidFill>
              </a:rPr>
              <a:t>kvalita tisku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hlučný provoz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možnost </a:t>
            </a:r>
            <a:r>
              <a:rPr lang="cs-CZ" sz="2200" dirty="0">
                <a:solidFill>
                  <a:schemeClr val="bg1"/>
                </a:solidFill>
              </a:rPr>
              <a:t>barevného </a:t>
            </a:r>
            <a:r>
              <a:rPr lang="cs-CZ" sz="2200" dirty="0" smtClean="0">
                <a:solidFill>
                  <a:schemeClr val="bg1"/>
                </a:solidFill>
              </a:rPr>
              <a:t>tisku –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jen výjimečně </a:t>
            </a:r>
            <a:r>
              <a:rPr lang="cs-CZ" sz="2200" dirty="0">
                <a:solidFill>
                  <a:schemeClr val="bg1"/>
                </a:solidFill>
              </a:rPr>
              <a:t>při použití více barvících </a:t>
            </a:r>
            <a:r>
              <a:rPr lang="cs-CZ" sz="2200" dirty="0" smtClean="0">
                <a:solidFill>
                  <a:schemeClr val="bg1"/>
                </a:solidFill>
              </a:rPr>
              <a:t>pásek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3095034"/>
            <a:ext cx="2859087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5161959"/>
            <a:ext cx="2925763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38707" y="6116820"/>
            <a:ext cx="8825781" cy="70788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První sériově vyráběná tiskárna přišla na trh v roce </a:t>
            </a:r>
            <a:r>
              <a:rPr lang="cs-CZ" sz="2000" b="1" dirty="0" smtClean="0"/>
              <a:t>1968. Lídrem </a:t>
            </a:r>
            <a:r>
              <a:rPr lang="cs-CZ" sz="2000" b="1" dirty="0"/>
              <a:t>trhu s jehličkovými </a:t>
            </a:r>
            <a:r>
              <a:rPr lang="cs-CZ" sz="2000" b="1" dirty="0" smtClean="0"/>
              <a:t>tiskárnami </a:t>
            </a:r>
            <a:r>
              <a:rPr lang="cs-CZ" sz="2000" b="1" dirty="0"/>
              <a:t>se </a:t>
            </a:r>
            <a:r>
              <a:rPr lang="cs-CZ" sz="2000" b="1" dirty="0" smtClean="0"/>
              <a:t>stala </a:t>
            </a:r>
            <a:r>
              <a:rPr lang="cs-CZ" sz="2000" b="1" dirty="0"/>
              <a:t>na dlouhá léta</a:t>
            </a:r>
            <a:r>
              <a:rPr lang="cs-CZ" sz="2000" b="1" dirty="0" smtClean="0"/>
              <a:t> společnost Epson.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75079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Termální (tepelné)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091408" y="2276872"/>
            <a:ext cx="59046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</a:rPr>
              <a:t>Tepelné tiskárny tisknou na podobném principu jako tiskárny jehličkové. </a:t>
            </a:r>
            <a:r>
              <a:rPr lang="cs-CZ" sz="2200" dirty="0">
                <a:solidFill>
                  <a:schemeClr val="bg1"/>
                </a:solidFill>
              </a:rPr>
              <a:t>Jsou opět vybaveny tiskovou hlavu, která obsahuje sadu jehliček připevněných k elektromagnetům. </a:t>
            </a:r>
            <a:r>
              <a:rPr lang="cs-CZ" sz="2200" b="1" dirty="0">
                <a:solidFill>
                  <a:schemeClr val="bg1"/>
                </a:solidFill>
              </a:rPr>
              <a:t>Jednotlivé jehličky</a:t>
            </a:r>
            <a:r>
              <a:rPr lang="cs-CZ" sz="2200" dirty="0">
                <a:solidFill>
                  <a:schemeClr val="bg1"/>
                </a:solidFill>
              </a:rPr>
              <a:t> jsou však na rozdíl od jehličkové tiskárny </a:t>
            </a:r>
            <a:r>
              <a:rPr lang="cs-CZ" sz="2200" b="1" dirty="0">
                <a:solidFill>
                  <a:schemeClr val="bg1"/>
                </a:solidFill>
              </a:rPr>
              <a:t>zahřáty na vyšší teplotu</a:t>
            </a:r>
            <a:r>
              <a:rPr lang="cs-CZ" sz="2200" dirty="0">
                <a:solidFill>
                  <a:schemeClr val="bg1"/>
                </a:solidFill>
              </a:rPr>
              <a:t>, která poté, co se jehlička přiblíží ke </a:t>
            </a:r>
            <a:r>
              <a:rPr lang="cs-CZ" sz="2200" b="1" dirty="0">
                <a:solidFill>
                  <a:schemeClr val="bg1"/>
                </a:solidFill>
              </a:rPr>
              <a:t>speciálnímu papíru citlivému na teplo</a:t>
            </a:r>
            <a:r>
              <a:rPr lang="cs-CZ" sz="2200" dirty="0">
                <a:solidFill>
                  <a:schemeClr val="bg1"/>
                </a:solidFill>
              </a:rPr>
              <a:t>, způsobí jeho zabarvení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Tepelné </a:t>
            </a:r>
            <a:r>
              <a:rPr lang="cs-CZ" sz="2200" dirty="0">
                <a:solidFill>
                  <a:schemeClr val="bg1"/>
                </a:solidFill>
              </a:rPr>
              <a:t>tiskárny poskytují podobnou kvalitu a rychlost tisku jako tiskárny jehličkové. Jejich velkou nevýhodou je nutnost použít speciální papír a tím i vyšší cena za vytištěnou stránku.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82" y="2716064"/>
            <a:ext cx="2095500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344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Termální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2" descr="http://extrahardware.cnews.cz/sites/default/files/pictures/archive/clanky/archive/2009/10rijen/tiskarny/80250_paper_t.jpg"/>
          <p:cNvSpPr>
            <a:spLocks noChangeAspect="1" noChangeArrowheads="1"/>
          </p:cNvSpPr>
          <p:nvPr/>
        </p:nvSpPr>
        <p:spPr bwMode="auto">
          <a:xfrm>
            <a:off x="155575" y="-46038"/>
            <a:ext cx="3333750" cy="326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3752" y="1974543"/>
            <a:ext cx="896448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Termální tiskárny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dělí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podkategorie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b="1" dirty="0" smtClean="0">
                <a:solidFill>
                  <a:schemeClr val="bg1"/>
                </a:solidFill>
              </a:rPr>
              <a:t>s</a:t>
            </a:r>
            <a:r>
              <a:rPr lang="cs-CZ" sz="2200" b="1" dirty="0">
                <a:solidFill>
                  <a:schemeClr val="bg1"/>
                </a:solidFill>
              </a:rPr>
              <a:t> přímým </a:t>
            </a:r>
            <a:r>
              <a:rPr lang="cs-CZ" sz="2200" b="1" dirty="0" smtClean="0">
                <a:solidFill>
                  <a:schemeClr val="bg1"/>
                </a:solidFill>
              </a:rPr>
              <a:t>tiskem </a:t>
            </a:r>
            <a:r>
              <a:rPr lang="cs-CZ" sz="2200" dirty="0" smtClean="0">
                <a:solidFill>
                  <a:schemeClr val="bg1"/>
                </a:solidFill>
              </a:rPr>
              <a:t>- tisková </a:t>
            </a:r>
            <a:r>
              <a:rPr lang="cs-CZ" sz="2200" dirty="0">
                <a:solidFill>
                  <a:schemeClr val="bg1"/>
                </a:solidFill>
              </a:rPr>
              <a:t>hlava </a:t>
            </a:r>
            <a:r>
              <a:rPr lang="cs-CZ" sz="2200" dirty="0" smtClean="0">
                <a:solidFill>
                  <a:schemeClr val="bg1"/>
                </a:solidFill>
              </a:rPr>
              <a:t>je tvořena </a:t>
            </a:r>
            <a:r>
              <a:rPr lang="cs-CZ" sz="2200" dirty="0">
                <a:solidFill>
                  <a:schemeClr val="bg1"/>
                </a:solidFill>
              </a:rPr>
              <a:t>malými odpory s malou tepelnou setrvačností – výhodou je, že jediný spotřební materiál je papír, nevýhodou je vyšší cena papíru a malá stabilita tisku (tisk časem bledne). Tyto tiskárny se často používají v supermarketech. Stejnou metodu tisku používaly i faxy, zde již ale byla vytlačena inkoustovým nebo laserovým tiskem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2" y="4467533"/>
            <a:ext cx="2361952" cy="236195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0" name="TextovéPole 9"/>
          <p:cNvSpPr txBox="1"/>
          <p:nvPr/>
        </p:nvSpPr>
        <p:spPr>
          <a:xfrm>
            <a:off x="2415704" y="4123867"/>
            <a:ext cx="660648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200" b="1" dirty="0" err="1">
                <a:solidFill>
                  <a:schemeClr val="bg1"/>
                </a:solidFill>
              </a:rPr>
              <a:t>termotransferové</a:t>
            </a:r>
            <a:r>
              <a:rPr lang="cs-CZ" sz="2200" b="1" dirty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- princip tisku je stejný jako u přímého termálního tisku, jen je mezi hlavou a papírem speciální </a:t>
            </a:r>
            <a:r>
              <a:rPr lang="cs-CZ" sz="2200" dirty="0" err="1">
                <a:solidFill>
                  <a:schemeClr val="bg1"/>
                </a:solidFill>
              </a:rPr>
              <a:t>termotransferová</a:t>
            </a:r>
            <a:r>
              <a:rPr lang="cs-CZ" sz="2200" dirty="0">
                <a:solidFill>
                  <a:schemeClr val="bg1"/>
                </a:solidFill>
              </a:rPr>
              <a:t> fólie, ze které se barva teplem přenese na potiskované medium. Tím může být na rozdíl přímého tisku i běžný papír. Jedno- i vícebarevný tisk se používá v tiskárnách na potisk štítků (</a:t>
            </a:r>
            <a:r>
              <a:rPr lang="cs-CZ" sz="2200" dirty="0" err="1">
                <a:solidFill>
                  <a:schemeClr val="bg1"/>
                </a:solidFill>
              </a:rPr>
              <a:t>Dymo</a:t>
            </a:r>
            <a:r>
              <a:rPr lang="cs-CZ" sz="2200" dirty="0">
                <a:solidFill>
                  <a:schemeClr val="bg1"/>
                </a:solidFill>
              </a:rPr>
              <a:t>), plastových karet nebo při tisku fotografií ve vysoké kvalitě. </a:t>
            </a:r>
          </a:p>
        </p:txBody>
      </p:sp>
    </p:spTree>
    <p:extLst>
      <p:ext uri="{BB962C8B-B14F-4D97-AF65-F5344CB8AC3E}">
        <p14:creationId xmlns:p14="http://schemas.microsoft.com/office/powerpoint/2010/main" val="2363902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Inkoustové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542" y="3212976"/>
            <a:ext cx="2475026" cy="2790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87824" y="2082134"/>
            <a:ext cx="583264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Inkoustové tiskárny se staly díky své nízké ceně, vysoké kvalitě tisku a možnosti barevného tisku, oblíbenými tiskárnami v domácnostech a malých kancelářích.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987824" y="3717032"/>
            <a:ext cx="5832648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Základní </a:t>
            </a:r>
            <a:r>
              <a:rPr lang="cs-CZ" sz="2200" dirty="0">
                <a:solidFill>
                  <a:schemeClr val="bg1"/>
                </a:solidFill>
              </a:rPr>
              <a:t>částí inkoustové tiskárny je tisková hlava (</a:t>
            </a:r>
            <a:r>
              <a:rPr lang="cs-CZ" sz="2200" dirty="0" err="1">
                <a:solidFill>
                  <a:schemeClr val="bg1"/>
                </a:solidFill>
              </a:rPr>
              <a:t>cartridge</a:t>
            </a:r>
            <a:r>
              <a:rPr lang="cs-CZ" sz="2200" dirty="0">
                <a:solidFill>
                  <a:schemeClr val="bg1"/>
                </a:solidFill>
              </a:rPr>
              <a:t>). Je to malá nádobka obsahující inkoust, který je přes miniaturní trysky (zrakem jen velmi těžce rozpoznatelné) přenášen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podobě kapiček na papír.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Tisková </a:t>
            </a:r>
            <a:r>
              <a:rPr lang="cs-CZ" sz="2200" dirty="0">
                <a:solidFill>
                  <a:schemeClr val="bg1"/>
                </a:solidFill>
              </a:rPr>
              <a:t>hlava horizontálně přejíždí nad papírem, který je přenosovým mechanizmem posouván vpřed , a pomocí trysek nanáší na papír inkoust. </a:t>
            </a:r>
          </a:p>
        </p:txBody>
      </p:sp>
    </p:spTree>
    <p:extLst>
      <p:ext uri="{BB962C8B-B14F-4D97-AF65-F5344CB8AC3E}">
        <p14:creationId xmlns:p14="http://schemas.microsoft.com/office/powerpoint/2010/main" val="156157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Inkoustové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79912" y="2303590"/>
            <a:ext cx="4788532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Výhody inkoustových tiskáren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nízké pořizovací náklady 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nehlučný provoz 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možnost barevného tisku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Wingdings" pitchFamily="2" charset="2"/>
              <a:buChar char="Ø"/>
            </a:pPr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Nevýhody </a:t>
            </a:r>
            <a:r>
              <a:rPr lang="cs-CZ" sz="2400" b="1" dirty="0">
                <a:solidFill>
                  <a:schemeClr val="bg1"/>
                </a:solidFill>
              </a:rPr>
              <a:t>inkoustových tiskáren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vysoké </a:t>
            </a:r>
            <a:r>
              <a:rPr lang="cs-CZ" sz="2200" dirty="0">
                <a:solidFill>
                  <a:schemeClr val="bg1"/>
                </a:solidFill>
              </a:rPr>
              <a:t>provozní náklady 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vytištěné dokumenty se po styku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 </a:t>
            </a:r>
            <a:r>
              <a:rPr lang="cs-CZ" sz="2200" dirty="0">
                <a:solidFill>
                  <a:schemeClr val="bg1"/>
                </a:solidFill>
              </a:rPr>
              <a:t>vodou rozpíjejí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28" y="3212976"/>
            <a:ext cx="3028950" cy="26574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2155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340768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Inkoustové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15816" y="1972337"/>
            <a:ext cx="6042489" cy="48474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Inkoustové (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ink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-jet) </a:t>
            </a:r>
            <a:r>
              <a:rPr lang="cs-CZ" sz="2200" dirty="0" smtClean="0">
                <a:solidFill>
                  <a:schemeClr val="bg1"/>
                </a:solidFill>
              </a:rPr>
              <a:t>- tiskárny </a:t>
            </a:r>
            <a:r>
              <a:rPr lang="cs-CZ" sz="2200" dirty="0">
                <a:solidFill>
                  <a:schemeClr val="bg1"/>
                </a:solidFill>
              </a:rPr>
              <a:t>pracují formou </a:t>
            </a:r>
          </a:p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nanášení inkoustu na papír.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současnosti rozlišujeme tři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druhy: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Aft>
                <a:spcPts val="600"/>
              </a:spcAft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Termické (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bubble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-jet) </a:t>
            </a:r>
            <a:r>
              <a:rPr lang="cs-CZ" sz="2200" dirty="0">
                <a:solidFill>
                  <a:schemeClr val="bg1"/>
                </a:solidFill>
              </a:rPr>
              <a:t>– při zahřátí </a:t>
            </a:r>
            <a:r>
              <a:rPr lang="cs-CZ" sz="2200" dirty="0" smtClean="0">
                <a:solidFill>
                  <a:schemeClr val="bg1"/>
                </a:solidFill>
              </a:rPr>
              <a:t>inkoustu vznikne </a:t>
            </a:r>
            <a:r>
              <a:rPr lang="cs-CZ" sz="2200" dirty="0">
                <a:solidFill>
                  <a:schemeClr val="bg1"/>
                </a:solidFill>
              </a:rPr>
              <a:t>v trysce bublina, která </a:t>
            </a:r>
            <a:r>
              <a:rPr lang="cs-CZ" sz="2200" dirty="0" smtClean="0">
                <a:solidFill>
                  <a:schemeClr val="bg1"/>
                </a:solidFill>
              </a:rPr>
              <a:t> vymrští </a:t>
            </a:r>
            <a:r>
              <a:rPr lang="cs-CZ" sz="2200" dirty="0">
                <a:solidFill>
                  <a:schemeClr val="bg1"/>
                </a:solidFill>
              </a:rPr>
              <a:t>inkoustovou kapku</a:t>
            </a:r>
          </a:p>
          <a:p>
            <a:pPr>
              <a:spcAft>
                <a:spcPts val="600"/>
              </a:spcAft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Piezoelektrické</a:t>
            </a:r>
            <a:r>
              <a:rPr lang="cs-CZ" sz="2200" dirty="0">
                <a:solidFill>
                  <a:schemeClr val="bg1"/>
                </a:solidFill>
              </a:rPr>
              <a:t> – na tiskové hlavě jsou krystaly </a:t>
            </a:r>
            <a:r>
              <a:rPr lang="cs-CZ" sz="2200" dirty="0" smtClean="0">
                <a:solidFill>
                  <a:schemeClr val="bg1"/>
                </a:solidFill>
              </a:rPr>
              <a:t>schopné  měnit </a:t>
            </a:r>
            <a:r>
              <a:rPr lang="cs-CZ" sz="2200" dirty="0">
                <a:solidFill>
                  <a:schemeClr val="bg1"/>
                </a:solidFill>
              </a:rPr>
              <a:t>tvar, čímž vystřelují kapku na papír.</a:t>
            </a:r>
          </a:p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vymrští inkoustovou kapku</a:t>
            </a:r>
          </a:p>
          <a:p>
            <a:pPr>
              <a:spcAft>
                <a:spcPts val="600"/>
              </a:spcAft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Voskové</a:t>
            </a:r>
            <a:r>
              <a:rPr lang="cs-CZ" sz="2200" dirty="0">
                <a:solidFill>
                  <a:schemeClr val="bg1"/>
                </a:solidFill>
              </a:rPr>
              <a:t> – vstřikují na papír natavený tuhý inkoust. </a:t>
            </a:r>
          </a:p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Vyznačují </a:t>
            </a:r>
            <a:r>
              <a:rPr lang="cs-CZ" sz="2200" dirty="0" smtClean="0">
                <a:solidFill>
                  <a:schemeClr val="bg1"/>
                </a:solidFill>
              </a:rPr>
              <a:t>se </a:t>
            </a:r>
            <a:r>
              <a:rPr lang="cs-CZ" sz="2200" dirty="0">
                <a:solidFill>
                  <a:schemeClr val="bg1"/>
                </a:solidFill>
              </a:rPr>
              <a:t>živými barvami a vysokou kvalitou </a:t>
            </a:r>
            <a:r>
              <a:rPr lang="cs-CZ" sz="2200" dirty="0" smtClean="0">
                <a:solidFill>
                  <a:schemeClr val="bg1"/>
                </a:solidFill>
              </a:rPr>
              <a:t>tisku.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5197181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2996952"/>
            <a:ext cx="2408689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9572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Plotry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69558"/>
            <a:ext cx="5184576" cy="35228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0375" y="5877272"/>
            <a:ext cx="82160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Mezi </a:t>
            </a:r>
            <a:r>
              <a:rPr lang="cs-CZ" sz="2400" dirty="0">
                <a:solidFill>
                  <a:schemeClr val="bg1"/>
                </a:solidFill>
              </a:rPr>
              <a:t>inkoustové tiskárny se řadí i takto obrovské plotry o šířce výkresu až </a:t>
            </a:r>
            <a:r>
              <a:rPr lang="cs-CZ" sz="2400" dirty="0" smtClean="0">
                <a:solidFill>
                  <a:schemeClr val="bg1"/>
                </a:solidFill>
              </a:rPr>
              <a:t>A0.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9" y="3347829"/>
            <a:ext cx="3396320" cy="25472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3262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97359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Laserové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19872" y="2708920"/>
            <a:ext cx="55446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Laserová tiskárna je zařízení určené zejména pro profesionální použití. </a:t>
            </a:r>
            <a:endParaRPr lang="cs-CZ" sz="2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Poskytuje </a:t>
            </a:r>
            <a:r>
              <a:rPr lang="cs-CZ" sz="2200" dirty="0">
                <a:solidFill>
                  <a:schemeClr val="bg1"/>
                </a:solidFill>
              </a:rPr>
              <a:t>velmi vysokou kvalitu (300 dpi - 1200 dpi) i rychlost tisku (desítky stránek za minutu).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Jedná </a:t>
            </a:r>
            <a:r>
              <a:rPr lang="cs-CZ" sz="2200" dirty="0">
                <a:solidFill>
                  <a:schemeClr val="bg1"/>
                </a:solidFill>
              </a:rPr>
              <a:t>se o poměrně drahé zařízení - ale cena za vytištěnou stránku bývá většinou nižší než </a:t>
            </a:r>
            <a:r>
              <a:rPr lang="cs-CZ" sz="2200" dirty="0" smtClean="0">
                <a:solidFill>
                  <a:schemeClr val="bg1"/>
                </a:solidFill>
              </a:rPr>
              <a:t>u </a:t>
            </a:r>
            <a:r>
              <a:rPr lang="cs-CZ" sz="2200" dirty="0">
                <a:solidFill>
                  <a:schemeClr val="bg1"/>
                </a:solidFill>
              </a:rPr>
              <a:t>inkoustových tiskáren.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46" y="3125810"/>
            <a:ext cx="2988854" cy="3255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664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Laserové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91880" y="2204864"/>
            <a:ext cx="5328592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Pracují </a:t>
            </a:r>
            <a:r>
              <a:rPr lang="cs-CZ" sz="2200" dirty="0">
                <a:solidFill>
                  <a:schemeClr val="bg1"/>
                </a:solidFill>
              </a:rPr>
              <a:t>na stejném principu jako kopírky: laserový paprsek vykresluje obrázek na fotocitlivý a polovodivý, obvykle selenový válec, na jehož povrch se poté nanáší toner; toner se uchytí jen na osvětlených místech, obtiskne se na papír a na závěr je k papíru tepelně fixován (zažehlen teplem cca 180 °C a tlakem).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79912" y="5301208"/>
            <a:ext cx="4680520" cy="110799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sz="2200" dirty="0"/>
              <a:t>První laserovou tiskárnu vyrobila firma IBM v roce 1975, ale </a:t>
            </a:r>
            <a:r>
              <a:rPr lang="cs-CZ" sz="2200" dirty="0" smtClean="0"/>
              <a:t>byla </a:t>
            </a:r>
            <a:r>
              <a:rPr lang="cs-CZ" sz="2200" dirty="0"/>
              <a:t>to obří </a:t>
            </a:r>
            <a:r>
              <a:rPr lang="cs-CZ" sz="2200" dirty="0" smtClean="0"/>
              <a:t>tiskárna </a:t>
            </a:r>
            <a:r>
              <a:rPr lang="cs-CZ" sz="2200" dirty="0"/>
              <a:t>pro sálové </a:t>
            </a:r>
            <a:r>
              <a:rPr lang="cs-CZ" sz="2200" dirty="0" smtClean="0"/>
              <a:t>počítače.</a:t>
            </a:r>
            <a:endParaRPr lang="cs-CZ" sz="2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3300958"/>
            <a:ext cx="3151617" cy="3008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233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Laserové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07904" y="2082134"/>
            <a:ext cx="525658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Výhody laserových tiskáren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nízké </a:t>
            </a:r>
            <a:r>
              <a:rPr lang="cs-CZ" sz="2200" dirty="0">
                <a:solidFill>
                  <a:schemeClr val="bg1"/>
                </a:solidFill>
              </a:rPr>
              <a:t>provozní náklady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nehlučný </a:t>
            </a:r>
            <a:r>
              <a:rPr lang="cs-CZ" sz="2200" dirty="0">
                <a:solidFill>
                  <a:schemeClr val="bg1"/>
                </a:solidFill>
              </a:rPr>
              <a:t>provoz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velmi </a:t>
            </a:r>
            <a:r>
              <a:rPr lang="cs-CZ" sz="2200" dirty="0">
                <a:solidFill>
                  <a:schemeClr val="bg1"/>
                </a:solidFill>
              </a:rPr>
              <a:t>rychlý </a:t>
            </a:r>
            <a:r>
              <a:rPr lang="cs-CZ" sz="2200" dirty="0" smtClean="0">
                <a:solidFill>
                  <a:schemeClr val="bg1"/>
                </a:solidFill>
              </a:rPr>
              <a:t>tisk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kvalitní </a:t>
            </a:r>
            <a:r>
              <a:rPr lang="cs-CZ" sz="2200" dirty="0">
                <a:solidFill>
                  <a:schemeClr val="bg1"/>
                </a:solidFill>
              </a:rPr>
              <a:t>tisk </a:t>
            </a:r>
          </a:p>
          <a:p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Nevýhody laserových tiskáren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vysoké </a:t>
            </a:r>
            <a:r>
              <a:rPr lang="cs-CZ" sz="2200" dirty="0" err="1">
                <a:solidFill>
                  <a:schemeClr val="bg1"/>
                </a:solidFill>
              </a:rPr>
              <a:t>přizovací</a:t>
            </a:r>
            <a:r>
              <a:rPr lang="cs-CZ" sz="2200" dirty="0">
                <a:solidFill>
                  <a:schemeClr val="bg1"/>
                </a:solidFill>
              </a:rPr>
              <a:t> náklady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při </a:t>
            </a:r>
            <a:r>
              <a:rPr lang="cs-CZ" sz="2200" dirty="0">
                <a:solidFill>
                  <a:schemeClr val="bg1"/>
                </a:solidFill>
              </a:rPr>
              <a:t>tisku je v činnosti laser, který způsobuje vznik ozónu, který je pro člověka velmi nebezpečný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náročnější </a:t>
            </a:r>
            <a:r>
              <a:rPr lang="cs-CZ" sz="2200" dirty="0">
                <a:solidFill>
                  <a:schemeClr val="bg1"/>
                </a:solidFill>
              </a:rPr>
              <a:t>obsluha 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90" y="2996952"/>
            <a:ext cx="2768625" cy="3636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0939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LED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2053196"/>
            <a:ext cx="5832648" cy="4385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Na velmi podobném principu </a:t>
            </a:r>
            <a:r>
              <a:rPr lang="cs-CZ" sz="2200" dirty="0" smtClean="0">
                <a:solidFill>
                  <a:schemeClr val="bg1"/>
                </a:solidFill>
              </a:rPr>
              <a:t>jako laserové tiskárny pracují </a:t>
            </a:r>
            <a:r>
              <a:rPr lang="cs-CZ" sz="2200" dirty="0">
                <a:solidFill>
                  <a:schemeClr val="bg1"/>
                </a:solidFill>
              </a:rPr>
              <a:t>i LED tiskárny, které již dlouhá léta razí společnost OKI.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Ta </a:t>
            </a:r>
            <a:r>
              <a:rPr lang="cs-CZ" sz="2200" dirty="0">
                <a:solidFill>
                  <a:schemeClr val="bg1"/>
                </a:solidFill>
              </a:rPr>
              <a:t>k nasvícení fotocitlivého válce nepoužívá laser, ale pás LED diod.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U </a:t>
            </a:r>
            <a:r>
              <a:rPr lang="cs-CZ" sz="2200" dirty="0">
                <a:solidFill>
                  <a:schemeClr val="bg1"/>
                </a:solidFill>
              </a:rPr>
              <a:t>LED tiskáren jsou hlavními výhodami menší rozměry a vyšší </a:t>
            </a:r>
            <a:r>
              <a:rPr lang="cs-CZ" sz="2200" dirty="0" smtClean="0">
                <a:solidFill>
                  <a:schemeClr val="bg1"/>
                </a:solidFill>
              </a:rPr>
              <a:t>spolehlivost.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LED </a:t>
            </a:r>
            <a:r>
              <a:rPr lang="cs-CZ" sz="2200" dirty="0">
                <a:solidFill>
                  <a:schemeClr val="bg1"/>
                </a:solidFill>
              </a:rPr>
              <a:t>tiskárny by také měly umět tisknout rychleji, než tiskárny laserové, navíc u nich není rychlost tisku závislá na rozlišení. Kvalita a hlavně fyzické rozlišení tisku je určeno právě počtem diod a jejich hustotou.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1951" y="5842337"/>
            <a:ext cx="2823865" cy="101566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První </a:t>
            </a:r>
            <a:r>
              <a:rPr lang="cs-CZ" sz="2000" b="1" dirty="0"/>
              <a:t>LED tiskárna spatřila světlo světa až v roce 1981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8" y="2888829"/>
            <a:ext cx="2882708" cy="27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775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ČÁST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3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TISKÁRENY</a:t>
            </a:r>
            <a:b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</a:br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zastaralé typy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93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zastaralé typy</a:t>
            </a:r>
            <a:endParaRPr lang="cs-CZ" sz="32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Řetězová tiskárna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5575" y="2852936"/>
            <a:ext cx="4795529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Mezi nejstarší typy tiskáren patří řetězové a bubnové.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V</a:t>
            </a:r>
            <a:r>
              <a:rPr lang="cs-CZ" sz="2200" dirty="0">
                <a:solidFill>
                  <a:schemeClr val="bg1"/>
                </a:solidFill>
              </a:rPr>
              <a:t> prvním případě jsou jednotlivé typy se znaky umístěny za sebou na řetězu, který se neustále pohybuje nad papírem kolmo na směr jeho posunu. Z druhé strany papíru je sada kladívek, která udeří proti řetězu v okamžiku, kdy je proti kladívku ve správné pozici článek řetězu s písmenem. Na jeden oběh řetězu je vytištěn celý řádek.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488" y="2107464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154488" y="5070882"/>
            <a:ext cx="3810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Mezi nejrozšířenější modely řetězových tiskáren patřila i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IBM 1403</a:t>
            </a:r>
            <a:r>
              <a:rPr lang="cs-CZ" dirty="0">
                <a:solidFill>
                  <a:srgbClr val="FFFF00"/>
                </a:solidFill>
              </a:rPr>
              <a:t>, která spatřila světlo světa v roce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1959</a:t>
            </a:r>
            <a:r>
              <a:rPr lang="cs-CZ" dirty="0">
                <a:solidFill>
                  <a:srgbClr val="FFFF00"/>
                </a:solidFill>
              </a:rPr>
              <a:t>. </a:t>
            </a:r>
          </a:p>
          <a:p>
            <a:r>
              <a:rPr lang="cs-CZ" dirty="0">
                <a:solidFill>
                  <a:srgbClr val="FFFF00"/>
                </a:solidFill>
              </a:rPr>
              <a:t>Tato výkonná tisková jednotka dokázala potisknout až 600 řádků za minutu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47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zastaralé typy</a:t>
            </a:r>
            <a:endParaRPr lang="cs-CZ" sz="32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Bubnová tiskárna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2276872"/>
            <a:ext cx="5760640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Bubnové tiskárny mají </a:t>
            </a:r>
            <a:r>
              <a:rPr lang="cs-CZ" sz="2200" dirty="0">
                <a:solidFill>
                  <a:schemeClr val="bg1"/>
                </a:solidFill>
              </a:rPr>
              <a:t>ve svých útrobách ukrytý podélný buben, na jehož obvodu je umístěna celá sada typů se znaky.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Buben </a:t>
            </a:r>
            <a:r>
              <a:rPr lang="cs-CZ" sz="2200" dirty="0">
                <a:solidFill>
                  <a:schemeClr val="bg1"/>
                </a:solidFill>
              </a:rPr>
              <a:t>se otáčí ve shodném směru s pohybem papíru a ve vhodnou chvíli proti bubnu udeří kladívko.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celém řádku se tak vytisknou zároveň všechna A, B a podobně. Papír se pohybuje </a:t>
            </a:r>
            <a:r>
              <a:rPr lang="cs-CZ" sz="2200" dirty="0" smtClean="0">
                <a:solidFill>
                  <a:schemeClr val="bg1"/>
                </a:solidFill>
              </a:rPr>
              <a:t>souvisle.</a:t>
            </a:r>
          </a:p>
          <a:p>
            <a:pPr>
              <a:spcAft>
                <a:spcPts val="600"/>
              </a:spcAft>
            </a:pP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rgbClr val="FFFF00"/>
                </a:solidFill>
              </a:rPr>
              <a:t>Bubnové </a:t>
            </a:r>
            <a:r>
              <a:rPr lang="cs-CZ" sz="2200" dirty="0">
                <a:solidFill>
                  <a:srgbClr val="FFFF00"/>
                </a:solidFill>
              </a:rPr>
              <a:t>tiskárny se používají dodnes </a:t>
            </a:r>
            <a:r>
              <a:rPr lang="cs-CZ" sz="2200" dirty="0" smtClean="0">
                <a:solidFill>
                  <a:srgbClr val="FFFF00"/>
                </a:solidFill>
              </a:rPr>
              <a:t/>
            </a:r>
            <a:br>
              <a:rPr lang="cs-CZ" sz="2200" dirty="0" smtClean="0">
                <a:solidFill>
                  <a:srgbClr val="FFFF00"/>
                </a:solidFill>
              </a:rPr>
            </a:br>
            <a:r>
              <a:rPr lang="cs-CZ" sz="2200" dirty="0" smtClean="0">
                <a:solidFill>
                  <a:srgbClr val="FFFF00"/>
                </a:solidFill>
              </a:rPr>
              <a:t>v </a:t>
            </a:r>
            <a:r>
              <a:rPr lang="cs-CZ" sz="2200" dirty="0">
                <a:solidFill>
                  <a:srgbClr val="FFFF00"/>
                </a:solidFill>
              </a:rPr>
              <a:t>obchodních pokladnách.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3356992"/>
            <a:ext cx="2925240" cy="2664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4478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b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zastaralé typy</a:t>
            </a:r>
            <a:endParaRPr lang="cs-CZ" sz="32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Znaková tiskárna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2133630"/>
            <a:ext cx="5760640" cy="472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Speciální variantou, vycházející z elektrických psacích strojů, pak byly tiskárny znakové.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takové tiskárně se jednotlivá písmena tiskla jedním úderem, stejně jako na psacím stroji.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Znakové </a:t>
            </a:r>
            <a:r>
              <a:rPr lang="cs-CZ" sz="2200" dirty="0">
                <a:solidFill>
                  <a:schemeClr val="bg1"/>
                </a:solidFill>
              </a:rPr>
              <a:t>tiskárny se dále rozdělovaly na dva základní druhy – s kulovou hlavicí, nebo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 </a:t>
            </a:r>
            <a:r>
              <a:rPr lang="cs-CZ" sz="2200" dirty="0">
                <a:solidFill>
                  <a:schemeClr val="bg1"/>
                </a:solidFill>
              </a:rPr>
              <a:t>typovým kolem.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První </a:t>
            </a:r>
            <a:r>
              <a:rPr lang="cs-CZ" sz="2200" dirty="0">
                <a:solidFill>
                  <a:schemeClr val="bg1"/>
                </a:solidFill>
              </a:rPr>
              <a:t>variantu hojně využívaly tiskárny IBM, přičemž tvar tiskové hlavy připomínal vajíčko, na kterém byly rozmístěny jednotlivé znaky.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U </a:t>
            </a:r>
            <a:r>
              <a:rPr lang="cs-CZ" sz="2200" dirty="0">
                <a:solidFill>
                  <a:schemeClr val="bg1"/>
                </a:solidFill>
              </a:rPr>
              <a:t>typového kola připomínala tisková hlava kopretinu, na jejíchž listech seděly jednotlivé znaky.</a:t>
            </a:r>
            <a:endParaRPr lang="cs-CZ" sz="2200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3573016"/>
            <a:ext cx="2675707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048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3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Multifunkční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896313" y="2069558"/>
            <a:ext cx="597666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Multifunkční zařízení (skener, tiskárna, kopírka, čtečka karet, příp. fax) je výhodné svou nízkou cenou.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Poskytuje </a:t>
            </a:r>
            <a:r>
              <a:rPr lang="cs-CZ" sz="2200" dirty="0">
                <a:solidFill>
                  <a:schemeClr val="bg1"/>
                </a:solidFill>
              </a:rPr>
              <a:t>ale vždy jen kompromisní kvalitu - ani jednu z funkcí nebude nikdy plnit tak dobře, jako samostatná zařízení. Pokud vám na kvalitě až tolik nezáleží, a naopak oceníte možnost kopírování (nebo i faxování), kupte si multifunkční zařízení.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02" y="3429000"/>
            <a:ext cx="2581275" cy="177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013176"/>
            <a:ext cx="2790825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6765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TISKÁRNY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5575" y="2996952"/>
            <a:ext cx="8664897" cy="270843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spcAft>
                <a:spcPts val="1200"/>
              </a:spcAft>
            </a:pPr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ookman Old Style" pitchFamily="18" charset="0"/>
              </a:rPr>
              <a:t>DĚKUJI </a:t>
            </a:r>
          </a:p>
          <a:p>
            <a:pPr algn="ctr">
              <a:spcAft>
                <a:spcPts val="1200"/>
              </a:spcAft>
            </a:pPr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ookman Old Style" pitchFamily="18" charset="0"/>
              </a:rPr>
              <a:t>ZA POZORNOST</a:t>
            </a:r>
            <a:endParaRPr lang="cs-CZ" sz="8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3" name="AutoShape 2" descr="Tiskárny - p&amp;rcaron;e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147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4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88640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896526"/>
            <a:ext cx="8784976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Počítačová tiskárna</a:t>
            </a:r>
            <a:r>
              <a:rPr lang="cs-CZ" sz="1600" dirty="0"/>
              <a:t> [online], Wikipedie: Otevřená encyklopedie, c2013, Datum poslední revize 16. 05. 2013, 06:38 UTC, [citováno 16. 07. 2013] &lt;</a:t>
            </a:r>
            <a:r>
              <a:rPr lang="cs-CZ" sz="1600" dirty="0">
                <a:hlinkClick r:id="rId2"/>
              </a:rPr>
              <a:t>http://cs.wikipedia.org/w/</a:t>
            </a:r>
            <a:r>
              <a:rPr lang="cs-CZ" sz="1600" dirty="0" err="1">
                <a:hlinkClick r:id="rId2"/>
              </a:rPr>
              <a:t>index.php?title</a:t>
            </a:r>
            <a:r>
              <a:rPr lang="cs-CZ" sz="1600" dirty="0">
                <a:hlinkClick r:id="rId2"/>
              </a:rPr>
              <a:t>=Po%C4%8D%C3%ADta%C4%8Dov%C3%A1_tisk%C3%A1rna&amp;oldid=10327401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'Printer (computing)',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14 June 2013, 18:59 UTC, &lt;</a:t>
            </a:r>
            <a:r>
              <a:rPr lang="en-US" sz="1600" dirty="0">
                <a:hlinkClick r:id="rId3"/>
              </a:rPr>
              <a:t>http://en.wikipedia.org/w/index.php?title=Printer_(computing)&amp;oldid=559915196</a:t>
            </a:r>
            <a:r>
              <a:rPr lang="en-US" sz="1600" dirty="0"/>
              <a:t>&gt; [accessed 15 July 2013] </a:t>
            </a:r>
            <a:endParaRPr lang="cs-CZ" sz="1600" dirty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Inkoustová tiskárna</a:t>
            </a:r>
            <a:r>
              <a:rPr lang="cs-CZ" sz="1600" dirty="0"/>
              <a:t> [online], Wikipedie: Otevřená encyklopedie, c2013, Datum poslední revize 19. 03. 2013, 16:49 UTC, [citováno 15. 07. 2013] 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 err="1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=Inkoustov%C3%A1_tisk%C3%A1rna&amp;oldid=9965746</a:t>
            </a:r>
            <a:r>
              <a:rPr lang="cs-CZ" sz="1600" dirty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Plotter</a:t>
            </a:r>
            <a:r>
              <a:rPr lang="cs-CZ" sz="1600" dirty="0"/>
              <a:t> [online], Wikipedie: Otevřená encyklopedie, c2013, Datum poslední revize 15. 07. 2013, 18:17 UTC, [citováno 15. 07. 2013] &lt;</a:t>
            </a:r>
            <a:r>
              <a:rPr lang="cs-CZ" sz="1600" dirty="0">
                <a:hlinkClick r:id="rId5"/>
              </a:rPr>
              <a:t>http://cs.wikipedia.org/w/</a:t>
            </a:r>
            <a:r>
              <a:rPr lang="cs-CZ" sz="1600" dirty="0" err="1">
                <a:hlinkClick r:id="rId5"/>
              </a:rPr>
              <a:t>index.php?title</a:t>
            </a:r>
            <a:r>
              <a:rPr lang="cs-CZ" sz="1600" dirty="0">
                <a:hlinkClick r:id="rId5"/>
              </a:rPr>
              <a:t>=</a:t>
            </a:r>
            <a:r>
              <a:rPr lang="cs-CZ" sz="1600" dirty="0" err="1">
                <a:hlinkClick r:id="rId5"/>
              </a:rPr>
              <a:t>Plotter&amp;oldid</a:t>
            </a:r>
            <a:r>
              <a:rPr lang="cs-CZ" sz="1600" dirty="0">
                <a:hlinkClick r:id="rId5"/>
              </a:rPr>
              <a:t>=10529471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Laserová tiskárna</a:t>
            </a:r>
            <a:r>
              <a:rPr lang="cs-CZ" sz="1600" dirty="0"/>
              <a:t> [online], Wikipedie: Otevřená encyklopedie, c2013, Datum poslední revize 6. 05. 2013, 09:37 UTC, [citováno 16. 07. 2013] &lt;</a:t>
            </a:r>
            <a:r>
              <a:rPr lang="cs-CZ" sz="1600" dirty="0">
                <a:hlinkClick r:id="rId6"/>
              </a:rPr>
              <a:t>http://cs.wikipedia.org/w/</a:t>
            </a:r>
            <a:r>
              <a:rPr lang="cs-CZ" sz="1600" dirty="0" err="1">
                <a:hlinkClick r:id="rId6"/>
              </a:rPr>
              <a:t>index.php?title</a:t>
            </a:r>
            <a:r>
              <a:rPr lang="cs-CZ" sz="1600" dirty="0">
                <a:hlinkClick r:id="rId6"/>
              </a:rPr>
              <a:t>=Laserov%C3%A1_tisk%C3%A1rna&amp;oldid=10290049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'Laser printing',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21 June 2013, 22:08 UTC, &lt;</a:t>
            </a:r>
            <a:r>
              <a:rPr lang="en-US" sz="1600" dirty="0">
                <a:hlinkClick r:id="rId7"/>
              </a:rPr>
              <a:t>http://en.wikipedia.org/w/index.php?title=Laser_printing&amp;oldid=560984404</a:t>
            </a:r>
            <a:r>
              <a:rPr lang="en-US" sz="1600" dirty="0"/>
              <a:t>&gt; [accessed 15 July 2013]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Kliparty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office.microsoft.com</a:t>
            </a:r>
            <a:r>
              <a:rPr lang="cs-CZ" sz="16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7038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88640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896526"/>
            <a:ext cx="8784976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online z:</a:t>
            </a:r>
            <a:endParaRPr lang="cs-CZ" sz="1600" dirty="0" smtClean="0">
              <a:hlinkClick r:id="rId2"/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://informatika.topsid.com/index.php?war=dalsi_periferni_zarizeni</a:t>
            </a:r>
            <a:r>
              <a:rPr lang="cs-CZ" sz="1600" dirty="0"/>
              <a:t>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hlinkClick r:id="rId3"/>
              </a:rPr>
              <a:t>http://www.fi.muni.cz/usr/pelikan/ARCHIT/TEXTY/TISK.HTML</a:t>
            </a:r>
            <a:r>
              <a:rPr lang="cs-CZ" sz="1600" dirty="0"/>
              <a:t> </a:t>
            </a:r>
            <a:endParaRPr lang="cs-CZ" sz="1600" dirty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hlinkClick r:id="rId4"/>
              </a:rPr>
              <a:t>http://www.fi.muni.cz/usr/pelikan/ARCHIT/TEXTY/TISK2.HTML</a:t>
            </a:r>
            <a:r>
              <a:rPr lang="cs-CZ" sz="1600" dirty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hlinkClick r:id="rId5"/>
              </a:rPr>
              <a:t>http://www.sibl.cz/skripta/k6.htm</a:t>
            </a:r>
            <a:r>
              <a:rPr lang="cs-CZ" sz="1600" dirty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hlinkClick r:id="rId6"/>
              </a:rPr>
              <a:t>http://www.tiskarny.ic.cz/jehlickove_tiskarny.htm</a:t>
            </a:r>
            <a:r>
              <a:rPr lang="cs-CZ" sz="1600" dirty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>
                <a:hlinkClick r:id="rId7"/>
              </a:rPr>
              <a:t>http://extrahardware.cnews.cz/od-bubnovych-retezovych-tiskaren-az-po-led</a:t>
            </a:r>
            <a:r>
              <a:rPr lang="cs-CZ" sz="1600" dirty="0"/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-2916832" y="4221088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70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1042</TotalTime>
  <Words>1356</Words>
  <Application>Microsoft Office PowerPoint</Application>
  <PresentationFormat>Předvádění na obrazovce (4:3)</PresentationFormat>
  <Paragraphs>266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31</vt:i4>
      </vt:variant>
    </vt:vector>
  </HeadingPairs>
  <TitlesOfParts>
    <vt:vector size="35" baseType="lpstr">
      <vt:lpstr>Motiv5</vt:lpstr>
      <vt:lpstr>Technický</vt:lpstr>
      <vt:lpstr>4_Motiv4</vt:lpstr>
      <vt:lpstr>Motiv systému Office</vt:lpstr>
      <vt:lpstr>Prezentace aplikace PowerPoint</vt:lpstr>
      <vt:lpstr>ANOTACE:</vt:lpstr>
      <vt:lpstr>INFORMATIKA pro základní školu</vt:lpstr>
      <vt:lpstr>HARDVARE</vt:lpstr>
      <vt:lpstr>TISKÁRNY</vt:lpstr>
      <vt:lpstr>Prezentace aplikace PowerPoint</vt:lpstr>
      <vt:lpstr>TISKÁRNY</vt:lpstr>
      <vt:lpstr>TISKÁRNY</vt:lpstr>
      <vt:lpstr>TISKÁRNY</vt:lpstr>
      <vt:lpstr>Prezentace aplikace PowerPoint</vt:lpstr>
      <vt:lpstr>TISKÁRNY</vt:lpstr>
      <vt:lpstr>TISKÁRNY</vt:lpstr>
      <vt:lpstr>TISKÁRNY</vt:lpstr>
      <vt:lpstr>TISKÁRNY</vt:lpstr>
      <vt:lpstr>TISKÁRNY</vt:lpstr>
      <vt:lpstr>TISKÁRNY</vt:lpstr>
      <vt:lpstr>TISKÁRNY</vt:lpstr>
      <vt:lpstr>TISKÁRNY</vt:lpstr>
      <vt:lpstr>TISKÁRNY</vt:lpstr>
      <vt:lpstr>TISKÁRNY</vt:lpstr>
      <vt:lpstr>TISKÁRNY</vt:lpstr>
      <vt:lpstr>TISKÁRNY</vt:lpstr>
      <vt:lpstr>TISKÁRNY</vt:lpstr>
      <vt:lpstr>Prezentace aplikace PowerPoint</vt:lpstr>
      <vt:lpstr>TISKÁRNY zastaralé typy</vt:lpstr>
      <vt:lpstr>TISKÁRNY zastaralé typy</vt:lpstr>
      <vt:lpstr>TISKÁRNY zastaralé typy</vt:lpstr>
      <vt:lpstr>TISKÁRNY</vt:lpstr>
      <vt:lpstr>TISKÁRNY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64</cp:revision>
  <dcterms:created xsi:type="dcterms:W3CDTF">2012-10-21T06:32:59Z</dcterms:created>
  <dcterms:modified xsi:type="dcterms:W3CDTF">2013-07-26T09:49:16Z</dcterms:modified>
</cp:coreProperties>
</file>