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sldIdLst>
    <p:sldId id="307" r:id="rId5"/>
    <p:sldId id="308" r:id="rId6"/>
    <p:sldId id="259" r:id="rId7"/>
    <p:sldId id="260" r:id="rId8"/>
    <p:sldId id="272" r:id="rId9"/>
    <p:sldId id="262" r:id="rId10"/>
    <p:sldId id="264" r:id="rId11"/>
    <p:sldId id="261" r:id="rId12"/>
    <p:sldId id="265" r:id="rId13"/>
    <p:sldId id="263" r:id="rId14"/>
    <p:sldId id="274" r:id="rId15"/>
    <p:sldId id="276" r:id="rId16"/>
    <p:sldId id="275" r:id="rId17"/>
    <p:sldId id="277" r:id="rId18"/>
    <p:sldId id="296" r:id="rId19"/>
    <p:sldId id="298" r:id="rId20"/>
    <p:sldId id="297" r:id="rId21"/>
    <p:sldId id="266" r:id="rId22"/>
    <p:sldId id="267" r:id="rId23"/>
    <p:sldId id="278" r:id="rId24"/>
    <p:sldId id="281" r:id="rId25"/>
    <p:sldId id="280" r:id="rId26"/>
    <p:sldId id="279" r:id="rId27"/>
    <p:sldId id="283" r:id="rId28"/>
    <p:sldId id="269" r:id="rId29"/>
    <p:sldId id="287" r:id="rId30"/>
    <p:sldId id="286" r:id="rId31"/>
    <p:sldId id="268" r:id="rId32"/>
    <p:sldId id="290" r:id="rId33"/>
    <p:sldId id="289" r:id="rId34"/>
    <p:sldId id="291" r:id="rId35"/>
    <p:sldId id="293" r:id="rId36"/>
    <p:sldId id="294" r:id="rId37"/>
    <p:sldId id="292" r:id="rId38"/>
    <p:sldId id="271" r:id="rId39"/>
    <p:sldId id="270" r:id="rId40"/>
    <p:sldId id="295" r:id="rId41"/>
    <p:sldId id="299" r:id="rId42"/>
    <p:sldId id="300" r:id="rId43"/>
    <p:sldId id="301" r:id="rId44"/>
    <p:sldId id="303" r:id="rId45"/>
    <p:sldId id="302" r:id="rId46"/>
    <p:sldId id="305" r:id="rId47"/>
    <p:sldId id="306" r:id="rId48"/>
    <p:sldId id="273" r:id="rId49"/>
    <p:sldId id="282" r:id="rId50"/>
    <p:sldId id="304" r:id="rId5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54"/>
    <a:srgbClr val="00518E"/>
    <a:srgbClr val="EAEAEA"/>
    <a:srgbClr val="0062AC"/>
    <a:srgbClr val="004D86"/>
    <a:srgbClr val="FF9900"/>
    <a:srgbClr val="0067B4"/>
    <a:srgbClr val="3A85A0"/>
    <a:srgbClr val="65ADC7"/>
    <a:srgbClr val="0077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391E7B-E8BD-453E-9155-A481685DE483}" type="presOf" srcId="{100B6B2E-82E6-4C11-B19B-F2DB3A0EA64F}" destId="{645AA564-2E9E-4954-AD87-AE01782CEC59}" srcOrd="0" destOrd="0" presId="urn:microsoft.com/office/officeart/2005/8/layout/target3"/>
    <dgm:cxn modelId="{4686B078-4397-4B4E-8565-2C33927E2062}" type="presOf" srcId="{130831A4-0540-4EC5-8F5A-93030E89D2D9}" destId="{8E23E229-92FC-49D1-B5FE-0303176B8A4E}" srcOrd="1" destOrd="0" presId="urn:microsoft.com/office/officeart/2005/8/layout/target3"/>
    <dgm:cxn modelId="{CCB92244-3A93-4892-A5CF-EA536A6BC1EF}" type="presOf" srcId="{100B6B2E-82E6-4C11-B19B-F2DB3A0EA64F}" destId="{DBA8199F-D892-4A8E-A352-2B7844050E09}" srcOrd="1" destOrd="0" presId="urn:microsoft.com/office/officeart/2005/8/layout/target3"/>
    <dgm:cxn modelId="{45092630-FCCA-4496-B3B3-EE934BFCF0B0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DB148F4-3B56-4CBF-B786-A2D1E337193A}" type="presOf" srcId="{27FE2D31-D344-4B63-A89A-A89AB0D9F3E3}" destId="{FE47432B-CA46-450C-8D8F-66C300A95B52}" srcOrd="0" destOrd="0" presId="urn:microsoft.com/office/officeart/2005/8/layout/target3"/>
    <dgm:cxn modelId="{F0B1895D-C290-4DEC-9197-8EE5E7418DC8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8AFE416-A0D6-44B5-91A0-13C27A42C0B4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3A992BF-A310-485A-8BD8-FA14ED5248BE}" type="presOf" srcId="{130831A4-0540-4EC5-8F5A-93030E89D2D9}" destId="{F69CC921-512E-49F4-824C-A648EC5F27A5}" srcOrd="0" destOrd="0" presId="urn:microsoft.com/office/officeart/2005/8/layout/target3"/>
    <dgm:cxn modelId="{7EA37F83-C078-450E-BE6F-6B0E5B1D906A}" type="presOf" srcId="{914700B9-77B5-440A-A438-DE98B6D4894D}" destId="{BD9AF279-D483-48F2-BBBD-45F8E8923512}" srcOrd="1" destOrd="0" presId="urn:microsoft.com/office/officeart/2005/8/layout/target3"/>
    <dgm:cxn modelId="{60B25B48-3487-4648-8293-A388C7FF37CF}" type="presParOf" srcId="{FE47432B-CA46-450C-8D8F-66C300A95B52}" destId="{B522209E-30D0-49D6-A340-2D383A11C668}" srcOrd="0" destOrd="0" presId="urn:microsoft.com/office/officeart/2005/8/layout/target3"/>
    <dgm:cxn modelId="{F688EDD6-6073-46B8-A44C-5F7E5055E1BA}" type="presParOf" srcId="{FE47432B-CA46-450C-8D8F-66C300A95B52}" destId="{ED5A8377-51D5-4DC5-B0E7-680166966720}" srcOrd="1" destOrd="0" presId="urn:microsoft.com/office/officeart/2005/8/layout/target3"/>
    <dgm:cxn modelId="{4B053D24-E0F2-4FB8-81DA-15BF9FD27272}" type="presParOf" srcId="{FE47432B-CA46-450C-8D8F-66C300A95B52}" destId="{F69CC921-512E-49F4-824C-A648EC5F27A5}" srcOrd="2" destOrd="0" presId="urn:microsoft.com/office/officeart/2005/8/layout/target3"/>
    <dgm:cxn modelId="{F2211B92-A8C0-42FE-B683-F6363CA0122B}" type="presParOf" srcId="{FE47432B-CA46-450C-8D8F-66C300A95B52}" destId="{61C9CE18-EDA6-4EDF-BA1C-09779D38FBBF}" srcOrd="3" destOrd="0" presId="urn:microsoft.com/office/officeart/2005/8/layout/target3"/>
    <dgm:cxn modelId="{7EC5B1AE-352C-4430-B7EA-1ABC43A06BED}" type="presParOf" srcId="{FE47432B-CA46-450C-8D8F-66C300A95B52}" destId="{D60DEAAB-7AFE-435A-ACF6-18851E4B0426}" srcOrd="4" destOrd="0" presId="urn:microsoft.com/office/officeart/2005/8/layout/target3"/>
    <dgm:cxn modelId="{4D64DC5F-BEDC-403E-8C9E-E303E06B2309}" type="presParOf" srcId="{FE47432B-CA46-450C-8D8F-66C300A95B52}" destId="{F7B3C0B7-F0F7-4F49-B02C-3630F8C5FAE5}" srcOrd="5" destOrd="0" presId="urn:microsoft.com/office/officeart/2005/8/layout/target3"/>
    <dgm:cxn modelId="{DD9C1672-8DB0-41DA-8903-214080E6213E}" type="presParOf" srcId="{FE47432B-CA46-450C-8D8F-66C300A95B52}" destId="{C9DA9446-E2D3-4F6A-8960-3CADFBF870B8}" srcOrd="6" destOrd="0" presId="urn:microsoft.com/office/officeart/2005/8/layout/target3"/>
    <dgm:cxn modelId="{1FB339E0-D019-4A58-8EC1-359BCCDBBB44}" type="presParOf" srcId="{FE47432B-CA46-450C-8D8F-66C300A95B52}" destId="{9726EC6F-D322-4CD3-B489-1BE3DF7CE70B}" srcOrd="7" destOrd="0" presId="urn:microsoft.com/office/officeart/2005/8/layout/target3"/>
    <dgm:cxn modelId="{7B7348EF-9C21-4E21-A72A-67AF2A911648}" type="presParOf" srcId="{FE47432B-CA46-450C-8D8F-66C300A95B52}" destId="{645AA564-2E9E-4954-AD87-AE01782CEC59}" srcOrd="8" destOrd="0" presId="urn:microsoft.com/office/officeart/2005/8/layout/target3"/>
    <dgm:cxn modelId="{5BDFE983-C191-4402-858C-2540068CB4E4}" type="presParOf" srcId="{FE47432B-CA46-450C-8D8F-66C300A95B52}" destId="{8538CAC4-6A86-42B8-B5AF-2FF155DB9D02}" srcOrd="9" destOrd="0" presId="urn:microsoft.com/office/officeart/2005/8/layout/target3"/>
    <dgm:cxn modelId="{9A703008-6ABC-48B9-9853-EEA88ED7D846}" type="presParOf" srcId="{FE47432B-CA46-450C-8D8F-66C300A95B52}" destId="{26FD6024-A07F-46D0-8BC0-B5E595C5673D}" srcOrd="10" destOrd="0" presId="urn:microsoft.com/office/officeart/2005/8/layout/target3"/>
    <dgm:cxn modelId="{D53E416F-F570-4C6B-ACA6-45DD126EFED9}" type="presParOf" srcId="{FE47432B-CA46-450C-8D8F-66C300A95B52}" destId="{E73F1C26-6DCD-4001-88B9-355E01E2BCE7}" srcOrd="11" destOrd="0" presId="urn:microsoft.com/office/officeart/2005/8/layout/target3"/>
    <dgm:cxn modelId="{7E84F99C-AF19-4547-BCFF-30402F7BE01C}" type="presParOf" srcId="{FE47432B-CA46-450C-8D8F-66C300A95B52}" destId="{8E23E229-92FC-49D1-B5FE-0303176B8A4E}" srcOrd="12" destOrd="0" presId="urn:microsoft.com/office/officeart/2005/8/layout/target3"/>
    <dgm:cxn modelId="{D7FA3ACE-49E8-4FF6-AB63-66445C6F95E6}" type="presParOf" srcId="{FE47432B-CA46-450C-8D8F-66C300A95B52}" destId="{8467D0EB-87A2-4285-8ACA-0398EFBF29BC}" srcOrd="13" destOrd="0" presId="urn:microsoft.com/office/officeart/2005/8/layout/target3"/>
    <dgm:cxn modelId="{18B04C96-EE32-4A27-B37C-D55671FCA8BE}" type="presParOf" srcId="{FE47432B-CA46-450C-8D8F-66C300A95B52}" destId="{DBA8199F-D892-4A8E-A352-2B7844050E09}" srcOrd="14" destOrd="0" presId="urn:microsoft.com/office/officeart/2005/8/layout/target3"/>
    <dgm:cxn modelId="{6D767BEE-92BE-42AE-8457-A5D069D14BD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8837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0364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2500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9837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0941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17848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29414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3318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44707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8709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223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557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/index.php?title=Network_interface_controller&amp;oldid=563502385" TargetMode="External"/><Relationship Id="rId3" Type="http://schemas.openxmlformats.org/officeDocument/2006/relationships/hyperlink" Target="http://en.wikipedia.org/w/index.php?title=Computer_network&amp;oldid=564505561" TargetMode="External"/><Relationship Id="rId7" Type="http://schemas.openxmlformats.org/officeDocument/2006/relationships/hyperlink" Target="http://cs.wikipedia.org/w/index.php?title=Router&amp;oldid=10299533" TargetMode="External"/><Relationship Id="rId2" Type="http://schemas.openxmlformats.org/officeDocument/2006/relationships/hyperlink" Target="http://cs.wikipedia.org/w/index.php?title=Po%C4%8D%C3%ADta%C4%8Dov%C3%A1_s%C3%AD%C5%A5&amp;oldid=10393228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en.wikipedia.org/w/index.php?title=Network_switch&amp;oldid=564416577" TargetMode="External"/><Relationship Id="rId5" Type="http://schemas.openxmlformats.org/officeDocument/2006/relationships/hyperlink" Target="http://cs.wikipedia.org/w/index.php?title=Opakova%C4%8D&amp;oldid=9897805" TargetMode="External"/><Relationship Id="rId4" Type="http://schemas.openxmlformats.org/officeDocument/2006/relationships/hyperlink" Target="http://cs.wikipedia.org/w/index.php?title=Host_adapter&amp;oldid=10132381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Klient-server&amp;oldid=9883289" TargetMode="External"/><Relationship Id="rId3" Type="http://schemas.openxmlformats.org/officeDocument/2006/relationships/hyperlink" Target="http://en.wikipedia.org/w/index.php?title=Coaxial_cable&amp;oldid=561820881" TargetMode="External"/><Relationship Id="rId7" Type="http://schemas.openxmlformats.org/officeDocument/2006/relationships/hyperlink" Target="http://cs.wikipedia.org/w/index.php?title=Peer-to-peer&amp;oldid=9840823" TargetMode="External"/><Relationship Id="rId2" Type="http://schemas.openxmlformats.org/officeDocument/2006/relationships/hyperlink" Target="http://cs.wikipedia.org/w/index.php?title=Tiskov%C3%BD_server&amp;oldid=10130895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s.wikipedia.org/w/index.php?title=Optick%C3%A9_vl%C3%A1kno&amp;oldid=10328873" TargetMode="External"/><Relationship Id="rId5" Type="http://schemas.openxmlformats.org/officeDocument/2006/relationships/hyperlink" Target="http://en.wikipedia.org/w/index.php?title=Twisted_pair&amp;oldid=564512910" TargetMode="External"/><Relationship Id="rId4" Type="http://schemas.openxmlformats.org/officeDocument/2006/relationships/hyperlink" Target="http://cs.wikipedia.org/w/index.php?title=Kroucen%C3%A1_dvojlinka&amp;oldid=10516904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Hv%C4%9Bzdicov%C3%A1_topologie&amp;oldid=9898528" TargetMode="External"/><Relationship Id="rId2" Type="http://schemas.openxmlformats.org/officeDocument/2006/relationships/hyperlink" Target="http://cs.wikipedia.org/w/index.php?title=Sb%C4%9Brnicov%C3%A1_topologie&amp;oldid=9898488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cs.wikipedia.org/w/index.php?title=Stromov%C3%A1_topologie&amp;oldid=10254867" TargetMode="External"/><Relationship Id="rId4" Type="http://schemas.openxmlformats.org/officeDocument/2006/relationships/hyperlink" Target="http://cs.wikipedia.org/w/index.php?title=Kruhov%C3%A1_topologie&amp;oldid=98985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613267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14071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Počítačové sítě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47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327343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vyhledávání doplňujících informací na internetu.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 vhodně žákům ukázat jednotlivé prvky sítě.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27243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počítačovou sítí – význam, rozdělení, aktivní a pasivní prvky, topologie.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definovat pojem počítačová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síť, pozná aktivní a pasivní prvky sítě, umí rozdělit sítě podle jednotlivých hledisek.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668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DEFINICE 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05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Definice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1992" y="2064122"/>
            <a:ext cx="6000487" cy="1569660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Pojmem počítačová síť se rozumí zejména spojení dvou a více počítačů </a:t>
            </a:r>
            <a:r>
              <a:rPr lang="cs-CZ" sz="2400" dirty="0" smtClean="0">
                <a:solidFill>
                  <a:schemeClr val="bg1"/>
                </a:solidFill>
              </a:rPr>
              <a:t>tak, </a:t>
            </a:r>
            <a:r>
              <a:rPr lang="cs-CZ" sz="2400" dirty="0">
                <a:solidFill>
                  <a:schemeClr val="bg1"/>
                </a:solidFill>
              </a:rPr>
              <a:t>aby mohli navzájem sdílet své </a:t>
            </a:r>
            <a:r>
              <a:rPr lang="cs-CZ" sz="2400" dirty="0" smtClean="0">
                <a:solidFill>
                  <a:schemeClr val="bg1"/>
                </a:solidFill>
              </a:rPr>
              <a:t>prostředky, a to jak prostředky </a:t>
            </a:r>
            <a:r>
              <a:rPr lang="cs-CZ" sz="2400" dirty="0">
                <a:solidFill>
                  <a:schemeClr val="bg1"/>
                </a:solidFill>
              </a:rPr>
              <a:t>hardwarové nebo softwarové.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162" y="4112205"/>
            <a:ext cx="474850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5517231"/>
            <a:ext cx="2448272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Počítačová síť</a:t>
            </a:r>
            <a:r>
              <a:rPr lang="cs-CZ" dirty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(</a:t>
            </a:r>
            <a:r>
              <a:rPr lang="cs-CZ" b="1" i="1" dirty="0" err="1" smtClean="0">
                <a:solidFill>
                  <a:srgbClr val="C00000"/>
                </a:solidFill>
              </a:rPr>
              <a:t>computer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>
                <a:solidFill>
                  <a:srgbClr val="C00000"/>
                </a:solidFill>
              </a:rPr>
              <a:t>network</a:t>
            </a:r>
            <a:r>
              <a:rPr lang="cs-CZ" dirty="0">
                <a:solidFill>
                  <a:srgbClr val="C00000"/>
                </a:solidFill>
              </a:rPr>
              <a:t>)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2996952"/>
            <a:ext cx="26642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Historie sítí sahá až do 60. let 20. století, kdy začaly </a:t>
            </a:r>
            <a:r>
              <a:rPr lang="cs-CZ" sz="2200" dirty="0" smtClean="0">
                <a:solidFill>
                  <a:schemeClr val="bg1"/>
                </a:solidFill>
              </a:rPr>
              <a:t>první </a:t>
            </a:r>
            <a:r>
              <a:rPr lang="cs-CZ" sz="2200" dirty="0">
                <a:solidFill>
                  <a:schemeClr val="bg1"/>
                </a:solidFill>
              </a:rPr>
              <a:t>pokusy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komunikací počítačů.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průběhu vývoje byla vyvinuta celá řada síťových technologií.</a:t>
            </a:r>
          </a:p>
        </p:txBody>
      </p:sp>
    </p:spTree>
    <p:extLst>
      <p:ext uri="{BB962C8B-B14F-4D97-AF65-F5344CB8AC3E}">
        <p14:creationId xmlns:p14="http://schemas.microsoft.com/office/powerpoint/2010/main" val="7634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Definice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39952" y="2030769"/>
            <a:ext cx="4752528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Počítačovou sítí rozumíme datové propojení dvou a více počítačů, které lze využít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ke sdílení dat a aplikací na dané síti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ke vzájemné komunikaci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(na úrovni podniku, na mezinárodní a celosvětové úrovni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8" y="2920380"/>
            <a:ext cx="3937620" cy="39376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002920" y="5517232"/>
            <a:ext cx="5063308" cy="119675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Internet je celosvětový systém navzájem propojených počítačových sítí, ve kterých mezi sebou počítače komunikují pomocí rodiny protokolů TCP/IP</a:t>
            </a:r>
          </a:p>
        </p:txBody>
      </p:sp>
    </p:spTree>
    <p:extLst>
      <p:ext uri="{BB962C8B-B14F-4D97-AF65-F5344CB8AC3E}">
        <p14:creationId xmlns:p14="http://schemas.microsoft.com/office/powerpoint/2010/main" val="18422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VÝZNAM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ýznam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11960" y="1990128"/>
            <a:ext cx="482453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jsou počítače spojeni do sítě, můžeme provádět: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sdílení dat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sdílení </a:t>
            </a:r>
            <a:r>
              <a:rPr lang="cs-CZ" sz="2400" dirty="0">
                <a:solidFill>
                  <a:schemeClr val="bg1"/>
                </a:solidFill>
              </a:rPr>
              <a:t>aplikací – </a:t>
            </a:r>
            <a:r>
              <a:rPr lang="cs-CZ" sz="2400" dirty="0" smtClean="0">
                <a:solidFill>
                  <a:schemeClr val="bg1"/>
                </a:solidFill>
              </a:rPr>
              <a:t>program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sdílení technického vybavení hardwaru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tiskárny, grafiku, faxové přístroje,  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  modemy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komunikace uživatelů - zprávy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správu počítačů z</a:t>
            </a:r>
            <a:r>
              <a:rPr lang="cs-CZ" sz="2400" dirty="0">
                <a:solidFill>
                  <a:schemeClr val="bg1"/>
                </a:solidFill>
              </a:rPr>
              <a:t> jednoho místa</a:t>
            </a:r>
            <a:endParaRPr lang="cs-CZ" sz="2400" dirty="0">
              <a:solidFill>
                <a:schemeClr val="bg1"/>
              </a:solidFill>
              <a:effectLst/>
            </a:endParaRPr>
          </a:p>
        </p:txBody>
      </p:sp>
      <p:pic>
        <p:nvPicPr>
          <p:cNvPr id="1028" name="Picture 4" descr="File:NETWORK-Library-LA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0968"/>
            <a:ext cx="3775882" cy="28083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</p:pic>
    </p:spTree>
    <p:extLst>
      <p:ext uri="{BB962C8B-B14F-4D97-AF65-F5344CB8AC3E}">
        <p14:creationId xmlns:p14="http://schemas.microsoft.com/office/powerpoint/2010/main" val="200834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3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ROZDĚLENÍ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53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Rozdělení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6344" y="1987662"/>
            <a:ext cx="6006136" cy="1785104"/>
          </a:xfrm>
          <a:prstGeom prst="rect">
            <a:avLst/>
          </a:prstGeom>
          <a:solidFill>
            <a:srgbClr val="0062A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Sítě můžeme klasifikovat podle různých hledisek. </a:t>
            </a:r>
            <a:r>
              <a:rPr lang="cs-CZ" sz="2200" dirty="0" smtClean="0">
                <a:solidFill>
                  <a:schemeClr val="bg1"/>
                </a:solidFill>
              </a:rPr>
              <a:t>Dělíme </a:t>
            </a:r>
            <a:r>
              <a:rPr lang="cs-CZ" sz="2200" dirty="0">
                <a:solidFill>
                  <a:schemeClr val="bg1"/>
                </a:solidFill>
              </a:rPr>
              <a:t>je podle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přepojování</a:t>
            </a:r>
            <a:r>
              <a:rPr lang="cs-CZ" sz="2200" dirty="0">
                <a:solidFill>
                  <a:schemeClr val="bg1"/>
                </a:solidFill>
              </a:rPr>
              <a:t>, podle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druhu přenášených signálů</a:t>
            </a:r>
            <a:r>
              <a:rPr lang="cs-CZ" sz="2200" dirty="0">
                <a:solidFill>
                  <a:schemeClr val="bg1"/>
                </a:solidFill>
              </a:rPr>
              <a:t>, podle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uživatele</a:t>
            </a:r>
            <a:r>
              <a:rPr lang="cs-CZ" sz="2200" dirty="0">
                <a:solidFill>
                  <a:schemeClr val="bg1"/>
                </a:solidFill>
              </a:rPr>
              <a:t>, podle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přenosu dat</a:t>
            </a:r>
            <a:r>
              <a:rPr lang="cs-CZ" sz="2200" dirty="0">
                <a:solidFill>
                  <a:schemeClr val="bg1"/>
                </a:solidFill>
              </a:rPr>
              <a:t> a nejužívanějším je dělení sítí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hlediska rozlehlosti a </a:t>
            </a:r>
            <a:r>
              <a:rPr lang="cs-CZ" sz="2200" dirty="0">
                <a:solidFill>
                  <a:schemeClr val="bg1"/>
                </a:solidFill>
              </a:rPr>
              <a:t>účelu.</a:t>
            </a:r>
          </a:p>
        </p:txBody>
      </p:sp>
      <p:pic>
        <p:nvPicPr>
          <p:cNvPr id="2050" name="Picture 2" descr="Soubor:Gateway firewal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2" y="3835512"/>
            <a:ext cx="4248472" cy="29686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17737" y="6149636"/>
            <a:ext cx="3960440" cy="65449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Obecný příklad napojení LAN přes ochranný firewall na vnější síť WAN.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60032" y="3835512"/>
            <a:ext cx="403244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Podle rozlehlosti sítí a zároveň podle účelu sítí rozdělujeme sítě na čtyři základní skupiny</a:t>
            </a:r>
            <a:r>
              <a:rPr lang="cs-CZ" sz="2200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PAN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LAN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MAN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WAN</a:t>
            </a:r>
          </a:p>
        </p:txBody>
      </p:sp>
    </p:spTree>
    <p:extLst>
      <p:ext uri="{BB962C8B-B14F-4D97-AF65-F5344CB8AC3E}">
        <p14:creationId xmlns:p14="http://schemas.microsoft.com/office/powerpoint/2010/main" val="330002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PAN</a:t>
            </a:r>
          </a:p>
          <a:p>
            <a:pPr algn="ctr"/>
            <a:r>
              <a:rPr lang="cs-CZ" sz="2800" i="1" dirty="0" err="1"/>
              <a:t>Personal</a:t>
            </a:r>
            <a:r>
              <a:rPr lang="cs-CZ" sz="2800" i="1" dirty="0"/>
              <a:t> Area Network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521659"/>
            <a:ext cx="636617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osobní sítě - sítě </a:t>
            </a:r>
            <a:r>
              <a:rPr lang="cs-CZ" sz="2200" dirty="0">
                <a:solidFill>
                  <a:schemeClr val="bg1"/>
                </a:solidFill>
              </a:rPr>
              <a:t>s nejmenší </a:t>
            </a:r>
            <a:r>
              <a:rPr lang="cs-CZ" sz="2200" dirty="0" smtClean="0">
                <a:solidFill>
                  <a:schemeClr val="bg1"/>
                </a:solidFill>
              </a:rPr>
              <a:t>rozlehlostí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používané pro propojení osobních elektronických zařízení typu mobilní telefon, laptop nebo </a:t>
            </a:r>
            <a:r>
              <a:rPr lang="cs-CZ" sz="2200" dirty="0" smtClean="0">
                <a:solidFill>
                  <a:schemeClr val="bg1"/>
                </a:solidFill>
              </a:rPr>
              <a:t>PDA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osobní </a:t>
            </a:r>
            <a:r>
              <a:rPr lang="cs-CZ" sz="2200" dirty="0">
                <a:solidFill>
                  <a:schemeClr val="bg1"/>
                </a:solidFill>
              </a:rPr>
              <a:t>počítačové sítě si nekladou za cíl co nejvyšší přenosovou </a:t>
            </a:r>
            <a:r>
              <a:rPr lang="cs-CZ" sz="2200" dirty="0" smtClean="0">
                <a:solidFill>
                  <a:schemeClr val="bg1"/>
                </a:solidFill>
              </a:rPr>
              <a:t>rychlost, </a:t>
            </a:r>
            <a:r>
              <a:rPr lang="cs-CZ" sz="2200" dirty="0">
                <a:solidFill>
                  <a:schemeClr val="bg1"/>
                </a:solidFill>
              </a:rPr>
              <a:t>ale spíše odolnost proti rušení, nízkou spotřebu elektrické energie nebo také třeba snadnou </a:t>
            </a:r>
            <a:r>
              <a:rPr lang="cs-CZ" sz="2200" dirty="0" err="1" smtClean="0">
                <a:solidFill>
                  <a:schemeClr val="bg1"/>
                </a:solidFill>
              </a:rPr>
              <a:t>konfigurovatelnost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mají </a:t>
            </a:r>
            <a:r>
              <a:rPr lang="cs-CZ" sz="2200" dirty="0">
                <a:solidFill>
                  <a:schemeClr val="bg1"/>
                </a:solidFill>
              </a:rPr>
              <a:t>velmi malý dosah, obvykle jen několik metrů.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Nejčastěji </a:t>
            </a:r>
            <a:r>
              <a:rPr lang="cs-CZ" sz="2200" dirty="0">
                <a:solidFill>
                  <a:schemeClr val="bg1"/>
                </a:solidFill>
              </a:rPr>
              <a:t>je realizovaná pomocí technologie </a:t>
            </a:r>
            <a:r>
              <a:rPr lang="cs-CZ" sz="2200" dirty="0" err="1">
                <a:solidFill>
                  <a:schemeClr val="bg1"/>
                </a:solidFill>
              </a:rPr>
              <a:t>Bluetooth</a:t>
            </a:r>
            <a:r>
              <a:rPr lang="cs-CZ" sz="2200" dirty="0">
                <a:solidFill>
                  <a:schemeClr val="bg1"/>
                </a:solidFill>
              </a:rPr>
              <a:t>, (někdy Wi-Fi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501008"/>
            <a:ext cx="2432597" cy="18722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388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</a:t>
            </a:r>
          </a:p>
          <a:p>
            <a:pPr algn="ctr"/>
            <a:r>
              <a:rPr lang="cs-CZ" sz="2800" b="1" i="1" dirty="0" err="1"/>
              <a:t>Local</a:t>
            </a:r>
            <a:r>
              <a:rPr lang="cs-CZ" sz="2800" b="1" i="1" dirty="0"/>
              <a:t> Area Network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4856" y="2514375"/>
            <a:ext cx="636617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Lokální počítačové sítě, zvané též lokální sítě, místní sítě nebo LAN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sítě propojující koncové uzly typu počítač, tiskárna, </a:t>
            </a:r>
            <a:r>
              <a:rPr lang="cs-CZ" sz="2200" dirty="0" smtClean="0">
                <a:solidFill>
                  <a:schemeClr val="bg1"/>
                </a:solidFill>
              </a:rPr>
              <a:t>server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LAN </a:t>
            </a:r>
            <a:r>
              <a:rPr lang="cs-CZ" sz="2200" dirty="0">
                <a:solidFill>
                  <a:schemeClr val="bg1"/>
                </a:solidFill>
              </a:rPr>
              <a:t>je vždy v soukromé správě a působí na malém </a:t>
            </a:r>
            <a:r>
              <a:rPr lang="cs-CZ" sz="2200" dirty="0" smtClean="0">
                <a:solidFill>
                  <a:schemeClr val="bg1"/>
                </a:solidFill>
              </a:rPr>
              <a:t>území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připojená </a:t>
            </a:r>
            <a:r>
              <a:rPr lang="cs-CZ" sz="2200" dirty="0">
                <a:solidFill>
                  <a:schemeClr val="bg1"/>
                </a:solidFill>
              </a:rPr>
              <a:t>zařízení pracují v režimu bez navazování spojení, sdílí jeden přenosový prostředek (drát, radiové vlny), ke kterému je umožněn mnohonásobný </a:t>
            </a:r>
            <a:r>
              <a:rPr lang="cs-CZ" sz="2200" dirty="0" smtClean="0">
                <a:solidFill>
                  <a:schemeClr val="bg1"/>
                </a:solidFill>
              </a:rPr>
              <a:t>přístup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umožňují přenos s rychlostí až několik gigabitů za sekundu.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501008"/>
            <a:ext cx="2432597" cy="18722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548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</a:t>
            </a:r>
          </a:p>
          <a:p>
            <a:pPr algn="ctr"/>
            <a:r>
              <a:rPr lang="cs-CZ" sz="2800" b="1" i="1" dirty="0" smtClean="0"/>
              <a:t>Metropolitan </a:t>
            </a:r>
            <a:r>
              <a:rPr lang="cs-CZ" sz="2800" b="1" i="1" dirty="0"/>
              <a:t>Area Network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4856" y="2640466"/>
            <a:ext cx="63661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Metropolitní sítě, zvané též </a:t>
            </a:r>
            <a:r>
              <a:rPr lang="cs-CZ" sz="2200" dirty="0" smtClean="0">
                <a:solidFill>
                  <a:schemeClr val="bg1"/>
                </a:solidFill>
              </a:rPr>
              <a:t>MAN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sítě umožňující rozšíření působnosti lokálních sítí jejich prodloužením, zvýšením počtu připojených stanic a zvýšením </a:t>
            </a:r>
            <a:r>
              <a:rPr lang="cs-CZ" sz="2200" dirty="0" smtClean="0">
                <a:solidFill>
                  <a:schemeClr val="bg1"/>
                </a:solidFill>
              </a:rPr>
              <a:t>rychlosti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rychlost </a:t>
            </a:r>
            <a:r>
              <a:rPr lang="cs-CZ" sz="2200" dirty="0">
                <a:solidFill>
                  <a:schemeClr val="bg1"/>
                </a:solidFill>
              </a:rPr>
              <a:t>MAN sítí bývá vysoká a svým charakterem by se dala zařadit k sítím </a:t>
            </a:r>
            <a:r>
              <a:rPr lang="cs-CZ" sz="2200" dirty="0" smtClean="0">
                <a:solidFill>
                  <a:schemeClr val="bg1"/>
                </a:solidFill>
              </a:rPr>
              <a:t>LAN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sítě </a:t>
            </a:r>
            <a:r>
              <a:rPr lang="cs-CZ" sz="2200" dirty="0">
                <a:solidFill>
                  <a:schemeClr val="bg1"/>
                </a:solidFill>
              </a:rPr>
              <a:t>mohou být jak privátní, tak veřejné, které provozovatel pronajímá různým uživatelům.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Mezi </a:t>
            </a:r>
            <a:r>
              <a:rPr lang="cs-CZ" sz="2200" dirty="0">
                <a:solidFill>
                  <a:schemeClr val="bg1"/>
                </a:solidFill>
              </a:rPr>
              <a:t>účastníky komunikace musí být vytvořeno virtuální spojení.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501008"/>
            <a:ext cx="2432597" cy="18722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721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WAN</a:t>
            </a:r>
          </a:p>
          <a:p>
            <a:pPr algn="ctr"/>
            <a:r>
              <a:rPr lang="cs-CZ" sz="2800" b="1" i="1" dirty="0" err="1" smtClean="0"/>
              <a:t>Wide</a:t>
            </a:r>
            <a:r>
              <a:rPr lang="cs-CZ" sz="2800" b="1" i="1" dirty="0" smtClean="0"/>
              <a:t> </a:t>
            </a:r>
            <a:r>
              <a:rPr lang="cs-CZ" sz="2800" b="1" i="1" dirty="0"/>
              <a:t>Area Network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4856" y="2640466"/>
            <a:ext cx="6366176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rozlehlé </a:t>
            </a:r>
            <a:r>
              <a:rPr lang="cs-CZ" sz="2200" dirty="0">
                <a:solidFill>
                  <a:schemeClr val="bg1"/>
                </a:solidFill>
              </a:rPr>
              <a:t>sítě, zvané též WAN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sítě umožňující komunikaci na velké </a:t>
            </a:r>
            <a:r>
              <a:rPr lang="cs-CZ" sz="2200" dirty="0" smtClean="0">
                <a:solidFill>
                  <a:schemeClr val="bg1"/>
                </a:solidFill>
              </a:rPr>
              <a:t>vzdálenosti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bývají </a:t>
            </a:r>
            <a:r>
              <a:rPr lang="cs-CZ" sz="2200" dirty="0">
                <a:solidFill>
                  <a:schemeClr val="bg1"/>
                </a:solidFill>
              </a:rPr>
              <a:t>obvykle veřejné, ale existují i privátní WAN </a:t>
            </a:r>
            <a:r>
              <a:rPr lang="cs-CZ" sz="2200" dirty="0" smtClean="0">
                <a:solidFill>
                  <a:schemeClr val="bg1"/>
                </a:solidFill>
              </a:rPr>
              <a:t>sítě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to sítě typicky pracující prostřednictvím komunikace se spojením, které nepoužívají sdílený prostředek.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přenosové </a:t>
            </a:r>
            <a:r>
              <a:rPr lang="cs-CZ" sz="2200" dirty="0">
                <a:solidFill>
                  <a:schemeClr val="bg1"/>
                </a:solidFill>
              </a:rPr>
              <a:t>rychlosti se velmi liší podle typu </a:t>
            </a:r>
            <a:r>
              <a:rPr lang="cs-CZ" sz="2200" dirty="0" smtClean="0">
                <a:solidFill>
                  <a:schemeClr val="bg1"/>
                </a:solidFill>
              </a:rPr>
              <a:t>sítě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příkladem </a:t>
            </a:r>
            <a:r>
              <a:rPr lang="cs-CZ" sz="2200" dirty="0">
                <a:solidFill>
                  <a:schemeClr val="bg1"/>
                </a:solidFill>
              </a:rPr>
              <a:t>takové sítě může být </a:t>
            </a:r>
            <a:r>
              <a:rPr lang="cs-CZ" sz="2200" dirty="0" smtClean="0">
                <a:solidFill>
                  <a:schemeClr val="bg1"/>
                </a:solidFill>
              </a:rPr>
              <a:t>internet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501008"/>
            <a:ext cx="2432597" cy="18722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462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556792"/>
            <a:ext cx="6006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Dělení podle postavení uzlů</a:t>
            </a:r>
          </a:p>
        </p:txBody>
      </p:sp>
      <p:pic>
        <p:nvPicPr>
          <p:cNvPr id="2052" name="Picture 4" descr="http://upload.wikimedia.org/wikipedia/commons/thumb/3/3f/P2P-network.svg/220px-P2P-network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41783"/>
            <a:ext cx="3600400" cy="3714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82" y="3143040"/>
            <a:ext cx="3402948" cy="351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494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Rovný s rovným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77176" y="292494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Klient-server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536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Peer-to-peer</a:t>
            </a:r>
          </a:p>
          <a:p>
            <a:pPr algn="ctr"/>
            <a:r>
              <a:rPr lang="cs-CZ" sz="2800" b="1" i="1" dirty="0" smtClean="0"/>
              <a:t>Klient-klient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640466"/>
            <a:ext cx="5929192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Peer-to-peer (doslova rovný s rovným), P2P nebo klient-klient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označení typu počítačových sítí, ve které spolu komunikují přímo jednotliví klienti (uživatelé</a:t>
            </a:r>
            <a:r>
              <a:rPr lang="cs-CZ" sz="22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Čistá P2P architektura vůbec pojem server nezná, všechny uzly sítě jsou si </a:t>
            </a:r>
            <a:r>
              <a:rPr lang="cs-CZ" sz="2200" dirty="0" smtClean="0">
                <a:solidFill>
                  <a:schemeClr val="bg1"/>
                </a:solidFill>
              </a:rPr>
              <a:t>rovnocenné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Jednou ze základních výhod P2P sítí je fakt, že s rostoucím množstvím uživatelů celková dostupná přenosová kapacita roste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2052" name="Picture 4" descr="http://upload.wikimedia.org/wikipedia/commons/thumb/3/3f/P2P-network.svg/220px-P2P-network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55908"/>
            <a:ext cx="3207341" cy="330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88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37157"/>
            <a:ext cx="6006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Client</a:t>
            </a:r>
            <a:r>
              <a:rPr lang="cs-CZ" sz="36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-server</a:t>
            </a:r>
          </a:p>
          <a:p>
            <a:pPr algn="ctr"/>
            <a:r>
              <a:rPr lang="cs-CZ" sz="2800" b="1" i="1" dirty="0" err="1" smtClean="0"/>
              <a:t>Kliens</a:t>
            </a:r>
            <a:r>
              <a:rPr lang="cs-CZ" sz="2800" b="1" i="1" dirty="0" smtClean="0"/>
              <a:t>-server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8428" y="2887682"/>
            <a:ext cx="59273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Klient-server </a:t>
            </a: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typ sítě, ve které je jeden počítač (server) nebo více počítačů (několik serverů) nadřazen jinému počítači (klientovi) či několika počítačům (několika klientům).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Server </a:t>
            </a:r>
            <a:r>
              <a:rPr lang="cs-CZ" sz="2200" dirty="0">
                <a:solidFill>
                  <a:schemeClr val="bg1"/>
                </a:solidFill>
              </a:rPr>
              <a:t>poskytuje služby „běžným“ stanicím – klientům (zvaným </a:t>
            </a:r>
            <a:r>
              <a:rPr lang="cs-CZ" sz="2200" dirty="0" err="1">
                <a:solidFill>
                  <a:schemeClr val="bg1"/>
                </a:solidFill>
              </a:rPr>
              <a:t>workstation</a:t>
            </a:r>
            <a:r>
              <a:rPr lang="cs-CZ" sz="2200" dirty="0">
                <a:solidFill>
                  <a:schemeClr val="bg1"/>
                </a:solidFill>
              </a:rPr>
              <a:t> nebo pracovní stanice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Tento model se </a:t>
            </a:r>
            <a:r>
              <a:rPr lang="cs-CZ" sz="2200" dirty="0">
                <a:solidFill>
                  <a:schemeClr val="bg1"/>
                </a:solidFill>
              </a:rPr>
              <a:t>stal jedním z hlavních myšlenek síťové </a:t>
            </a:r>
            <a:r>
              <a:rPr lang="cs-CZ" sz="2200" dirty="0" smtClean="0">
                <a:solidFill>
                  <a:schemeClr val="bg1"/>
                </a:solidFill>
              </a:rPr>
              <a:t>technologie - používá ho většina obchodních </a:t>
            </a:r>
            <a:r>
              <a:rPr lang="cs-CZ" sz="2200" dirty="0">
                <a:solidFill>
                  <a:schemeClr val="bg1"/>
                </a:solidFill>
              </a:rPr>
              <a:t>či firemních aplikací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3074" name="Picture 2" descr="http://upload.wikimedia.org/wikipedia/commons/thumb/f/fb/Server-based-network.svg/220px-Server-based-network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0" y="3071352"/>
            <a:ext cx="3207903" cy="33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257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4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AKTIVNÍ PRVKY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90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Aktivní síťové prvky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5769" y="2204864"/>
            <a:ext cx="600613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jsou </a:t>
            </a:r>
            <a:r>
              <a:rPr lang="cs-CZ" sz="2200" dirty="0">
                <a:solidFill>
                  <a:schemeClr val="bg1"/>
                </a:solidFill>
              </a:rPr>
              <a:t>všechna zařízení, která slouží ke vzájemnému propojení v počítačových </a:t>
            </a:r>
            <a:r>
              <a:rPr lang="cs-CZ" sz="2200" dirty="0" smtClean="0">
                <a:solidFill>
                  <a:schemeClr val="bg1"/>
                </a:solidFill>
              </a:rPr>
              <a:t>sítích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aktivní </a:t>
            </a:r>
            <a:r>
              <a:rPr lang="cs-CZ" sz="2200" dirty="0">
                <a:solidFill>
                  <a:schemeClr val="bg1"/>
                </a:solidFill>
              </a:rPr>
              <a:t>síťový prvek je všechno to, co nějakým způsobem aktivně působí na přenášené signály – tedy je zesiluje a různě </a:t>
            </a:r>
            <a:r>
              <a:rPr lang="cs-CZ" sz="2200" dirty="0" smtClean="0">
                <a:solidFill>
                  <a:schemeClr val="bg1"/>
                </a:solidFill>
              </a:rPr>
              <a:t>modifikuje</a:t>
            </a:r>
          </a:p>
          <a:p>
            <a:endParaRPr lang="cs-CZ" sz="2200" dirty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Mezi </a:t>
            </a:r>
            <a:r>
              <a:rPr lang="cs-CZ" sz="2200" dirty="0">
                <a:solidFill>
                  <a:schemeClr val="bg1"/>
                </a:solidFill>
              </a:rPr>
              <a:t>aktivní prvky se řadí především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opakovač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hub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switch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bridge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nebo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router</a:t>
            </a:r>
            <a:r>
              <a:rPr lang="cs-CZ" sz="2200" dirty="0">
                <a:solidFill>
                  <a:schemeClr val="bg1"/>
                </a:solidFill>
              </a:rPr>
              <a:t>. Patří zde však i další zařízení jako například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síťová karta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tiskový server </a:t>
            </a:r>
            <a:r>
              <a:rPr lang="cs-CZ" sz="2200" dirty="0">
                <a:solidFill>
                  <a:schemeClr val="bg1"/>
                </a:solidFill>
              </a:rPr>
              <a:t>nebo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adapter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873189" y="3464401"/>
            <a:ext cx="4244697" cy="2265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81963" y="6049563"/>
            <a:ext cx="5904656" cy="669990"/>
          </a:xfrm>
          <a:prstGeom prst="rect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0"/>
            <a:tileRect/>
          </a:gra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SCSI host adapter je hardware propojující počítač s jiným síťovým a paměťovým </a:t>
            </a:r>
            <a:r>
              <a:rPr lang="cs-CZ" sz="2000" dirty="0" smtClean="0">
                <a:solidFill>
                  <a:schemeClr val="tx1"/>
                </a:solidFill>
              </a:rPr>
              <a:t>zařízením.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08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Opakovač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022558"/>
            <a:ext cx="583264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schemeClr val="bg1"/>
                </a:solidFill>
              </a:rPr>
              <a:t>Repeater</a:t>
            </a:r>
            <a:r>
              <a:rPr lang="cs-CZ" sz="2200" dirty="0">
                <a:solidFill>
                  <a:schemeClr val="bg1"/>
                </a:solidFill>
              </a:rPr>
              <a:t> nebo též opakovač či zesilovač je elektronický aktivní síťový prvek, který přijímá zkreslený, zašuměný nebo jinak poškozený signál a opravený, zesílený a správně časovaný ho vysílá dále.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5124" name="Picture 4" descr="http://upload.wikimedia.org/wikipedia/commons/thumb/f/f1/Repeater-schema.svg/220px-Repeater-schema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58637"/>
            <a:ext cx="4029428" cy="2893864"/>
          </a:xfrm>
          <a:prstGeom prst="rect">
            <a:avLst/>
          </a:prstGeom>
          <a:solidFill>
            <a:srgbClr val="EAEAEA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4" name="TextovéPole 3"/>
          <p:cNvSpPr txBox="1"/>
          <p:nvPr/>
        </p:nvSpPr>
        <p:spPr>
          <a:xfrm>
            <a:off x="4662798" y="3855514"/>
            <a:ext cx="422968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Tak je možné snadno zvýšit dosah média bez ztráty kvality a obsahu signálu. </a:t>
            </a:r>
          </a:p>
          <a:p>
            <a:r>
              <a:rPr lang="cs-CZ" sz="2200" dirty="0">
                <a:solidFill>
                  <a:schemeClr val="bg1"/>
                </a:solidFill>
              </a:rPr>
              <a:t>Opakovače patří do první (fyzické) vrstvy referenčního modelu OSI, protože pracují přímo s elektrickým signálem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83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1405353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Hub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1990128"/>
            <a:ext cx="35496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300"/>
              </a:spcAft>
            </a:pPr>
            <a:r>
              <a:rPr lang="cs-CZ" sz="2200" dirty="0">
                <a:solidFill>
                  <a:srgbClr val="FFFF00"/>
                </a:solidFill>
              </a:rPr>
              <a:t>Hub nebo též rozbočovač </a:t>
            </a:r>
            <a:r>
              <a:rPr lang="cs-CZ" sz="2200" dirty="0">
                <a:solidFill>
                  <a:schemeClr val="bg1"/>
                </a:solidFill>
              </a:rPr>
              <a:t>je prvek, který umožňuje její větvení a je základem sítí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hvězdicovou topologií.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9298"/>
            <a:ext cx="2610292" cy="17204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5301208"/>
            <a:ext cx="8808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300"/>
              </a:spcAft>
            </a:pPr>
            <a:r>
              <a:rPr lang="cs-CZ" sz="2200" dirty="0">
                <a:solidFill>
                  <a:srgbClr val="FFFF00"/>
                </a:solidFill>
              </a:rPr>
              <a:t>Chová se jako opakovač. </a:t>
            </a:r>
            <a:r>
              <a:rPr lang="cs-CZ" sz="2200" dirty="0">
                <a:solidFill>
                  <a:schemeClr val="bg1"/>
                </a:solidFill>
              </a:rPr>
              <a:t>To znamená, že veškerá data, která přijdou na jeden z portů (zásuvek), zkopíruje na všechny ostatní porty, bez ohledu na to, kterému portu (počítači a IP adrese) data náleží. </a:t>
            </a:r>
            <a:r>
              <a:rPr lang="cs-CZ" sz="2200" dirty="0" smtClean="0">
                <a:solidFill>
                  <a:schemeClr val="bg1"/>
                </a:solidFill>
              </a:rPr>
              <a:t>Tak všechny </a:t>
            </a:r>
            <a:r>
              <a:rPr lang="cs-CZ" sz="2200" dirty="0">
                <a:solidFill>
                  <a:schemeClr val="bg1"/>
                </a:solidFill>
              </a:rPr>
              <a:t>počítače </a:t>
            </a: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síti „vidí“ všechna síťová data. 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46" r="13863" b="20454"/>
          <a:stretch/>
        </p:blipFill>
        <p:spPr bwMode="auto">
          <a:xfrm>
            <a:off x="6588224" y="3484420"/>
            <a:ext cx="2256137" cy="1757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3667172"/>
            <a:ext cx="64087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Hub je velmi jednoduché aktivní síťové zařízení. </a:t>
            </a:r>
          </a:p>
          <a:p>
            <a:r>
              <a:rPr lang="cs-CZ" sz="2200" dirty="0">
                <a:solidFill>
                  <a:schemeClr val="bg1"/>
                </a:solidFill>
              </a:rPr>
              <a:t>Nijak neřídí provoz, který skrz něj prochází. </a:t>
            </a:r>
          </a:p>
          <a:p>
            <a:r>
              <a:rPr lang="cs-CZ" sz="2200" dirty="0">
                <a:solidFill>
                  <a:schemeClr val="bg1"/>
                </a:solidFill>
              </a:rPr>
              <a:t>Signál, který do něj vstoupí, je obnoven a vyslán všemi ostatními porty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16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Switch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943" y="4077072"/>
            <a:ext cx="889248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err="1" smtClean="0">
                <a:solidFill>
                  <a:schemeClr val="bg1"/>
                </a:solidFill>
              </a:rPr>
              <a:t>Switch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obsahuje větší či menší množství portů (až několik stovek), na něž se připojují síťová zařízení nebo části sítě.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Stanice </a:t>
            </a:r>
            <a:r>
              <a:rPr lang="cs-CZ" sz="2200" dirty="0">
                <a:solidFill>
                  <a:schemeClr val="bg1"/>
                </a:solidFill>
              </a:rPr>
              <a:t>připojené k různým rozhraním </a:t>
            </a:r>
            <a:r>
              <a:rPr lang="cs-CZ" sz="2200" dirty="0" err="1">
                <a:solidFill>
                  <a:schemeClr val="bg1"/>
                </a:solidFill>
              </a:rPr>
              <a:t>switche</a:t>
            </a:r>
            <a:r>
              <a:rPr lang="cs-CZ" sz="2200" dirty="0">
                <a:solidFill>
                  <a:schemeClr val="bg1"/>
                </a:solidFill>
              </a:rPr>
              <a:t> navzájem nesoutěží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o </a:t>
            </a:r>
            <a:r>
              <a:rPr lang="cs-CZ" sz="2200" dirty="0">
                <a:solidFill>
                  <a:schemeClr val="bg1"/>
                </a:solidFill>
              </a:rPr>
              <a:t>datové </a:t>
            </a:r>
            <a:r>
              <a:rPr lang="cs-CZ" sz="2200" dirty="0" smtClean="0">
                <a:solidFill>
                  <a:schemeClr val="bg1"/>
                </a:solidFill>
              </a:rPr>
              <a:t>médium.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Vedle </a:t>
            </a:r>
            <a:r>
              <a:rPr lang="cs-CZ" sz="2200" dirty="0">
                <a:solidFill>
                  <a:schemeClr val="bg1"/>
                </a:solidFill>
              </a:rPr>
              <a:t>vyššího výkonu </a:t>
            </a:r>
            <a:r>
              <a:rPr lang="cs-CZ" sz="2200" dirty="0" smtClean="0">
                <a:solidFill>
                  <a:schemeClr val="bg1"/>
                </a:solidFill>
              </a:rPr>
              <a:t>znamená </a:t>
            </a:r>
            <a:r>
              <a:rPr lang="cs-CZ" sz="2200" dirty="0">
                <a:solidFill>
                  <a:schemeClr val="bg1"/>
                </a:solidFill>
              </a:rPr>
              <a:t>přínos i pro bezpečnost sítě, protože médium již není sdíleno a data se vysílají jen do rozhraní, jímž je připojen jejich adresát.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993" y="2564904"/>
            <a:ext cx="7376430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1990128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bg1"/>
                </a:solidFill>
              </a:rPr>
              <a:t>Switch</a:t>
            </a:r>
            <a:r>
              <a:rPr lang="cs-CZ" sz="2400" dirty="0">
                <a:solidFill>
                  <a:schemeClr val="bg1"/>
                </a:solidFill>
              </a:rPr>
              <a:t> nebo též přepínač. </a:t>
            </a:r>
          </a:p>
        </p:txBody>
      </p:sp>
    </p:spTree>
    <p:extLst>
      <p:ext uri="{BB962C8B-B14F-4D97-AF65-F5344CB8AC3E}">
        <p14:creationId xmlns:p14="http://schemas.microsoft.com/office/powerpoint/2010/main" val="366132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Bridge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236" y="3380125"/>
            <a:ext cx="901728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Dokáže jako </a:t>
            </a:r>
            <a:r>
              <a:rPr lang="cs-CZ" sz="2200" dirty="0" err="1" smtClean="0">
                <a:solidFill>
                  <a:schemeClr val="bg1"/>
                </a:solidFill>
              </a:rPr>
              <a:t>switch</a:t>
            </a:r>
            <a:r>
              <a:rPr lang="cs-CZ" sz="2200" dirty="0" smtClean="0">
                <a:solidFill>
                  <a:schemeClr val="bg1"/>
                </a:solidFill>
              </a:rPr>
              <a:t> vyhodnotit procházející data a podle přednastavení propouští z jednoho vstupu na výstup.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Je to většinou dvouportové obousměrné zařízení.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Plní také funkci opakovače.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Je protokolově nezávislý.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Výhoda – nezahlcuje lokálními daty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ostatní sítě.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Mostem může být normální osobní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počítač vybavený dvěma síťovými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kartami a příslušným programovým vybavením.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915" y="4509121"/>
            <a:ext cx="400321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1990128"/>
            <a:ext cx="65162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err="1">
                <a:solidFill>
                  <a:schemeClr val="bg1"/>
                </a:solidFill>
              </a:rPr>
              <a:t>Bridge</a:t>
            </a:r>
            <a:r>
              <a:rPr lang="cs-CZ" sz="2200" dirty="0">
                <a:solidFill>
                  <a:schemeClr val="bg1"/>
                </a:solidFill>
              </a:rPr>
              <a:t> nebo též most je zařízení, které spojuje dvě části sítě. </a:t>
            </a:r>
          </a:p>
          <a:p>
            <a:pPr algn="ctr"/>
            <a:r>
              <a:rPr lang="cs-CZ" sz="2200" dirty="0">
                <a:solidFill>
                  <a:schemeClr val="bg1"/>
                </a:solidFill>
              </a:rPr>
              <a:t>Přes most projdou jen data, která jsou určena pouze stanicím na druhé síti. </a:t>
            </a:r>
          </a:p>
        </p:txBody>
      </p:sp>
    </p:spTree>
    <p:extLst>
      <p:ext uri="{BB962C8B-B14F-4D97-AF65-F5344CB8AC3E}">
        <p14:creationId xmlns:p14="http://schemas.microsoft.com/office/powerpoint/2010/main" val="298332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Router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370" y="2008226"/>
            <a:ext cx="59831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err="1">
                <a:solidFill>
                  <a:schemeClr val="bg1"/>
                </a:solidFill>
              </a:rPr>
              <a:t>Router</a:t>
            </a:r>
            <a:r>
              <a:rPr lang="cs-CZ" sz="2200" dirty="0">
                <a:solidFill>
                  <a:schemeClr val="bg1"/>
                </a:solidFill>
              </a:rPr>
              <a:t> (směrovač) je v počítačových sítích aktivní síťové zařízení, které procesem zvaným </a:t>
            </a:r>
            <a:r>
              <a:rPr lang="cs-CZ" sz="2200" dirty="0" err="1">
                <a:solidFill>
                  <a:schemeClr val="bg1"/>
                </a:solidFill>
              </a:rPr>
              <a:t>routování</a:t>
            </a:r>
            <a:r>
              <a:rPr lang="cs-CZ" sz="2200" dirty="0">
                <a:solidFill>
                  <a:schemeClr val="bg1"/>
                </a:solidFill>
              </a:rPr>
              <a:t> přeposílá datagramy směrem k jejich cíli.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54776"/>
            <a:ext cx="46805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Netechnicky řečeno, </a:t>
            </a:r>
            <a:r>
              <a:rPr lang="cs-CZ" sz="2200" dirty="0" err="1">
                <a:solidFill>
                  <a:schemeClr val="bg1"/>
                </a:solidFill>
              </a:rPr>
              <a:t>router</a:t>
            </a:r>
            <a:r>
              <a:rPr lang="cs-CZ" sz="2200" dirty="0">
                <a:solidFill>
                  <a:schemeClr val="bg1"/>
                </a:solidFill>
              </a:rPr>
              <a:t> spojuje dvě sítě a přenáší mezi nimi data. </a:t>
            </a:r>
            <a:r>
              <a:rPr lang="cs-CZ" sz="2200" dirty="0" err="1">
                <a:solidFill>
                  <a:schemeClr val="bg1"/>
                </a:solidFill>
              </a:rPr>
              <a:t>Router</a:t>
            </a:r>
            <a:r>
              <a:rPr lang="cs-CZ" sz="2200" dirty="0">
                <a:solidFill>
                  <a:schemeClr val="bg1"/>
                </a:solidFill>
              </a:rPr>
              <a:t> se podstatně liší od </a:t>
            </a:r>
            <a:r>
              <a:rPr lang="cs-CZ" sz="2200" dirty="0" err="1">
                <a:solidFill>
                  <a:schemeClr val="bg1"/>
                </a:solidFill>
              </a:rPr>
              <a:t>switche</a:t>
            </a:r>
            <a:r>
              <a:rPr lang="cs-CZ" sz="2200" dirty="0">
                <a:solidFill>
                  <a:schemeClr val="bg1"/>
                </a:solidFill>
              </a:rPr>
              <a:t>, který spojuje počítače v místní síti. Rozdílné funkce </a:t>
            </a:r>
            <a:r>
              <a:rPr lang="cs-CZ" sz="2200" dirty="0" err="1">
                <a:solidFill>
                  <a:schemeClr val="bg1"/>
                </a:solidFill>
              </a:rPr>
              <a:t>routerů</a:t>
            </a:r>
            <a:r>
              <a:rPr lang="cs-CZ" sz="2200" dirty="0">
                <a:solidFill>
                  <a:schemeClr val="bg1"/>
                </a:solidFill>
              </a:rPr>
              <a:t> a </a:t>
            </a:r>
            <a:r>
              <a:rPr lang="cs-CZ" sz="2200" dirty="0" err="1">
                <a:solidFill>
                  <a:schemeClr val="bg1"/>
                </a:solidFill>
              </a:rPr>
              <a:t>switchů</a:t>
            </a:r>
            <a:r>
              <a:rPr lang="cs-CZ" sz="2200" dirty="0">
                <a:solidFill>
                  <a:schemeClr val="bg1"/>
                </a:solidFill>
              </a:rPr>
              <a:t> si lze představit jako </a:t>
            </a:r>
            <a:r>
              <a:rPr lang="cs-CZ" sz="2200" dirty="0" err="1">
                <a:solidFill>
                  <a:schemeClr val="bg1"/>
                </a:solidFill>
              </a:rPr>
              <a:t>switche</a:t>
            </a:r>
            <a:r>
              <a:rPr lang="cs-CZ" sz="2200" dirty="0">
                <a:solidFill>
                  <a:schemeClr val="bg1"/>
                </a:solidFill>
              </a:rPr>
              <a:t> coby silnice spojující všechna města ve státě a </a:t>
            </a:r>
            <a:r>
              <a:rPr lang="cs-CZ" sz="2200" dirty="0" err="1">
                <a:solidFill>
                  <a:schemeClr val="bg1"/>
                </a:solidFill>
              </a:rPr>
              <a:t>routery</a:t>
            </a:r>
            <a:r>
              <a:rPr lang="cs-CZ" sz="2200" dirty="0">
                <a:solidFill>
                  <a:schemeClr val="bg1"/>
                </a:solidFill>
              </a:rPr>
              <a:t> coby hraniční přechody spojující různé země.</a:t>
            </a:r>
          </a:p>
        </p:txBody>
      </p:sp>
      <p:pic>
        <p:nvPicPr>
          <p:cNvPr id="3074" name="Picture 2" descr="Soubor:Rou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991" y="3573016"/>
            <a:ext cx="3797565" cy="3139321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79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8" y="2674198"/>
            <a:ext cx="3538660" cy="2283615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1405353"/>
            <a:ext cx="633670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Síťová karta</a:t>
            </a:r>
          </a:p>
          <a:p>
            <a:pPr algn="ctr">
              <a:spcAft>
                <a:spcPts val="600"/>
              </a:spcAft>
            </a:pPr>
            <a:r>
              <a:rPr lang="cs-CZ" sz="2600" i="1" dirty="0"/>
              <a:t>(Network Interface </a:t>
            </a:r>
            <a:r>
              <a:rPr lang="cs-CZ" sz="2600" i="1" dirty="0" err="1"/>
              <a:t>Controller</a:t>
            </a:r>
            <a:r>
              <a:rPr lang="cs-CZ" sz="2600" i="1" dirty="0"/>
              <a:t>, zkratka NIC)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3928" y="2514061"/>
            <a:ext cx="52200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slouží </a:t>
            </a:r>
            <a:r>
              <a:rPr lang="cs-CZ" sz="2200" dirty="0">
                <a:solidFill>
                  <a:schemeClr val="bg1"/>
                </a:solidFill>
              </a:rPr>
              <a:t>ke vzájemné komunikaci počítačů v počítačové síti.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 </a:t>
            </a:r>
            <a:r>
              <a:rPr lang="cs-CZ" sz="2200" dirty="0">
                <a:solidFill>
                  <a:schemeClr val="bg1"/>
                </a:solidFill>
              </a:rPr>
              <a:t>stolních počítačích má podobu karty, která se zasune do slotu (ISA, PCI, PCI-e) základní desky nebo </a:t>
            </a:r>
            <a:r>
              <a:rPr lang="cs-CZ" sz="2000" dirty="0">
                <a:solidFill>
                  <a:schemeClr val="bg1"/>
                </a:solidFill>
              </a:rPr>
              <a:t>(což je dnes daleko častější varianta) </a:t>
            </a:r>
            <a:r>
              <a:rPr lang="cs-CZ" sz="2200" dirty="0">
                <a:solidFill>
                  <a:schemeClr val="bg1"/>
                </a:solidFill>
              </a:rPr>
              <a:t>je na základní desce integrovaná.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800100" lvl="1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U </a:t>
            </a:r>
            <a:r>
              <a:rPr lang="cs-CZ" sz="2200" dirty="0">
                <a:solidFill>
                  <a:schemeClr val="bg1"/>
                </a:solidFill>
              </a:rPr>
              <a:t>notebooků je situace podobná, integrace převládá a pro externí připojení se používá rozhraní PCMCIA.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88204"/>
            <a:ext cx="2657400" cy="1770493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653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Tiskový server</a:t>
            </a:r>
          </a:p>
          <a:p>
            <a:pPr algn="ctr"/>
            <a:r>
              <a:rPr lang="cs-CZ" sz="2800" i="1" dirty="0" err="1"/>
              <a:t>Print</a:t>
            </a:r>
            <a:r>
              <a:rPr lang="cs-CZ" sz="2800" i="1" dirty="0"/>
              <a:t> </a:t>
            </a:r>
            <a:r>
              <a:rPr lang="cs-CZ" sz="2800" i="1" dirty="0" smtClean="0"/>
              <a:t>server, </a:t>
            </a:r>
            <a:r>
              <a:rPr lang="cs-CZ" sz="2800" i="1" dirty="0" err="1" smtClean="0"/>
              <a:t>Printer</a:t>
            </a:r>
            <a:r>
              <a:rPr lang="cs-CZ" sz="2800" i="1" dirty="0" smtClean="0"/>
              <a:t> server</a:t>
            </a:r>
            <a:endParaRPr lang="cs-CZ" sz="2800" b="1" i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57114"/>
            <a:ext cx="2308731" cy="3011611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3" y="6019747"/>
            <a:ext cx="2308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Bezdrátový tiskový server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59588" y="2957114"/>
            <a:ext cx="6048672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zařízení propojující tiskárnu </a:t>
            </a:r>
            <a:r>
              <a:rPr lang="cs-CZ" sz="2200" dirty="0">
                <a:solidFill>
                  <a:schemeClr val="bg1"/>
                </a:solidFill>
              </a:rPr>
              <a:t>s klientem přes počítačovou </a:t>
            </a:r>
            <a:r>
              <a:rPr lang="cs-CZ" sz="2200" dirty="0" smtClean="0">
                <a:solidFill>
                  <a:schemeClr val="bg1"/>
                </a:solidFill>
              </a:rPr>
              <a:t>síť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tiskový </a:t>
            </a:r>
            <a:r>
              <a:rPr lang="cs-CZ" sz="2200" dirty="0">
                <a:solidFill>
                  <a:schemeClr val="bg1"/>
                </a:solidFill>
              </a:rPr>
              <a:t>server může být počítač v síti s jednou nebo více sdílenými </a:t>
            </a:r>
            <a:r>
              <a:rPr lang="cs-CZ" sz="2200" dirty="0" smtClean="0">
                <a:solidFill>
                  <a:schemeClr val="bg1"/>
                </a:solidFill>
              </a:rPr>
              <a:t>tiskárnami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tiskárna </a:t>
            </a:r>
            <a:r>
              <a:rPr lang="cs-CZ" sz="2200" dirty="0">
                <a:solidFill>
                  <a:schemeClr val="bg1"/>
                </a:solidFill>
              </a:rPr>
              <a:t>může mít v sobě také zabudovaný tiskový </a:t>
            </a:r>
            <a:r>
              <a:rPr lang="cs-CZ" sz="2200" dirty="0" smtClean="0">
                <a:solidFill>
                  <a:schemeClr val="bg1"/>
                </a:solidFill>
              </a:rPr>
              <a:t>server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všechny </a:t>
            </a:r>
            <a:r>
              <a:rPr lang="cs-CZ" sz="2200" dirty="0">
                <a:solidFill>
                  <a:schemeClr val="bg1"/>
                </a:solidFill>
              </a:rPr>
              <a:t>tiskárny se správným typem konektorem jsou kompatibilní se všemi tiskovými </a:t>
            </a:r>
            <a:r>
              <a:rPr lang="cs-CZ" sz="2200" dirty="0" smtClean="0">
                <a:solidFill>
                  <a:schemeClr val="bg1"/>
                </a:solidFill>
              </a:rPr>
              <a:t>servery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27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Tiskový server</a:t>
            </a:r>
          </a:p>
          <a:p>
            <a:pPr algn="ctr"/>
            <a:r>
              <a:rPr lang="cs-CZ" sz="2800" i="1" dirty="0" err="1"/>
              <a:t>Print</a:t>
            </a:r>
            <a:r>
              <a:rPr lang="cs-CZ" sz="2800" i="1" dirty="0"/>
              <a:t> </a:t>
            </a:r>
            <a:r>
              <a:rPr lang="cs-CZ" sz="2800" i="1" dirty="0" smtClean="0"/>
              <a:t>server, </a:t>
            </a:r>
            <a:r>
              <a:rPr lang="cs-CZ" sz="2800" i="1" dirty="0" err="1" smtClean="0"/>
              <a:t>Printer</a:t>
            </a:r>
            <a:r>
              <a:rPr lang="cs-CZ" sz="2800" i="1" dirty="0" smtClean="0"/>
              <a:t> server</a:t>
            </a:r>
            <a:endParaRPr lang="cs-CZ" sz="2800" b="1" i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952883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Příklad tiskového serveru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306" y="2558448"/>
            <a:ext cx="6280200" cy="4082130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503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5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PASIVNÍ PRVKY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621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2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Datové rozvaděče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2138836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Mezi pasivní prvky se řadí především datové rozvaděče, které fyzicky přenášejí data do počítače.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79512" y="3501008"/>
            <a:ext cx="6120680" cy="321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Základním rozdělením přenosu dat je na základě použitého média pro přenos</a:t>
            </a:r>
          </a:p>
          <a:p>
            <a:pPr lvl="1">
              <a:buFont typeface="Wingdings" pitchFamily="2" charset="2"/>
              <a:buChar char="Ø"/>
            </a:pP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pevná spojení (kabelem)</a:t>
            </a:r>
          </a:p>
          <a:p>
            <a:pPr lvl="3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koaxiální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kabel</a:t>
            </a:r>
          </a:p>
          <a:p>
            <a:pPr lvl="3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kroucená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dvojlinka</a:t>
            </a:r>
          </a:p>
          <a:p>
            <a:pPr lvl="3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optické vlákno</a:t>
            </a:r>
            <a:endParaRPr kumimoji="0" lang="cs-CZ" sz="240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  <a:p>
            <a:pPr lvl="1">
              <a:buFont typeface="Wingdings" pitchFamily="2" charset="2"/>
              <a:buChar char="Ø"/>
            </a:pP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bezdrátová spojení (vzduchem)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412" y="3704978"/>
            <a:ext cx="3009006" cy="3009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037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Koaxiální kabel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15922"/>
            <a:ext cx="3207991" cy="22455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347" y="5157192"/>
            <a:ext cx="3198011" cy="147732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/>
            <a:r>
              <a:rPr lang="cs-CZ" dirty="0"/>
              <a:t>Koaxiální kabel RG-59</a:t>
            </a:r>
            <a:br>
              <a:rPr lang="cs-CZ" dirty="0"/>
            </a:br>
            <a:r>
              <a:rPr lang="cs-CZ" dirty="0"/>
              <a:t>A - Plášť</a:t>
            </a:r>
            <a:br>
              <a:rPr lang="cs-CZ" dirty="0"/>
            </a:br>
            <a:r>
              <a:rPr lang="cs-CZ" dirty="0"/>
              <a:t>B - Vodivé opletení</a:t>
            </a:r>
            <a:br>
              <a:rPr lang="cs-CZ" dirty="0"/>
            </a:br>
            <a:r>
              <a:rPr lang="cs-CZ" dirty="0"/>
              <a:t>C - Dielektrikum</a:t>
            </a:r>
            <a:br>
              <a:rPr lang="cs-CZ" dirty="0"/>
            </a:br>
            <a:r>
              <a:rPr lang="cs-CZ" dirty="0"/>
              <a:t>D - Vnitřní vodič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19872" y="1991069"/>
            <a:ext cx="561662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Koaxiální kabel (zkráceně </a:t>
            </a:r>
            <a:r>
              <a:rPr lang="cs-CZ" sz="2200" dirty="0" err="1">
                <a:solidFill>
                  <a:schemeClr val="bg1"/>
                </a:solidFill>
              </a:rPr>
              <a:t>koax</a:t>
            </a:r>
            <a:r>
              <a:rPr lang="cs-CZ" sz="2200" dirty="0">
                <a:solidFill>
                  <a:schemeClr val="bg1"/>
                </a:solidFill>
              </a:rPr>
              <a:t>) je asymetrický elektrický kabel s jedním válcovým </a:t>
            </a:r>
            <a:r>
              <a:rPr lang="cs-CZ" sz="2200" dirty="0" smtClean="0">
                <a:solidFill>
                  <a:schemeClr val="bg1"/>
                </a:solidFill>
              </a:rPr>
              <a:t>vnějším </a:t>
            </a:r>
            <a:r>
              <a:rPr lang="cs-CZ" sz="2200" dirty="0">
                <a:solidFill>
                  <a:schemeClr val="bg1"/>
                </a:solidFill>
              </a:rPr>
              <a:t>vodičem a jedním drátovým nebo trubkovým vodičem vnitřním.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Vnější </a:t>
            </a:r>
            <a:r>
              <a:rPr lang="cs-CZ" sz="2200" dirty="0">
                <a:solidFill>
                  <a:schemeClr val="bg1"/>
                </a:solidFill>
              </a:rPr>
              <a:t>vodič nazýváme často stíněním a vnitřní vodič jádrem.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Vnější </a:t>
            </a:r>
            <a:r>
              <a:rPr lang="cs-CZ" sz="2200" dirty="0">
                <a:solidFill>
                  <a:schemeClr val="bg1"/>
                </a:solidFill>
              </a:rPr>
              <a:t>a vnitřní vodič jsou odděleny nevodivou vrstvou (dielektrikum).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071" y="4976834"/>
            <a:ext cx="2551301" cy="1699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 descr="http://upload.wikimedia.org/wikipedia/commons/thumb/f/f4/Coaxial_cable_cutaway.svg/300px-Coaxial_cable_cutaway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147" y="4807154"/>
            <a:ext cx="2518728" cy="176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53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15015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Kroucená dvoulinka</a:t>
            </a:r>
          </a:p>
          <a:p>
            <a:pPr algn="ctr">
              <a:spcAft>
                <a:spcPts val="600"/>
              </a:spcAft>
            </a:pPr>
            <a:r>
              <a:rPr lang="cs-CZ" sz="2800" i="1" dirty="0" err="1" smtClean="0"/>
              <a:t>twisted</a:t>
            </a:r>
            <a:r>
              <a:rPr lang="cs-CZ" sz="2800" i="1" dirty="0" smtClean="0"/>
              <a:t>, </a:t>
            </a:r>
            <a:r>
              <a:rPr lang="cs-CZ" sz="2800" i="1" dirty="0" err="1"/>
              <a:t>twisted</a:t>
            </a:r>
            <a:r>
              <a:rPr lang="cs-CZ" sz="2800" i="1" dirty="0"/>
              <a:t> pair, </a:t>
            </a:r>
            <a:r>
              <a:rPr lang="cs-CZ" sz="2400" i="1" dirty="0"/>
              <a:t>či zkráceně </a:t>
            </a:r>
            <a:r>
              <a:rPr lang="cs-CZ" sz="2800" i="1" dirty="0"/>
              <a:t>„twist</a:t>
            </a:r>
            <a:r>
              <a:rPr lang="cs-CZ" sz="2800" i="1" dirty="0" smtClean="0"/>
              <a:t>“</a:t>
            </a:r>
            <a:endParaRPr lang="cs-CZ" sz="2800" i="1" dirty="0"/>
          </a:p>
          <a:p>
            <a:pPr algn="ctr">
              <a:spcAft>
                <a:spcPts val="1200"/>
              </a:spcAft>
            </a:pP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10081" y="3068960"/>
            <a:ext cx="586513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Kroucená dvojlinka je druh kabelu, který je tvořen páry vodičů, které jsou po své délce pravidelným způsobem zkrouceny a následně jsou do sebe zakrouceny i samy výsledné páry 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Kroucená dvojlinka patří mezi tzv. symetrická vedení (dvojice spirálově stočených vodičů v kabelu). 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Signál přenášený po kroucené dvojlince je vyjádřen rozdílem potenciálů obou vodičů.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" y="2861674"/>
            <a:ext cx="283204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49" y="5286375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546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15015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Kroucená dvoulinka</a:t>
            </a:r>
          </a:p>
          <a:p>
            <a:pPr algn="ctr">
              <a:spcAft>
                <a:spcPts val="600"/>
              </a:spcAft>
            </a:pPr>
            <a:r>
              <a:rPr lang="cs-CZ" sz="2800" i="1" dirty="0" err="1" smtClean="0"/>
              <a:t>twisted</a:t>
            </a:r>
            <a:r>
              <a:rPr lang="cs-CZ" sz="2800" i="1" dirty="0" smtClean="0"/>
              <a:t>, </a:t>
            </a:r>
            <a:r>
              <a:rPr lang="cs-CZ" sz="2800" i="1" dirty="0" err="1"/>
              <a:t>twisted</a:t>
            </a:r>
            <a:r>
              <a:rPr lang="cs-CZ" sz="2800" i="1" dirty="0"/>
              <a:t> pair, </a:t>
            </a:r>
            <a:r>
              <a:rPr lang="cs-CZ" sz="2400" i="1" dirty="0"/>
              <a:t>či zkráceně </a:t>
            </a:r>
            <a:r>
              <a:rPr lang="cs-CZ" sz="2800" i="1" dirty="0"/>
              <a:t>„twist</a:t>
            </a:r>
            <a:r>
              <a:rPr lang="cs-CZ" sz="2800" i="1" dirty="0" smtClean="0"/>
              <a:t>“</a:t>
            </a:r>
            <a:endParaRPr lang="cs-CZ" sz="2800" i="1" dirty="0"/>
          </a:p>
          <a:p>
            <a:pPr algn="ctr">
              <a:spcAft>
                <a:spcPts val="1200"/>
              </a:spcAft>
            </a:pP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5" y="3068960"/>
            <a:ext cx="5239317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původně telefonní kabel, kroucením je sníženo rušení na </a:t>
            </a:r>
            <a:r>
              <a:rPr lang="cs-CZ" sz="2200" dirty="0" smtClean="0">
                <a:solidFill>
                  <a:schemeClr val="bg1"/>
                </a:solidFill>
              </a:rPr>
              <a:t>vedení</a:t>
            </a:r>
          </a:p>
          <a:p>
            <a:pPr>
              <a:spcAft>
                <a:spcPts val="600"/>
              </a:spcAft>
            </a:pPr>
            <a:endParaRPr lang="cs-CZ" sz="1400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Dělí </a:t>
            </a:r>
            <a:r>
              <a:rPr lang="cs-CZ" sz="2200" dirty="0">
                <a:solidFill>
                  <a:schemeClr val="bg1"/>
                </a:solidFill>
              </a:rPr>
              <a:t>se </a:t>
            </a:r>
            <a:r>
              <a:rPr lang="cs-CZ" sz="2200" dirty="0" smtClean="0">
                <a:solidFill>
                  <a:schemeClr val="bg1"/>
                </a:solidFill>
              </a:rPr>
              <a:t>na: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nestíněnou </a:t>
            </a:r>
            <a:r>
              <a:rPr lang="cs-CZ" sz="2200" dirty="0" smtClean="0">
                <a:solidFill>
                  <a:schemeClr val="bg1"/>
                </a:solidFill>
              </a:rPr>
              <a:t>- UTP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stíněnou  - STP  (menší </a:t>
            </a:r>
            <a:r>
              <a:rPr lang="cs-CZ" sz="2200" dirty="0">
                <a:solidFill>
                  <a:schemeClr val="bg1"/>
                </a:solidFill>
              </a:rPr>
              <a:t>rušení)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61" y="2923144"/>
            <a:ext cx="2367315" cy="1931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32" y="4965898"/>
            <a:ext cx="2697884" cy="175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8062" y="62936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00064" y="30755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UTP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44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6803" y="1487852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Optická vlákna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2569" y="2348880"/>
            <a:ext cx="600613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Optické </a:t>
            </a:r>
            <a:r>
              <a:rPr lang="cs-CZ" sz="2200" dirty="0">
                <a:solidFill>
                  <a:schemeClr val="bg1"/>
                </a:solidFill>
              </a:rPr>
              <a:t>vlákno je skleněné nebo plastové vlákno, které prostřednictvím světla přenáší signály ve směru své podélné osy.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Optická </a:t>
            </a:r>
            <a:r>
              <a:rPr lang="cs-CZ" sz="2200" dirty="0">
                <a:solidFill>
                  <a:schemeClr val="bg1"/>
                </a:solidFill>
              </a:rPr>
              <a:t>vlákna jsou široce využívána v komunikacích, kde umožňují přenos na delší vzdálenosti a při vyšších přenosových rychlostech dat než jiné formy komunikace.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Vlákna </a:t>
            </a:r>
            <a:r>
              <a:rPr lang="cs-CZ" sz="2200" dirty="0">
                <a:solidFill>
                  <a:schemeClr val="bg1"/>
                </a:solidFill>
              </a:rPr>
              <a:t>se používají místo kovových vodičů, protože signály jsou přenášeny s menší ztrátou a zároveň jsou vlákna imunní vůči elektromagnetickému rušení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709730" y="3808452"/>
            <a:ext cx="3769899" cy="15593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2607" y="5949280"/>
            <a:ext cx="1656184" cy="79208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Optický kabel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71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Typy optických vláken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132855"/>
            <a:ext cx="66602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 err="1" smtClean="0">
                <a:solidFill>
                  <a:schemeClr val="bg1"/>
                </a:solidFill>
              </a:rPr>
              <a:t>Mnohavidové</a:t>
            </a:r>
            <a:r>
              <a:rPr lang="cs-CZ" sz="2400" dirty="0" smtClean="0">
                <a:solidFill>
                  <a:schemeClr val="bg1"/>
                </a:solidFill>
              </a:rPr>
              <a:t> optické vlákno – MM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cs-CZ" sz="2000" dirty="0" err="1" smtClean="0">
                <a:solidFill>
                  <a:schemeClr val="bg1"/>
                </a:solidFill>
              </a:rPr>
              <a:t>multimode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rgbClr val="FFFF00"/>
                </a:solidFill>
              </a:rPr>
              <a:t>do vzdálenosti 600 m, </a:t>
            </a:r>
            <a:br>
              <a:rPr lang="cs-CZ" sz="2200" dirty="0" smtClean="0">
                <a:solidFill>
                  <a:srgbClr val="FFFF00"/>
                </a:solidFill>
              </a:rPr>
            </a:br>
            <a:r>
              <a:rPr lang="cs-CZ" sz="2200" dirty="0" smtClean="0">
                <a:solidFill>
                  <a:srgbClr val="FFFF00"/>
                </a:solidFill>
              </a:rPr>
              <a:t>přenosová rychlost 10Mbit/s až 1Gbit/s</a:t>
            </a:r>
          </a:p>
          <a:p>
            <a:pPr marL="342900" indent="-342900"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 err="1" smtClean="0">
                <a:solidFill>
                  <a:schemeClr val="bg1"/>
                </a:solidFill>
              </a:rPr>
              <a:t>Jednovidové</a:t>
            </a:r>
            <a:r>
              <a:rPr lang="cs-CZ" sz="2400" dirty="0" smtClean="0">
                <a:solidFill>
                  <a:schemeClr val="bg1"/>
                </a:solidFill>
              </a:rPr>
              <a:t> optické vlákno – SM </a:t>
            </a:r>
            <a:r>
              <a:rPr lang="cs-CZ" sz="2000" dirty="0" smtClean="0">
                <a:solidFill>
                  <a:schemeClr val="bg1"/>
                </a:solidFill>
              </a:rPr>
              <a:t>(single mode)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			</a:t>
            </a:r>
            <a:r>
              <a:rPr lang="cs-CZ" sz="2200" dirty="0" smtClean="0">
                <a:solidFill>
                  <a:srgbClr val="FFFF00"/>
                </a:solidFill>
              </a:rPr>
              <a:t>pro </a:t>
            </a:r>
            <a:r>
              <a:rPr lang="cs-CZ" sz="2200" dirty="0">
                <a:solidFill>
                  <a:srgbClr val="FFFF00"/>
                </a:solidFill>
              </a:rPr>
              <a:t>přenos dat na větší  </a:t>
            </a:r>
            <a:r>
              <a:rPr lang="cs-CZ" sz="2200" dirty="0" smtClean="0">
                <a:solidFill>
                  <a:srgbClr val="FFFF00"/>
                </a:solidFill>
              </a:rPr>
              <a:t>				vzdálenosti </a:t>
            </a:r>
            <a:r>
              <a:rPr lang="cs-CZ" sz="2200" dirty="0">
                <a:solidFill>
                  <a:srgbClr val="FFFF00"/>
                </a:solidFill>
              </a:rPr>
              <a:t>(mezi městy, státy, </a:t>
            </a:r>
            <a:r>
              <a:rPr lang="cs-CZ" sz="2200" dirty="0" smtClean="0">
                <a:solidFill>
                  <a:srgbClr val="FFFF00"/>
                </a:solidFill>
              </a:rPr>
              <a:t>			kontinenty)</a:t>
            </a:r>
            <a:br>
              <a:rPr lang="cs-CZ" sz="2200" dirty="0" smtClean="0">
                <a:solidFill>
                  <a:srgbClr val="FFFF00"/>
                </a:solidFill>
              </a:rPr>
            </a:br>
            <a:r>
              <a:rPr lang="cs-CZ" sz="2200" dirty="0" smtClean="0">
                <a:solidFill>
                  <a:srgbClr val="FFFF00"/>
                </a:solidFill>
              </a:rPr>
              <a:t>			pro </a:t>
            </a:r>
            <a:r>
              <a:rPr lang="cs-CZ" sz="2200" dirty="0">
                <a:solidFill>
                  <a:srgbClr val="FFFF00"/>
                </a:solidFill>
              </a:rPr>
              <a:t>vysokorychlostní přenosy </a:t>
            </a:r>
            <a:r>
              <a:rPr lang="cs-CZ" sz="2200" dirty="0" smtClean="0">
                <a:solidFill>
                  <a:srgbClr val="FFFF00"/>
                </a:solidFill>
              </a:rPr>
              <a:t>				v</a:t>
            </a:r>
            <a:r>
              <a:rPr lang="cs-CZ" sz="2200" dirty="0">
                <a:solidFill>
                  <a:srgbClr val="FFFF00"/>
                </a:solidFill>
              </a:rPr>
              <a:t> Internetu</a:t>
            </a:r>
            <a:endParaRPr lang="cs-CZ" sz="2200" dirty="0" smtClean="0">
              <a:solidFill>
                <a:srgbClr val="FFFF00"/>
              </a:solidFill>
            </a:endParaRPr>
          </a:p>
          <a:p>
            <a:pPr marL="3086100" lvl="6" indent="-342900"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Vlákna pro speciální účely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3076"/>
            <a:ext cx="5034622" cy="2746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314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6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TOPOLOGIE POČÍTAČOVÝCH SÍTÍ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5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60378" y="199658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Topologie sítí</a:t>
            </a:r>
            <a:r>
              <a:rPr lang="cs-CZ" sz="2400" dirty="0">
                <a:solidFill>
                  <a:schemeClr val="bg1"/>
                </a:solidFill>
              </a:rPr>
              <a:t> se zabývá zapojením různých prvků do počítačových </a:t>
            </a:r>
            <a:r>
              <a:rPr lang="cs-CZ" sz="2400" dirty="0" smtClean="0">
                <a:solidFill>
                  <a:schemeClr val="bg1"/>
                </a:solidFill>
              </a:rPr>
              <a:t>sítí.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Topologii </a:t>
            </a:r>
            <a:r>
              <a:rPr lang="cs-CZ" sz="2400" dirty="0">
                <a:solidFill>
                  <a:schemeClr val="bg1"/>
                </a:solidFill>
              </a:rPr>
              <a:t>lze zvažovat jako určitý tvar či strukturu dané sítě.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346" y="3717032"/>
            <a:ext cx="6170131" cy="302433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86344" y="1405353"/>
            <a:ext cx="600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Topologie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729167"/>
            <a:ext cx="2376264" cy="30243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2A7E54"/>
                </a:solidFill>
              </a:rPr>
              <a:t>Přehled různých topologií počítačových sítí.</a:t>
            </a:r>
          </a:p>
        </p:txBody>
      </p:sp>
    </p:spTree>
    <p:extLst>
      <p:ext uri="{BB962C8B-B14F-4D97-AF65-F5344CB8AC3E}">
        <p14:creationId xmlns:p14="http://schemas.microsoft.com/office/powerpoint/2010/main" val="282415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2638126"/>
            <a:ext cx="547260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Sběrnicová </a:t>
            </a:r>
            <a:r>
              <a:rPr lang="cs-CZ" sz="2200" dirty="0" smtClean="0">
                <a:solidFill>
                  <a:schemeClr val="bg1"/>
                </a:solidFill>
              </a:rPr>
              <a:t>topologie je </a:t>
            </a:r>
            <a:r>
              <a:rPr lang="cs-CZ" sz="2200" dirty="0">
                <a:solidFill>
                  <a:schemeClr val="bg1"/>
                </a:solidFill>
              </a:rPr>
              <a:t>způsob zapojení počítačů do počítačové sítě.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Spojení </a:t>
            </a:r>
            <a:r>
              <a:rPr lang="cs-CZ" sz="2200" dirty="0">
                <a:solidFill>
                  <a:schemeClr val="bg1"/>
                </a:solidFill>
              </a:rPr>
              <a:t>zprostředkovává jediné přenosové médium (</a:t>
            </a:r>
            <a:r>
              <a:rPr lang="cs-CZ" sz="2200" dirty="0">
                <a:solidFill>
                  <a:srgbClr val="FFFF00"/>
                </a:solidFill>
              </a:rPr>
              <a:t>sběrnice</a:t>
            </a:r>
            <a:r>
              <a:rPr lang="cs-CZ" sz="2200" dirty="0">
                <a:solidFill>
                  <a:schemeClr val="bg1"/>
                </a:solidFill>
              </a:rPr>
              <a:t>), ke kterému jsou připojeny všechny </a:t>
            </a:r>
            <a:r>
              <a:rPr lang="cs-CZ" sz="2200" dirty="0">
                <a:solidFill>
                  <a:srgbClr val="FFFF00"/>
                </a:solidFill>
              </a:rPr>
              <a:t>uzly</a:t>
            </a:r>
            <a:r>
              <a:rPr lang="cs-CZ" sz="2200" dirty="0">
                <a:solidFill>
                  <a:schemeClr val="bg1"/>
                </a:solidFill>
              </a:rPr>
              <a:t> sítě (</a:t>
            </a:r>
            <a:r>
              <a:rPr lang="cs-CZ" sz="2200" dirty="0">
                <a:solidFill>
                  <a:srgbClr val="FFFF00"/>
                </a:solidFill>
              </a:rPr>
              <a:t>koncové počítače</a:t>
            </a:r>
            <a:r>
              <a:rPr lang="cs-CZ" sz="2200" dirty="0">
                <a:solidFill>
                  <a:schemeClr val="bg1"/>
                </a:solidFill>
              </a:rPr>
              <a:t>).</a:t>
            </a: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Sběrnice </a:t>
            </a:r>
            <a:r>
              <a:rPr lang="cs-CZ" sz="2200" dirty="0">
                <a:solidFill>
                  <a:schemeClr val="bg1"/>
                </a:solidFill>
              </a:rPr>
              <a:t>je jednoduché zapojení, má nízké pořizovací náklady, avšak také své nevýhody. Problém nastává, jakmile chtějí dva klienti na síti vysílat ve stejný okamžik - vzniká kolize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Sběrnicová topologie</a:t>
            </a:r>
          </a:p>
          <a:p>
            <a:pPr algn="ctr"/>
            <a:r>
              <a:rPr lang="cs-CZ" sz="2800" i="1" dirty="0" smtClean="0"/>
              <a:t>Bus  network</a:t>
            </a:r>
            <a:endParaRPr lang="cs-CZ" sz="2800" i="1" dirty="0"/>
          </a:p>
        </p:txBody>
      </p:sp>
      <p:pic>
        <p:nvPicPr>
          <p:cNvPr id="1030" name="Picture 6" descr="File:Netzwerktopologie Bu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12976"/>
            <a:ext cx="2937924" cy="194421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55896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6552" y="3684139"/>
            <a:ext cx="4644008" cy="2985433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Snadná </a:t>
            </a:r>
            <a:r>
              <a:rPr lang="cs-CZ" sz="2200" dirty="0">
                <a:solidFill>
                  <a:schemeClr val="bg1"/>
                </a:solidFill>
              </a:rPr>
              <a:t>realizace a snadné rozšíření jíž stávající sítě.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Nevyžaduje </a:t>
            </a:r>
            <a:r>
              <a:rPr lang="cs-CZ" sz="2200" dirty="0">
                <a:solidFill>
                  <a:schemeClr val="bg1"/>
                </a:solidFill>
              </a:rPr>
              <a:t>tolik kabeláže jako např. hvězdicová topologie.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Vhodná </a:t>
            </a:r>
            <a:r>
              <a:rPr lang="cs-CZ" sz="2200" dirty="0">
                <a:solidFill>
                  <a:schemeClr val="bg1"/>
                </a:solidFill>
              </a:rPr>
              <a:t>pro malé nebo dočasné sítě, které nevyžadují velké rychlosti přenosu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Sběrnicová topologie</a:t>
            </a:r>
          </a:p>
          <a:p>
            <a:pPr algn="ctr"/>
            <a:r>
              <a:rPr lang="cs-CZ" sz="2800" i="1" dirty="0" smtClean="0"/>
              <a:t>Bus  network</a:t>
            </a:r>
            <a:endParaRPr lang="cs-CZ" sz="2800" i="1" dirty="0"/>
          </a:p>
        </p:txBody>
      </p:sp>
      <p:pic>
        <p:nvPicPr>
          <p:cNvPr id="2052" name="Picture 4" descr="Soubor:NetworkTopology-Bu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61124"/>
            <a:ext cx="3066872" cy="180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44874" y="2591533"/>
            <a:ext cx="3960440" cy="4078039"/>
          </a:xfrm>
          <a:prstGeom prst="rect">
            <a:avLst/>
          </a:prstGeom>
          <a:solidFill>
            <a:srgbClr val="2A7E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Nesnadné odstraňování závad.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Omezená délka kabelu a také počtu stanic.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Pokud nastane nějaký problém s kabelem, celá síť přestane fungovat.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Výkon celé sítě rapidně klesá při větších počtech stanic nebo při velkém provozu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35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417958"/>
            <a:ext cx="597666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V počítačových sítích pojem hvězdicová topologie označuje propojení počítačů do útvaru tvarem připomínající hvězdici.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o nejpoužívanější způsob propojování počítačů do počítačové sítě. </a:t>
            </a:r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Každý </a:t>
            </a:r>
            <a:r>
              <a:rPr lang="cs-CZ" sz="2200" dirty="0">
                <a:solidFill>
                  <a:schemeClr val="bg1"/>
                </a:solidFill>
              </a:rPr>
              <a:t>počítač je připojený pomocí kabelu (UTP, STP) k centrálnímu prvku hubu nebo </a:t>
            </a:r>
            <a:r>
              <a:rPr lang="cs-CZ" sz="2200" dirty="0" err="1">
                <a:solidFill>
                  <a:schemeClr val="bg1"/>
                </a:solidFill>
              </a:rPr>
              <a:t>switchi</a:t>
            </a:r>
            <a:r>
              <a:rPr lang="cs-CZ" sz="2200" dirty="0">
                <a:solidFill>
                  <a:schemeClr val="bg1"/>
                </a:solidFill>
              </a:rPr>
              <a:t>. Mezi každými dvěma stanicemi existuje vždy jen jedna cesta. Toto zapojení pochází z počátků používání výpočetní techniky, kdy byly počítače připojeny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centrálnímu počítači (mainframe).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Hvězdicová topologie</a:t>
            </a:r>
          </a:p>
          <a:p>
            <a:pPr algn="ctr"/>
            <a:r>
              <a:rPr lang="cs-CZ" sz="2800" i="1" dirty="0" smtClean="0"/>
              <a:t>Star  network</a:t>
            </a:r>
            <a:endParaRPr lang="cs-CZ" sz="2800" i="1" dirty="0"/>
          </a:p>
        </p:txBody>
      </p:sp>
      <p:pic>
        <p:nvPicPr>
          <p:cNvPr id="6146" name="Picture 2" descr="File:Netzwerktopologie Ster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88061"/>
            <a:ext cx="2706832" cy="264081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3357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67307" y="2687800"/>
            <a:ext cx="4997516" cy="4154984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Pokud selže jeden počítač nebo kabel </a:t>
            </a:r>
            <a:r>
              <a:rPr lang="cs-CZ" sz="2400" dirty="0" smtClean="0">
                <a:solidFill>
                  <a:schemeClr val="bg1"/>
                </a:solidFill>
              </a:rPr>
              <a:t>- ostatní </a:t>
            </a:r>
            <a:r>
              <a:rPr lang="cs-CZ" sz="2400" dirty="0">
                <a:solidFill>
                  <a:schemeClr val="bg1"/>
                </a:solidFill>
              </a:rPr>
              <a:t>stanice mohou vysílat i přijímat nadále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Dobrá </a:t>
            </a:r>
            <a:r>
              <a:rPr lang="cs-CZ" sz="2400" dirty="0">
                <a:solidFill>
                  <a:schemeClr val="bg1"/>
                </a:solidFill>
              </a:rPr>
              <a:t>výkonnost v porovnání se sběrnicovou topologií</a:t>
            </a:r>
            <a:r>
              <a:rPr lang="cs-CZ" sz="2400" dirty="0" smtClean="0">
                <a:solidFill>
                  <a:schemeClr val="bg1"/>
                </a:solidFill>
              </a:rPr>
              <a:t>. - nedochází </a:t>
            </a:r>
            <a:r>
              <a:rPr lang="cs-CZ" sz="2400" dirty="0">
                <a:solidFill>
                  <a:schemeClr val="bg1"/>
                </a:solidFill>
              </a:rPr>
              <a:t>ke kolizím mezi pakety a také může současně přenášet data více počítačů.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Snadno </a:t>
            </a:r>
            <a:r>
              <a:rPr lang="cs-CZ" sz="2400" dirty="0">
                <a:solidFill>
                  <a:schemeClr val="bg1"/>
                </a:solidFill>
              </a:rPr>
              <a:t>se nastavuje a </a:t>
            </a:r>
            <a:r>
              <a:rPr lang="cs-CZ" sz="2400" dirty="0" smtClean="0">
                <a:solidFill>
                  <a:schemeClr val="bg1"/>
                </a:solidFill>
              </a:rPr>
              <a:t>rozšiřuje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Závady se dají snadno nalézt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Hvězdicová topologie</a:t>
            </a:r>
          </a:p>
          <a:p>
            <a:pPr algn="ctr"/>
            <a:r>
              <a:rPr lang="cs-CZ" sz="2800" i="1" dirty="0" smtClean="0"/>
              <a:t>Star  network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500" y="3118515"/>
            <a:ext cx="3960440" cy="3739485"/>
          </a:xfrm>
          <a:prstGeom prst="rect">
            <a:avLst/>
          </a:prstGeom>
          <a:solidFill>
            <a:srgbClr val="2A7E54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U větších sítí vyžadováno velké množství kabelů </a:t>
            </a:r>
            <a:r>
              <a:rPr lang="cs-CZ" sz="2200" dirty="0" smtClean="0">
                <a:solidFill>
                  <a:schemeClr val="bg1"/>
                </a:solidFill>
              </a:rPr>
              <a:t>–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ke </a:t>
            </a:r>
            <a:r>
              <a:rPr lang="cs-CZ" sz="2200" dirty="0">
                <a:solidFill>
                  <a:schemeClr val="bg1"/>
                </a:solidFill>
              </a:rPr>
              <a:t>každému počítači jeden.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Potřeba </a:t>
            </a:r>
            <a:r>
              <a:rPr lang="cs-CZ" sz="2200" dirty="0">
                <a:solidFill>
                  <a:schemeClr val="bg1"/>
                </a:solidFill>
              </a:rPr>
              <a:t>extra hardware 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porovnání se sběrnicovou topologií.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případě selhání centrálního síťového prvku přestane fungovat celá síť.</a:t>
            </a:r>
          </a:p>
        </p:txBody>
      </p:sp>
      <p:pic>
        <p:nvPicPr>
          <p:cNvPr id="5122" name="Picture 2" descr="http://upload.wikimedia.org/wikipedia/commons/thumb/6/66/NetworkTopology-Star.png/220px-NetworkTopology-Sta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167" y="1412776"/>
            <a:ext cx="1980220" cy="192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47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2395240"/>
            <a:ext cx="561229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Kruhová topologie označuje v počítačových sítích zapojení, kde je jeden uzel připojen k dalším dvěma uzlům tak, že vytvoří kruh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Zpráva tak prochází přes všechny mezilehlé počítače v kruhu, přičemž její zpoždění na každém uzlu je jen jeden bit (tj. vzápětí po načtení příchozího signálu je signál vyslán dále).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Přerušením </a:t>
            </a:r>
            <a:r>
              <a:rPr lang="cs-CZ" sz="2200" dirty="0">
                <a:solidFill>
                  <a:schemeClr val="bg1"/>
                </a:solidFill>
              </a:rPr>
              <a:t>kruhu dojde k narušení komunikace, proto některé technologie pracují se záložním kruhem (například FDDI).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Kruhová topologie</a:t>
            </a:r>
          </a:p>
          <a:p>
            <a:pPr algn="ctr"/>
            <a:r>
              <a:rPr lang="cs-CZ" sz="2800" i="1" dirty="0" smtClean="0"/>
              <a:t>Ring network</a:t>
            </a:r>
            <a:endParaRPr lang="cs-CZ" sz="2800" i="1" dirty="0"/>
          </a:p>
        </p:txBody>
      </p:sp>
      <p:pic>
        <p:nvPicPr>
          <p:cNvPr id="3074" name="Picture 2" descr="File:Netzwerktopologie Rin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287852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06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83269" y="2516705"/>
            <a:ext cx="4644008" cy="4231928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přenos dat je relativně </a:t>
            </a:r>
            <a:r>
              <a:rPr lang="cs-CZ" sz="2200" dirty="0" smtClean="0">
                <a:solidFill>
                  <a:schemeClr val="bg1"/>
                </a:solidFill>
              </a:rPr>
              <a:t>jednoduchý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přidání </a:t>
            </a:r>
            <a:r>
              <a:rPr lang="cs-CZ" sz="2200" dirty="0">
                <a:solidFill>
                  <a:schemeClr val="bg1"/>
                </a:solidFill>
              </a:rPr>
              <a:t>dalšího uzlu má jen malý dopad na šířku pásma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nevznikají </a:t>
            </a:r>
            <a:r>
              <a:rPr lang="cs-CZ" sz="2200" dirty="0">
                <a:solidFill>
                  <a:schemeClr val="bg1"/>
                </a:solidFill>
              </a:rPr>
              <a:t>kolize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minimální </a:t>
            </a:r>
            <a:r>
              <a:rPr lang="cs-CZ" sz="2200" dirty="0">
                <a:solidFill>
                  <a:schemeClr val="bg1"/>
                </a:solidFill>
              </a:rPr>
              <a:t>zpoždění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průchodnost </a:t>
            </a:r>
            <a:r>
              <a:rPr lang="cs-CZ" sz="2200" dirty="0">
                <a:solidFill>
                  <a:schemeClr val="bg1"/>
                </a:solidFill>
              </a:rPr>
              <a:t>sítě je </a:t>
            </a:r>
            <a:r>
              <a:rPr lang="cs-CZ" sz="2200" dirty="0" smtClean="0">
                <a:solidFill>
                  <a:schemeClr val="bg1"/>
                </a:solidFill>
              </a:rPr>
              <a:t>ze </a:t>
            </a:r>
            <a:r>
              <a:rPr lang="cs-CZ" sz="2200" dirty="0">
                <a:solidFill>
                  <a:schemeClr val="bg1"/>
                </a:solidFill>
              </a:rPr>
              <a:t>všech ostatních topologií nejvyšší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množství </a:t>
            </a:r>
            <a:r>
              <a:rPr lang="cs-CZ" sz="2200" dirty="0">
                <a:solidFill>
                  <a:schemeClr val="bg1"/>
                </a:solidFill>
              </a:rPr>
              <a:t>kabelů může být menší, než u hvězdicové topologie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Kruhová topologie</a:t>
            </a:r>
          </a:p>
          <a:p>
            <a:pPr algn="ctr"/>
            <a:r>
              <a:rPr lang="cs-CZ" sz="2800" i="1" dirty="0" smtClean="0"/>
              <a:t>Ring network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95" y="3086092"/>
            <a:ext cx="4283969" cy="3662541"/>
          </a:xfrm>
          <a:prstGeom prst="rect">
            <a:avLst/>
          </a:prstGeom>
          <a:solidFill>
            <a:srgbClr val="2A7E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data </a:t>
            </a:r>
            <a:r>
              <a:rPr lang="cs-CZ" sz="2200" dirty="0">
                <a:solidFill>
                  <a:schemeClr val="bg1"/>
                </a:solidFill>
              </a:rPr>
              <a:t>musí projít přes všechny členy kruhu, což zvyšuje riziko poruchy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vyřazeni jedné stanice další stanice přestávají </a:t>
            </a:r>
            <a:r>
              <a:rPr lang="cs-CZ" sz="2200" dirty="0" smtClean="0">
                <a:solidFill>
                  <a:schemeClr val="bg1"/>
                </a:solidFill>
              </a:rPr>
              <a:t>pracovat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přidání nového uzlu je nutné dočasně kruh přerušit (u Token ringu jen na zanedbatelný okamžik)</a:t>
            </a:r>
          </a:p>
        </p:txBody>
      </p:sp>
      <p:pic>
        <p:nvPicPr>
          <p:cNvPr id="4098" name="Picture 2" descr="http://upload.wikimedia.org/wikipedia/commons/thumb/d/db/NetworkTopology-Ring.png/220px-NetworkTopology-Rin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594" y="1243166"/>
            <a:ext cx="20955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99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2395240"/>
            <a:ext cx="561229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Vycházejí z hvězdicové topologie spojením aktivních síťových prvků, které jsou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centrech jednotlivých hvězd.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Takovéto </a:t>
            </a:r>
            <a:r>
              <a:rPr lang="cs-CZ" sz="2200" dirty="0">
                <a:solidFill>
                  <a:schemeClr val="bg1"/>
                </a:solidFill>
              </a:rPr>
              <a:t>propojení se používá především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rozsáhlých počítačových sítích ve velkých firmách.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Jednotlivé </a:t>
            </a:r>
            <a:r>
              <a:rPr lang="cs-CZ" sz="2200" dirty="0">
                <a:solidFill>
                  <a:schemeClr val="bg1"/>
                </a:solidFill>
              </a:rPr>
              <a:t>hvězdice často představují jednotlivá oddělení firmy, patra budovy nebo celé budovy.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Tyto </a:t>
            </a:r>
            <a:r>
              <a:rPr lang="cs-CZ" sz="2200" dirty="0">
                <a:solidFill>
                  <a:schemeClr val="bg1"/>
                </a:solidFill>
              </a:rPr>
              <a:t>hvězdice jsou pak znovu spojeny hvězdicovitým způsobem.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Stromová topologie</a:t>
            </a:r>
          </a:p>
          <a:p>
            <a:pPr algn="ctr"/>
            <a:r>
              <a:rPr lang="cs-CZ" sz="2800" i="1" dirty="0" err="1" smtClean="0"/>
              <a:t>Tree</a:t>
            </a:r>
            <a:r>
              <a:rPr lang="cs-CZ" sz="2800" i="1" dirty="0" smtClean="0"/>
              <a:t> network</a:t>
            </a:r>
            <a:endParaRPr lang="cs-CZ" sz="2800" i="1" dirty="0"/>
          </a:p>
        </p:txBody>
      </p:sp>
      <p:pic>
        <p:nvPicPr>
          <p:cNvPr id="8194" name="Picture 2" descr="File:Netzwerktopologie Baum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86" y="3212976"/>
            <a:ext cx="316199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7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83269" y="2516705"/>
            <a:ext cx="4644008" cy="332398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Pokud </a:t>
            </a:r>
            <a:r>
              <a:rPr lang="cs-CZ" sz="2200" dirty="0">
                <a:solidFill>
                  <a:schemeClr val="bg1"/>
                </a:solidFill>
              </a:rPr>
              <a:t>selže jeden aktivní síťový prvek, ostatní části sítě mohou dále pokračovat.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Snižuje </a:t>
            </a:r>
            <a:r>
              <a:rPr lang="cs-CZ" sz="2200" dirty="0">
                <a:solidFill>
                  <a:schemeClr val="bg1"/>
                </a:solidFill>
              </a:rPr>
              <a:t>se potřebné množství kabelů.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Zvýšení </a:t>
            </a:r>
            <a:r>
              <a:rPr lang="cs-CZ" sz="2200" dirty="0">
                <a:solidFill>
                  <a:schemeClr val="bg1"/>
                </a:solidFill>
              </a:rPr>
              <a:t>bezpečnosti - zvyšuje se obtížnost odposlouchávání síťové komunikace.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6344" y="1412776"/>
            <a:ext cx="6006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Stromová topologie</a:t>
            </a:r>
          </a:p>
          <a:p>
            <a:pPr algn="ctr"/>
            <a:r>
              <a:rPr lang="cs-CZ" sz="2800" i="1" dirty="0" err="1" smtClean="0"/>
              <a:t>Tree</a:t>
            </a:r>
            <a:r>
              <a:rPr lang="cs-CZ" sz="2800" i="1" dirty="0" smtClean="0"/>
              <a:t> network</a:t>
            </a:r>
            <a:endParaRPr lang="cs-CZ" sz="2800" i="1" dirty="0"/>
          </a:p>
        </p:txBody>
      </p:sp>
      <p:pic>
        <p:nvPicPr>
          <p:cNvPr id="7170" name="Picture 2" descr="Soubor:NetworkTopology-Tre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15914"/>
            <a:ext cx="3372953" cy="218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50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10" y="666635"/>
            <a:ext cx="9144000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Počítačová síť</a:t>
            </a:r>
            <a:r>
              <a:rPr lang="cs-CZ" sz="1600" dirty="0"/>
              <a:t> [online], Wikipedie: Otevřená encyklopedie, c2013, Datum poslední revize 7. 06. 2013, 06:18 UTC, [citováno </a:t>
            </a:r>
            <a:r>
              <a:rPr lang="cs-CZ" sz="1600" dirty="0" smtClean="0"/>
              <a:t>10.</a:t>
            </a:r>
            <a:r>
              <a:rPr lang="cs-CZ" sz="1600" dirty="0"/>
              <a:t> </a:t>
            </a:r>
            <a:r>
              <a:rPr lang="cs-CZ" sz="1600" dirty="0" smtClean="0"/>
              <a:t>06.</a:t>
            </a:r>
            <a:r>
              <a:rPr lang="cs-CZ" sz="1600" dirty="0"/>
              <a:t>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=Po%C4%8D%C3%ADta%C4%8Dov%C3%A1_s%C3%AD%C5%A5&amp;oldid=10393228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 smtClean="0"/>
              <a:t>Wikipedia </a:t>
            </a:r>
            <a:r>
              <a:rPr lang="en-US" sz="1600" dirty="0"/>
              <a:t>contributors, 'Computer network',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16 July 2013, 13:30 UTC, &lt;</a:t>
            </a:r>
            <a:r>
              <a:rPr lang="en-US" sz="1600" dirty="0">
                <a:hlinkClick r:id="rId3"/>
              </a:rPr>
              <a:t>http://en.wikipedia.org/w/index.php?title=Computer_network&amp;oldid=564505561</a:t>
            </a:r>
            <a:r>
              <a:rPr lang="en-US" sz="1600" dirty="0"/>
              <a:t>&gt; [accessed 17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Host adapter</a:t>
            </a:r>
            <a:r>
              <a:rPr lang="cs-CZ" sz="1600" dirty="0"/>
              <a:t> [online], Wikipedie: Otevřená encyklopedie, c2013, Datum poslední revize 5. 04. 2013, 12:08 UTC, [citováno </a:t>
            </a:r>
            <a:r>
              <a:rPr lang="cs-CZ" sz="1600" dirty="0" smtClean="0"/>
              <a:t>10</a:t>
            </a:r>
            <a:r>
              <a:rPr lang="cs-CZ" sz="1600" dirty="0"/>
              <a:t> </a:t>
            </a:r>
            <a:r>
              <a:rPr lang="cs-CZ" sz="1600" dirty="0" smtClean="0"/>
              <a:t>06.</a:t>
            </a:r>
            <a:r>
              <a:rPr lang="cs-CZ" sz="1600" dirty="0"/>
              <a:t>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</a:t>
            </a:r>
            <a:r>
              <a:rPr lang="cs-CZ" sz="1600" dirty="0" err="1">
                <a:hlinkClick r:id="rId4"/>
              </a:rPr>
              <a:t>Host_adapter&amp;oldid</a:t>
            </a:r>
            <a:r>
              <a:rPr lang="cs-CZ" sz="1600" dirty="0">
                <a:hlinkClick r:id="rId4"/>
              </a:rPr>
              <a:t>=10132381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Opakovač</a:t>
            </a:r>
            <a:r>
              <a:rPr lang="cs-CZ" sz="1600" dirty="0"/>
              <a:t> [online], Wikipedie: Otevřená encyklopedie, c2013, Datum poslední revize 11. 03. 2013, 08:01 UTC, [citováno 10 06. 2013]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cs.wikipedia.org/w/index.php?title=Opakova%C4%8D&amp;oldid=9897805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 smtClean="0"/>
              <a:t>Wikipedia </a:t>
            </a:r>
            <a:r>
              <a:rPr lang="en-US" sz="1600" dirty="0"/>
              <a:t>contributors, 'Network switch',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15 July 2013, 21:21 UTC, &lt;</a:t>
            </a:r>
            <a:r>
              <a:rPr lang="en-US" sz="1600" dirty="0">
                <a:hlinkClick r:id="rId6"/>
              </a:rPr>
              <a:t>http://en.wikipedia.org/w/index.php?title=Network_switch&amp;oldid=564416577</a:t>
            </a:r>
            <a:r>
              <a:rPr lang="en-US" sz="1600" dirty="0"/>
              <a:t>&gt; [accessed 17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Router</a:t>
            </a:r>
            <a:r>
              <a:rPr lang="cs-CZ" sz="1600" dirty="0"/>
              <a:t> [online], Wikipedie: Otevřená encyklopedie, c2013, Datum poslední revize 7. 05. 2013, 20:20 UTC, [citováno 10 06. 2013] </a:t>
            </a:r>
            <a:r>
              <a:rPr lang="cs-CZ" sz="1600" dirty="0">
                <a:hlinkClick r:id="rId7"/>
              </a:rPr>
              <a:t>http://cs.wikipedia.org/w/index.php?title=Router&amp;oldid=10299533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'Network interface controller',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9 July 2013, 10:24 UTC, &lt;</a:t>
            </a:r>
            <a:r>
              <a:rPr lang="en-US" sz="1600" dirty="0">
                <a:hlinkClick r:id="rId8"/>
              </a:rPr>
              <a:t>http://en.wikipedia.org/w/index.php?title=Network_interface_controller&amp;oldid=563502385</a:t>
            </a:r>
            <a:r>
              <a:rPr lang="en-US" sz="1600" dirty="0"/>
              <a:t>&gt; [accessed 17 July 2013</a:t>
            </a:r>
            <a:r>
              <a:rPr lang="en-US" sz="1600" dirty="0" smtClean="0"/>
              <a:t>]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0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4955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19"/>
            <a:ext cx="914400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Tiskový server</a:t>
            </a:r>
            <a:r>
              <a:rPr lang="cs-CZ" sz="1600" dirty="0"/>
              <a:t> [online], Wikipedie: Otevřená encyklopedie, c2013, Datum poslední revize 5. 04. 2013, 11:16 UTC, [citováno 10 06.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=Tiskov%C3%BD_server&amp;oldid=10130895</a:t>
            </a:r>
            <a:r>
              <a:rPr lang="cs-CZ" sz="1600" dirty="0"/>
              <a:t>&gt;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 </a:t>
            </a:r>
            <a:r>
              <a:rPr lang="en-US" sz="1600" dirty="0"/>
              <a:t>Wikipedia contributors, 'Coaxial cable',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27 June 2013, 13:19 UTC, &lt;</a:t>
            </a:r>
            <a:r>
              <a:rPr lang="en-US" sz="1600" dirty="0">
                <a:hlinkClick r:id="rId3"/>
              </a:rPr>
              <a:t>http://en.wikipedia.org/w/index.php?title=Coaxial_cable&amp;oldid=561820881</a:t>
            </a:r>
            <a:r>
              <a:rPr lang="en-US" sz="1600" dirty="0"/>
              <a:t>&gt; [accessed 17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Kroucená dvojlinka</a:t>
            </a:r>
            <a:r>
              <a:rPr lang="cs-CZ" sz="1600" dirty="0"/>
              <a:t> [online], Wikipedie: Otevřená encyklopedie, c2013, Datum poslední revize 13. 07. 2013, 21:33 UTC, [citováno 10 06.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=Kroucen%C3%A1_dvojlinka&amp;oldid=10516904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'Twisted pair',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16 July 2013, 14:28 UTC, &lt;</a:t>
            </a:r>
            <a:r>
              <a:rPr lang="en-US" sz="1600" dirty="0">
                <a:hlinkClick r:id="rId5"/>
              </a:rPr>
              <a:t>http://en.wikipedia.org/w/index.php?title=Twisted_pair&amp;oldid=564512910</a:t>
            </a:r>
            <a:r>
              <a:rPr lang="en-US" sz="1600" dirty="0"/>
              <a:t>&gt; [accessed 17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Optické vlákno</a:t>
            </a:r>
            <a:r>
              <a:rPr lang="cs-CZ" sz="1600" dirty="0"/>
              <a:t> [online], Wikipedie: Otevřená encyklopedie, c2013, Datum poslední revize 16. 05. 2013, 16:49 UTC, [citováno 10 06. 2013] &lt;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cs.wikipedia.org/w/</a:t>
            </a:r>
            <a:r>
              <a:rPr lang="cs-CZ" sz="1600" dirty="0" err="1" smtClean="0">
                <a:hlinkClick r:id="rId6"/>
              </a:rPr>
              <a:t>index.php?title</a:t>
            </a:r>
            <a:r>
              <a:rPr lang="cs-CZ" sz="1600" dirty="0" smtClean="0">
                <a:hlinkClick r:id="rId6"/>
              </a:rPr>
              <a:t>=Optick%C3%A9_vl%C3%A1kno&amp;oldid=10328873</a:t>
            </a:r>
            <a:r>
              <a:rPr lang="cs-CZ" sz="1600" dirty="0" smtClean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Peer-to-peer</a:t>
            </a:r>
            <a:r>
              <a:rPr lang="cs-CZ" sz="1600" dirty="0"/>
              <a:t> [online], Wikipedie: Otevřená encyklopedie, c2013, Datum poslední revize 8. 03. 2013, 13:08 UTC, [citováno 10 06. 2013]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cs.wikipedia.org/w/index.php?title=Peer-to-peer&amp;oldid=9840823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Klient-server</a:t>
            </a:r>
            <a:r>
              <a:rPr lang="cs-CZ" sz="1600" dirty="0"/>
              <a:t> [online], Wikipedie: Otevřená encyklopedie, c2013, Datum poslední revize 10. 03. 2013, 05:26 UTC, [citováno 10 06. 2013] &lt;</a:t>
            </a:r>
            <a:r>
              <a:rPr lang="cs-CZ" sz="1600" dirty="0">
                <a:hlinkClick r:id="rId8"/>
              </a:rPr>
              <a:t>http://cs.wikipedia.org/w/</a:t>
            </a:r>
            <a:r>
              <a:rPr lang="cs-CZ" sz="1600" dirty="0" err="1">
                <a:hlinkClick r:id="rId8"/>
              </a:rPr>
              <a:t>index.php?title</a:t>
            </a:r>
            <a:r>
              <a:rPr lang="cs-CZ" sz="1600" dirty="0">
                <a:hlinkClick r:id="rId8"/>
              </a:rPr>
              <a:t>=</a:t>
            </a:r>
            <a:r>
              <a:rPr lang="cs-CZ" sz="1600" dirty="0" err="1">
                <a:hlinkClick r:id="rId8"/>
              </a:rPr>
              <a:t>Klient-server&amp;oldid</a:t>
            </a:r>
            <a:r>
              <a:rPr lang="cs-CZ" sz="1600" dirty="0">
                <a:hlinkClick r:id="rId8"/>
              </a:rPr>
              <a:t>=9883289</a:t>
            </a:r>
            <a:r>
              <a:rPr lang="cs-CZ" sz="1600" dirty="0"/>
              <a:t>&gt;  </a:t>
            </a:r>
            <a:endParaRPr lang="cs-CZ" sz="1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6632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1692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19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Sběrnicová topologie</a:t>
            </a:r>
            <a:r>
              <a:rPr lang="cs-CZ" sz="1600" dirty="0"/>
              <a:t> [online], Wikipedie: Otevřená encyklopedie, c2013, Datum poslední revize 11. 03. 2013, 09:05 UTC, [citováno 10 06. 2013</a:t>
            </a:r>
            <a:r>
              <a:rPr lang="cs-CZ" sz="1600" dirty="0" smtClean="0"/>
              <a:t>] </a:t>
            </a:r>
            <a:r>
              <a:rPr lang="cs-CZ" sz="1600" dirty="0"/>
              <a:t>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=Sb%C4%9Brnicov%C3%A1_topologie&amp;oldid=9898488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Hvězdicová topologie</a:t>
            </a:r>
            <a:r>
              <a:rPr lang="cs-CZ" sz="1600" dirty="0"/>
              <a:t> [online], Wikipedie: Otevřená encyklopedie, c2013, Datum poslední revize 11. 03. 2013, 09:09 UTC, [citováno 10 06. 2013</a:t>
            </a:r>
            <a:r>
              <a:rPr lang="cs-CZ" sz="1600" dirty="0" smtClean="0"/>
              <a:t>] </a:t>
            </a:r>
            <a:r>
              <a:rPr lang="cs-CZ" sz="1600" dirty="0"/>
              <a:t>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=Hv%C4%9Bzdicov%C3%A1_topologie&amp;oldid=9898528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Kruhová topologie</a:t>
            </a:r>
            <a:r>
              <a:rPr lang="cs-CZ" sz="1600" dirty="0"/>
              <a:t> [online], Wikipedie: Otevřená encyklopedie, c2013, Datum poslední revize 11. 03. 2013, 09:10 UTC, [citováno 10 06. 2013</a:t>
            </a:r>
            <a:r>
              <a:rPr lang="cs-CZ" sz="1600" dirty="0" smtClean="0"/>
              <a:t>] </a:t>
            </a:r>
            <a:r>
              <a:rPr lang="cs-CZ" sz="1600" dirty="0"/>
              <a:t>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=Kruhov%C3%A1_topologie&amp;oldid=9898556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Stromová topologie</a:t>
            </a:r>
            <a:r>
              <a:rPr lang="cs-CZ" sz="1600" dirty="0"/>
              <a:t> [online], Wikipedie: Otevřená encyklopedie, c2013, Datum poslední revize 27. 04. 2013, 11:21 UTC, [citováno 10 06. 2013</a:t>
            </a:r>
            <a:r>
              <a:rPr lang="cs-CZ" sz="1600" dirty="0" smtClean="0"/>
              <a:t>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cs.wikipedia.org/w/index.php?title=Stromov%C3%A1_topologie&amp;oldid=10254867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Kliparty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office.microsoft.com</a:t>
            </a:r>
            <a:r>
              <a:rPr lang="cs-CZ" sz="1600" dirty="0" smtClean="0"/>
              <a:t>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6632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4925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1322</TotalTime>
  <Words>2267</Words>
  <Application>Microsoft Office PowerPoint</Application>
  <PresentationFormat>Předvádění na obrazovce (4:3)</PresentationFormat>
  <Paragraphs>325</Paragraphs>
  <Slides>47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47</vt:i4>
      </vt:variant>
    </vt:vector>
  </HeadingPairs>
  <TitlesOfParts>
    <vt:vector size="51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POČÍTAČOVÉ SÍTĚ</vt:lpstr>
      <vt:lpstr>POČÍTAČOVÉ SÍTĚ</vt:lpstr>
      <vt:lpstr>Prezentace aplikace PowerPoint</vt:lpstr>
      <vt:lpstr>POČÍTAČOVÉ SÍTĚ</vt:lpstr>
      <vt:lpstr>Prezentace aplikace PowerPoint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Prezentace aplikace PowerPoint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Prezentace aplikace PowerPoint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Prezentace aplikace PowerPoint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POČÍTAČOVÉ SÍTĚ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75</cp:revision>
  <dcterms:created xsi:type="dcterms:W3CDTF">2012-10-21T06:32:59Z</dcterms:created>
  <dcterms:modified xsi:type="dcterms:W3CDTF">2013-07-26T10:01:12Z</dcterms:modified>
</cp:coreProperties>
</file>