
<file path=[Content_Types].xml><?xml version="1.0" encoding="utf-8"?>
<Types xmlns="http://schemas.openxmlformats.org/package/2006/content-types"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  <p:sldMasterId id="2147483840" r:id="rId2"/>
    <p:sldMasterId id="2147483876" r:id="rId3"/>
    <p:sldMasterId id="2147483888" r:id="rId4"/>
  </p:sldMasterIdLst>
  <p:sldIdLst>
    <p:sldId id="288" r:id="rId5"/>
    <p:sldId id="289" r:id="rId6"/>
    <p:sldId id="259" r:id="rId7"/>
    <p:sldId id="262" r:id="rId8"/>
    <p:sldId id="263" r:id="rId9"/>
    <p:sldId id="260" r:id="rId10"/>
    <p:sldId id="261" r:id="rId11"/>
    <p:sldId id="267" r:id="rId12"/>
    <p:sldId id="268" r:id="rId13"/>
    <p:sldId id="265" r:id="rId14"/>
    <p:sldId id="264" r:id="rId15"/>
    <p:sldId id="270" r:id="rId16"/>
    <p:sldId id="272" r:id="rId17"/>
    <p:sldId id="273" r:id="rId18"/>
    <p:sldId id="269" r:id="rId19"/>
    <p:sldId id="275" r:id="rId20"/>
    <p:sldId id="274" r:id="rId21"/>
    <p:sldId id="276" r:id="rId22"/>
    <p:sldId id="278" r:id="rId23"/>
    <p:sldId id="279" r:id="rId24"/>
    <p:sldId id="282" r:id="rId25"/>
    <p:sldId id="285" r:id="rId26"/>
    <p:sldId id="283" r:id="rId27"/>
    <p:sldId id="280" r:id="rId28"/>
    <p:sldId id="281" r:id="rId29"/>
    <p:sldId id="284" r:id="rId30"/>
    <p:sldId id="286" r:id="rId31"/>
    <p:sldId id="287" r:id="rId32"/>
    <p:sldId id="266" r:id="rId33"/>
    <p:sldId id="277" r:id="rId3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D86"/>
    <a:srgbClr val="0067B4"/>
    <a:srgbClr val="33CC33"/>
    <a:srgbClr val="00518E"/>
    <a:srgbClr val="0062AC"/>
    <a:srgbClr val="FF9900"/>
    <a:srgbClr val="3A85A0"/>
    <a:srgbClr val="65ADC7"/>
    <a:srgbClr val="0077D0"/>
    <a:srgbClr val="306E8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8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FE2D31-D344-4B63-A89A-A89AB0D9F3E3}" type="doc">
      <dgm:prSet loTypeId="urn:microsoft.com/office/officeart/2005/8/layout/target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30831A4-0540-4EC5-8F5A-93030E89D2D9}">
      <dgm:prSet phldrT="[Text]" custT="1"/>
      <dgm:spPr/>
      <dgm:t>
        <a:bodyPr anchor="ctr" anchorCtr="0"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0" dirty="0" smtClean="0"/>
            <a:t>NÁZEV ŠKOLY</a:t>
          </a:r>
          <a:r>
            <a:rPr lang="cs-CZ" sz="1600" b="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F01391B9-E1CF-441A-AF4A-C95C0C271A44}" type="parTrans" cxnId="{4D385FE4-833D-4CDF-8BAA-0E0AC4E67AD4}">
      <dgm:prSet/>
      <dgm:spPr/>
      <dgm:t>
        <a:bodyPr/>
        <a:lstStyle/>
        <a:p>
          <a:endParaRPr lang="cs-CZ"/>
        </a:p>
      </dgm:t>
    </dgm:pt>
    <dgm:pt modelId="{B8CB6303-D6B2-49A3-A850-9996CF437CE4}" type="sibTrans" cxnId="{4D385FE4-833D-4CDF-8BAA-0E0AC4E67AD4}">
      <dgm:prSet/>
      <dgm:spPr/>
      <dgm:t>
        <a:bodyPr/>
        <a:lstStyle/>
        <a:p>
          <a:endParaRPr lang="cs-CZ"/>
        </a:p>
      </dgm:t>
    </dgm:pt>
    <dgm:pt modelId="{100B6B2E-82E6-4C11-B19B-F2DB3A0EA64F}">
      <dgm:prSet phldrT="[Text]" custT="1"/>
      <dgm:spPr/>
      <dgm:t>
        <a:bodyPr/>
        <a:lstStyle/>
        <a:p>
          <a:pPr algn="l"/>
          <a:r>
            <a:rPr lang="cs-CZ" sz="1600" b="0" dirty="0" smtClean="0"/>
            <a:t>REGISTRAČNÍ ČÍSLO PROJEKTU</a:t>
          </a:r>
          <a:r>
            <a:rPr lang="cs-CZ" sz="1600" b="1" dirty="0" smtClean="0"/>
            <a:t>:   </a:t>
          </a:r>
          <a:r>
            <a:rPr lang="cs-CZ" sz="1800" b="1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dirty="0">
            <a:latin typeface="Times New Roman" pitchFamily="18" charset="0"/>
            <a:cs typeface="Times New Roman" pitchFamily="18" charset="0"/>
          </a:endParaRPr>
        </a:p>
      </dgm:t>
    </dgm:pt>
    <dgm:pt modelId="{32657832-B1C8-403C-BDE8-AAC0367CF865}" type="parTrans" cxnId="{D35B4B81-8D1B-443A-B915-1BE49E0B0AA7}">
      <dgm:prSet/>
      <dgm:spPr/>
      <dgm:t>
        <a:bodyPr/>
        <a:lstStyle/>
        <a:p>
          <a:endParaRPr lang="cs-CZ"/>
        </a:p>
      </dgm:t>
    </dgm:pt>
    <dgm:pt modelId="{6748F0BB-A26B-4A51-9E3C-09CCB2BAC7D9}" type="sibTrans" cxnId="{D35B4B81-8D1B-443A-B915-1BE49E0B0AA7}">
      <dgm:prSet/>
      <dgm:spPr/>
      <dgm:t>
        <a:bodyPr/>
        <a:lstStyle/>
        <a:p>
          <a:endParaRPr lang="cs-CZ"/>
        </a:p>
      </dgm:t>
    </dgm:pt>
    <dgm:pt modelId="{914700B9-77B5-440A-A438-DE98B6D4894D}">
      <dgm:prSet phldrT="[Text]" custT="1"/>
      <dgm:spPr/>
      <dgm:t>
        <a:bodyPr/>
        <a:lstStyle/>
        <a:p>
          <a:pPr algn="l"/>
          <a:r>
            <a:rPr lang="cs-CZ" sz="1600" b="0" dirty="0" smtClean="0"/>
            <a:t>ŠABLONA</a:t>
          </a:r>
          <a:r>
            <a:rPr lang="cs-CZ" sz="1600" b="1" dirty="0" smtClean="0"/>
            <a:t>: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8512185E-4B58-458F-87B6-3140B6D72525}" type="parTrans" cxnId="{4F3FA278-38EF-4E77-A5DC-1E7605CD0401}">
      <dgm:prSet/>
      <dgm:spPr/>
      <dgm:t>
        <a:bodyPr/>
        <a:lstStyle/>
        <a:p>
          <a:endParaRPr lang="cs-CZ"/>
        </a:p>
      </dgm:t>
    </dgm:pt>
    <dgm:pt modelId="{296B88C7-46FB-4264-A217-2894440EECC5}" type="sibTrans" cxnId="{4F3FA278-38EF-4E77-A5DC-1E7605CD0401}">
      <dgm:prSet/>
      <dgm:spPr/>
      <dgm:t>
        <a:bodyPr/>
        <a:lstStyle/>
        <a:p>
          <a:endParaRPr lang="cs-CZ"/>
        </a:p>
      </dgm:t>
    </dgm:pt>
    <dgm:pt modelId="{1D8420EA-BFA0-403B-80F5-647FA396CC45}">
      <dgm:prSet phldrT="[Text]" custT="1"/>
      <dgm:spPr/>
      <dgm:t>
        <a:bodyPr/>
        <a:lstStyle/>
        <a:p>
          <a:pPr algn="l"/>
          <a:r>
            <a:rPr lang="cs-CZ" sz="1600" b="0" dirty="0" smtClean="0"/>
            <a:t>NÁZEV PROJEKTU</a:t>
          </a:r>
          <a:r>
            <a:rPr lang="cs-CZ" sz="1600" b="1" dirty="0" smtClean="0"/>
            <a:t>: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DE590897-4222-4BAE-B23D-0E01B1881970}" type="parTrans" cxnId="{B5ED950A-2CFB-4B1E-A532-6C6F5B2770BB}">
      <dgm:prSet/>
      <dgm:spPr/>
      <dgm:t>
        <a:bodyPr/>
        <a:lstStyle/>
        <a:p>
          <a:endParaRPr lang="cs-CZ"/>
        </a:p>
      </dgm:t>
    </dgm:pt>
    <dgm:pt modelId="{01A7DA8C-A7E7-4088-A318-31162CEFD809}" type="sibTrans" cxnId="{B5ED950A-2CFB-4B1E-A532-6C6F5B2770BB}">
      <dgm:prSet/>
      <dgm:spPr/>
      <dgm:t>
        <a:bodyPr/>
        <a:lstStyle/>
        <a:p>
          <a:endParaRPr lang="cs-CZ"/>
        </a:p>
      </dgm:t>
    </dgm:pt>
    <dgm:pt modelId="{FE47432B-CA46-450C-8D8F-66C300A95B52}" type="pres">
      <dgm:prSet presAssocID="{27FE2D31-D344-4B63-A89A-A89AB0D9F3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522209E-30D0-49D6-A340-2D383A11C668}" type="pres">
      <dgm:prSet presAssocID="{130831A4-0540-4EC5-8F5A-93030E89D2D9}" presName="circle1" presStyleLbl="node1" presStyleIdx="0" presStyleCnt="4"/>
      <dgm:spPr/>
    </dgm:pt>
    <dgm:pt modelId="{ED5A8377-51D5-4DC5-B0E7-680166966720}" type="pres">
      <dgm:prSet presAssocID="{130831A4-0540-4EC5-8F5A-93030E89D2D9}" presName="space" presStyleCnt="0"/>
      <dgm:spPr/>
    </dgm:pt>
    <dgm:pt modelId="{F69CC921-512E-49F4-824C-A648EC5F27A5}" type="pres">
      <dgm:prSet presAssocID="{130831A4-0540-4EC5-8F5A-93030E89D2D9}" presName="rect1" presStyleLbl="alignAcc1" presStyleIdx="0" presStyleCnt="4" custLinFactNeighborX="513"/>
      <dgm:spPr/>
      <dgm:t>
        <a:bodyPr/>
        <a:lstStyle/>
        <a:p>
          <a:endParaRPr lang="cs-CZ"/>
        </a:p>
      </dgm:t>
    </dgm:pt>
    <dgm:pt modelId="{61C9CE18-EDA6-4EDF-BA1C-09779D38FBBF}" type="pres">
      <dgm:prSet presAssocID="{1D8420EA-BFA0-403B-80F5-647FA396CC45}" presName="vertSpace2" presStyleLbl="node1" presStyleIdx="0" presStyleCnt="4"/>
      <dgm:spPr/>
    </dgm:pt>
    <dgm:pt modelId="{D60DEAAB-7AFE-435A-ACF6-18851E4B0426}" type="pres">
      <dgm:prSet presAssocID="{1D8420EA-BFA0-403B-80F5-647FA396CC45}" presName="circle2" presStyleLbl="node1" presStyleIdx="1" presStyleCnt="4"/>
      <dgm:spPr/>
    </dgm:pt>
    <dgm:pt modelId="{F7B3C0B7-F0F7-4F49-B02C-3630F8C5FAE5}" type="pres">
      <dgm:prSet presAssocID="{1D8420EA-BFA0-403B-80F5-647FA396CC45}" presName="rect2" presStyleLbl="alignAcc1" presStyleIdx="1" presStyleCnt="4" custLinFactNeighborX="513" custLinFactNeighborY="-51"/>
      <dgm:spPr/>
      <dgm:t>
        <a:bodyPr/>
        <a:lstStyle/>
        <a:p>
          <a:endParaRPr lang="cs-CZ"/>
        </a:p>
      </dgm:t>
    </dgm:pt>
    <dgm:pt modelId="{C9DA9446-E2D3-4F6A-8960-3CADFBF870B8}" type="pres">
      <dgm:prSet presAssocID="{100B6B2E-82E6-4C11-B19B-F2DB3A0EA64F}" presName="vertSpace3" presStyleLbl="node1" presStyleIdx="1" presStyleCnt="4"/>
      <dgm:spPr/>
    </dgm:pt>
    <dgm:pt modelId="{9726EC6F-D322-4CD3-B489-1BE3DF7CE70B}" type="pres">
      <dgm:prSet presAssocID="{100B6B2E-82E6-4C11-B19B-F2DB3A0EA64F}" presName="circle3" presStyleLbl="node1" presStyleIdx="2" presStyleCnt="4"/>
      <dgm:spPr/>
    </dgm:pt>
    <dgm:pt modelId="{645AA564-2E9E-4954-AD87-AE01782CEC59}" type="pres">
      <dgm:prSet presAssocID="{100B6B2E-82E6-4C11-B19B-F2DB3A0EA64F}" presName="rect3" presStyleLbl="alignAcc1" presStyleIdx="2" presStyleCnt="4" custLinFactNeighborX="2390" custLinFactNeighborY="1626"/>
      <dgm:spPr/>
      <dgm:t>
        <a:bodyPr/>
        <a:lstStyle/>
        <a:p>
          <a:endParaRPr lang="cs-CZ"/>
        </a:p>
      </dgm:t>
    </dgm:pt>
    <dgm:pt modelId="{8538CAC4-6A86-42B8-B5AF-2FF155DB9D02}" type="pres">
      <dgm:prSet presAssocID="{914700B9-77B5-440A-A438-DE98B6D4894D}" presName="vertSpace4" presStyleLbl="node1" presStyleIdx="2" presStyleCnt="4"/>
      <dgm:spPr/>
    </dgm:pt>
    <dgm:pt modelId="{26FD6024-A07F-46D0-8BC0-B5E595C5673D}" type="pres">
      <dgm:prSet presAssocID="{914700B9-77B5-440A-A438-DE98B6D4894D}" presName="circle4" presStyleLbl="node1" presStyleIdx="3" presStyleCnt="4"/>
      <dgm:spPr/>
    </dgm:pt>
    <dgm:pt modelId="{E73F1C26-6DCD-4001-88B9-355E01E2BCE7}" type="pres">
      <dgm:prSet presAssocID="{914700B9-77B5-440A-A438-DE98B6D4894D}" presName="rect4" presStyleLbl="alignAcc1" presStyleIdx="3" presStyleCnt="4" custLinFactNeighborX="508" custLinFactNeighborY="3605"/>
      <dgm:spPr/>
      <dgm:t>
        <a:bodyPr/>
        <a:lstStyle/>
        <a:p>
          <a:endParaRPr lang="cs-CZ"/>
        </a:p>
      </dgm:t>
    </dgm:pt>
    <dgm:pt modelId="{8E23E229-92FC-49D1-B5FE-0303176B8A4E}" type="pres">
      <dgm:prSet presAssocID="{130831A4-0540-4EC5-8F5A-93030E89D2D9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67D0EB-87A2-4285-8ACA-0398EFBF29BC}" type="pres">
      <dgm:prSet presAssocID="{1D8420EA-BFA0-403B-80F5-647FA396CC45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A8199F-D892-4A8E-A352-2B7844050E09}" type="pres">
      <dgm:prSet presAssocID="{100B6B2E-82E6-4C11-B19B-F2DB3A0EA64F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9AF279-D483-48F2-BBBD-45F8E8923512}" type="pres">
      <dgm:prSet presAssocID="{914700B9-77B5-440A-A438-DE98B6D4894D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407C9E4-2C8B-41A5-B0E9-64D92DB72155}" type="presOf" srcId="{1D8420EA-BFA0-403B-80F5-647FA396CC45}" destId="{8467D0EB-87A2-4285-8ACA-0398EFBF29BC}" srcOrd="1" destOrd="0" presId="urn:microsoft.com/office/officeart/2005/8/layout/target3"/>
    <dgm:cxn modelId="{3BD39641-E8F2-479B-A2B6-339D1BF55E44}" type="presOf" srcId="{130831A4-0540-4EC5-8F5A-93030E89D2D9}" destId="{8E23E229-92FC-49D1-B5FE-0303176B8A4E}" srcOrd="1" destOrd="0" presId="urn:microsoft.com/office/officeart/2005/8/layout/target3"/>
    <dgm:cxn modelId="{5D67A94D-5136-4F81-9054-BD61440292AE}" type="presOf" srcId="{914700B9-77B5-440A-A438-DE98B6D4894D}" destId="{E73F1C26-6DCD-4001-88B9-355E01E2BCE7}" srcOrd="0" destOrd="0" presId="urn:microsoft.com/office/officeart/2005/8/layout/target3"/>
    <dgm:cxn modelId="{48E14558-18B2-49B7-BE5A-2C046D2D7F55}" type="presOf" srcId="{100B6B2E-82E6-4C11-B19B-F2DB3A0EA64F}" destId="{DBA8199F-D892-4A8E-A352-2B7844050E09}" srcOrd="1" destOrd="0" presId="urn:microsoft.com/office/officeart/2005/8/layout/target3"/>
    <dgm:cxn modelId="{4F3FA278-38EF-4E77-A5DC-1E7605CD0401}" srcId="{27FE2D31-D344-4B63-A89A-A89AB0D9F3E3}" destId="{914700B9-77B5-440A-A438-DE98B6D4894D}" srcOrd="3" destOrd="0" parTransId="{8512185E-4B58-458F-87B6-3140B6D72525}" sibTransId="{296B88C7-46FB-4264-A217-2894440EECC5}"/>
    <dgm:cxn modelId="{742E2AA9-1225-4C26-9E80-E0508590CCF2}" type="presOf" srcId="{1D8420EA-BFA0-403B-80F5-647FA396CC45}" destId="{F7B3C0B7-F0F7-4F49-B02C-3630F8C5FAE5}" srcOrd="0" destOrd="0" presId="urn:microsoft.com/office/officeart/2005/8/layout/target3"/>
    <dgm:cxn modelId="{B5ED950A-2CFB-4B1E-A532-6C6F5B2770BB}" srcId="{27FE2D31-D344-4B63-A89A-A89AB0D9F3E3}" destId="{1D8420EA-BFA0-403B-80F5-647FA396CC45}" srcOrd="1" destOrd="0" parTransId="{DE590897-4222-4BAE-B23D-0E01B1881970}" sibTransId="{01A7DA8C-A7E7-4088-A318-31162CEFD809}"/>
    <dgm:cxn modelId="{5C573EC6-6C02-4D65-B1BC-851213F1329F}" type="presOf" srcId="{914700B9-77B5-440A-A438-DE98B6D4894D}" destId="{BD9AF279-D483-48F2-BBBD-45F8E8923512}" srcOrd="1" destOrd="0" presId="urn:microsoft.com/office/officeart/2005/8/layout/target3"/>
    <dgm:cxn modelId="{D35B4B81-8D1B-443A-B915-1BE49E0B0AA7}" srcId="{27FE2D31-D344-4B63-A89A-A89AB0D9F3E3}" destId="{100B6B2E-82E6-4C11-B19B-F2DB3A0EA64F}" srcOrd="2" destOrd="0" parTransId="{32657832-B1C8-403C-BDE8-AAC0367CF865}" sibTransId="{6748F0BB-A26B-4A51-9E3C-09CCB2BAC7D9}"/>
    <dgm:cxn modelId="{4D385FE4-833D-4CDF-8BAA-0E0AC4E67AD4}" srcId="{27FE2D31-D344-4B63-A89A-A89AB0D9F3E3}" destId="{130831A4-0540-4EC5-8F5A-93030E89D2D9}" srcOrd="0" destOrd="0" parTransId="{F01391B9-E1CF-441A-AF4A-C95C0C271A44}" sibTransId="{B8CB6303-D6B2-49A3-A850-9996CF437CE4}"/>
    <dgm:cxn modelId="{26158DC3-DCB4-4C50-8DE5-B1734334DEA4}" type="presOf" srcId="{130831A4-0540-4EC5-8F5A-93030E89D2D9}" destId="{F69CC921-512E-49F4-824C-A648EC5F27A5}" srcOrd="0" destOrd="0" presId="urn:microsoft.com/office/officeart/2005/8/layout/target3"/>
    <dgm:cxn modelId="{A39A8686-E0F7-4B9F-BFE9-554D3FB43DB0}" type="presOf" srcId="{27FE2D31-D344-4B63-A89A-A89AB0D9F3E3}" destId="{FE47432B-CA46-450C-8D8F-66C300A95B52}" srcOrd="0" destOrd="0" presId="urn:microsoft.com/office/officeart/2005/8/layout/target3"/>
    <dgm:cxn modelId="{12565A3F-EAD8-47E4-B0DD-A5AFBFBE2ACE}" type="presOf" srcId="{100B6B2E-82E6-4C11-B19B-F2DB3A0EA64F}" destId="{645AA564-2E9E-4954-AD87-AE01782CEC59}" srcOrd="0" destOrd="0" presId="urn:microsoft.com/office/officeart/2005/8/layout/target3"/>
    <dgm:cxn modelId="{44A9983F-BE31-4641-8857-59E329869EA9}" type="presParOf" srcId="{FE47432B-CA46-450C-8D8F-66C300A95B52}" destId="{B522209E-30D0-49D6-A340-2D383A11C668}" srcOrd="0" destOrd="0" presId="urn:microsoft.com/office/officeart/2005/8/layout/target3"/>
    <dgm:cxn modelId="{E378A738-8D92-475D-A08A-0A96245D73F9}" type="presParOf" srcId="{FE47432B-CA46-450C-8D8F-66C300A95B52}" destId="{ED5A8377-51D5-4DC5-B0E7-680166966720}" srcOrd="1" destOrd="0" presId="urn:microsoft.com/office/officeart/2005/8/layout/target3"/>
    <dgm:cxn modelId="{5A1B2689-2C9C-4775-8052-618BEB5298EB}" type="presParOf" srcId="{FE47432B-CA46-450C-8D8F-66C300A95B52}" destId="{F69CC921-512E-49F4-824C-A648EC5F27A5}" srcOrd="2" destOrd="0" presId="urn:microsoft.com/office/officeart/2005/8/layout/target3"/>
    <dgm:cxn modelId="{362A25B6-45C4-4E71-B6AC-FC5233F010E2}" type="presParOf" srcId="{FE47432B-CA46-450C-8D8F-66C300A95B52}" destId="{61C9CE18-EDA6-4EDF-BA1C-09779D38FBBF}" srcOrd="3" destOrd="0" presId="urn:microsoft.com/office/officeart/2005/8/layout/target3"/>
    <dgm:cxn modelId="{ABD94E1D-C46F-4183-9FBB-DD292319A464}" type="presParOf" srcId="{FE47432B-CA46-450C-8D8F-66C300A95B52}" destId="{D60DEAAB-7AFE-435A-ACF6-18851E4B0426}" srcOrd="4" destOrd="0" presId="urn:microsoft.com/office/officeart/2005/8/layout/target3"/>
    <dgm:cxn modelId="{6B103BFA-D7D4-4710-A2C8-D6F1D8BCC1ED}" type="presParOf" srcId="{FE47432B-CA46-450C-8D8F-66C300A95B52}" destId="{F7B3C0B7-F0F7-4F49-B02C-3630F8C5FAE5}" srcOrd="5" destOrd="0" presId="urn:microsoft.com/office/officeart/2005/8/layout/target3"/>
    <dgm:cxn modelId="{65C69CC3-4CE8-48DA-A213-ACDDC508F908}" type="presParOf" srcId="{FE47432B-CA46-450C-8D8F-66C300A95B52}" destId="{C9DA9446-E2D3-4F6A-8960-3CADFBF870B8}" srcOrd="6" destOrd="0" presId="urn:microsoft.com/office/officeart/2005/8/layout/target3"/>
    <dgm:cxn modelId="{71FB9C26-85E0-49B0-8372-F9DA15A6F279}" type="presParOf" srcId="{FE47432B-CA46-450C-8D8F-66C300A95B52}" destId="{9726EC6F-D322-4CD3-B489-1BE3DF7CE70B}" srcOrd="7" destOrd="0" presId="urn:microsoft.com/office/officeart/2005/8/layout/target3"/>
    <dgm:cxn modelId="{41EAA545-2EE9-42A6-A3BC-ACCD4CD6333A}" type="presParOf" srcId="{FE47432B-CA46-450C-8D8F-66C300A95B52}" destId="{645AA564-2E9E-4954-AD87-AE01782CEC59}" srcOrd="8" destOrd="0" presId="urn:microsoft.com/office/officeart/2005/8/layout/target3"/>
    <dgm:cxn modelId="{42EEE5F2-8BA0-42B2-912D-52B60ACD714B}" type="presParOf" srcId="{FE47432B-CA46-450C-8D8F-66C300A95B52}" destId="{8538CAC4-6A86-42B8-B5AF-2FF155DB9D02}" srcOrd="9" destOrd="0" presId="urn:microsoft.com/office/officeart/2005/8/layout/target3"/>
    <dgm:cxn modelId="{4FC461F6-CC60-462A-87B7-FCE418DDBB38}" type="presParOf" srcId="{FE47432B-CA46-450C-8D8F-66C300A95B52}" destId="{26FD6024-A07F-46D0-8BC0-B5E595C5673D}" srcOrd="10" destOrd="0" presId="urn:microsoft.com/office/officeart/2005/8/layout/target3"/>
    <dgm:cxn modelId="{F994E2F3-A4FE-4EF5-ADA9-F46229DCE4CC}" type="presParOf" srcId="{FE47432B-CA46-450C-8D8F-66C300A95B52}" destId="{E73F1C26-6DCD-4001-88B9-355E01E2BCE7}" srcOrd="11" destOrd="0" presId="urn:microsoft.com/office/officeart/2005/8/layout/target3"/>
    <dgm:cxn modelId="{8BE3991E-7B8B-466F-A8A3-86922A8B7D84}" type="presParOf" srcId="{FE47432B-CA46-450C-8D8F-66C300A95B52}" destId="{8E23E229-92FC-49D1-B5FE-0303176B8A4E}" srcOrd="12" destOrd="0" presId="urn:microsoft.com/office/officeart/2005/8/layout/target3"/>
    <dgm:cxn modelId="{0E6C8FF0-4FD5-4495-B48E-4E8C428965A4}" type="presParOf" srcId="{FE47432B-CA46-450C-8D8F-66C300A95B52}" destId="{8467D0EB-87A2-4285-8ACA-0398EFBF29BC}" srcOrd="13" destOrd="0" presId="urn:microsoft.com/office/officeart/2005/8/layout/target3"/>
    <dgm:cxn modelId="{19A526A8-8B91-4154-A0F1-74A72F363A86}" type="presParOf" srcId="{FE47432B-CA46-450C-8D8F-66C300A95B52}" destId="{DBA8199F-D892-4A8E-A352-2B7844050E09}" srcOrd="14" destOrd="0" presId="urn:microsoft.com/office/officeart/2005/8/layout/target3"/>
    <dgm:cxn modelId="{C7145FC2-CDCF-4DC7-AE03-7F46D5C8FE42}" type="presParOf" srcId="{FE47432B-CA46-450C-8D8F-66C300A95B52}" destId="{BD9AF279-D483-48F2-BBBD-45F8E8923512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22209E-30D0-49D6-A340-2D383A11C668}">
      <dsp:nvSpPr>
        <dsp:cNvPr id="0" name=""/>
        <dsp:cNvSpPr/>
      </dsp:nvSpPr>
      <dsp:spPr>
        <a:xfrm>
          <a:off x="0" y="0"/>
          <a:ext cx="2376264" cy="23762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9CC921-512E-49F4-824C-A648EC5F27A5}">
      <dsp:nvSpPr>
        <dsp:cNvPr id="0" name=""/>
        <dsp:cNvSpPr/>
      </dsp:nvSpPr>
      <dsp:spPr>
        <a:xfrm>
          <a:off x="1188132" y="0"/>
          <a:ext cx="7020780" cy="23762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0" kern="1200" dirty="0" smtClean="0"/>
            <a:t>NÁZEV ŠKOLY</a:t>
          </a:r>
          <a:r>
            <a:rPr lang="cs-CZ" sz="1600" b="0" kern="120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0"/>
        <a:ext cx="7020780" cy="504956"/>
      </dsp:txXfrm>
    </dsp:sp>
    <dsp:sp modelId="{D60DEAAB-7AFE-435A-ACF6-18851E4B0426}">
      <dsp:nvSpPr>
        <dsp:cNvPr id="0" name=""/>
        <dsp:cNvSpPr/>
      </dsp:nvSpPr>
      <dsp:spPr>
        <a:xfrm>
          <a:off x="311884" y="504956"/>
          <a:ext cx="1752494" cy="17524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B3C0B7-F0F7-4F49-B02C-3630F8C5FAE5}">
      <dsp:nvSpPr>
        <dsp:cNvPr id="0" name=""/>
        <dsp:cNvSpPr/>
      </dsp:nvSpPr>
      <dsp:spPr>
        <a:xfrm>
          <a:off x="1188132" y="504062"/>
          <a:ext cx="7020780" cy="17524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NÁZEV PROJEKTU</a:t>
          </a:r>
          <a:r>
            <a:rPr lang="cs-CZ" sz="1600" b="1" kern="1200" dirty="0" smtClean="0"/>
            <a:t>: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504062"/>
        <a:ext cx="7020780" cy="504956"/>
      </dsp:txXfrm>
    </dsp:sp>
    <dsp:sp modelId="{9726EC6F-D322-4CD3-B489-1BE3DF7CE70B}">
      <dsp:nvSpPr>
        <dsp:cNvPr id="0" name=""/>
        <dsp:cNvSpPr/>
      </dsp:nvSpPr>
      <dsp:spPr>
        <a:xfrm>
          <a:off x="623769" y="1009912"/>
          <a:ext cx="1128725" cy="11287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5AA564-2E9E-4954-AD87-AE01782CEC59}">
      <dsp:nvSpPr>
        <dsp:cNvPr id="0" name=""/>
        <dsp:cNvSpPr/>
      </dsp:nvSpPr>
      <dsp:spPr>
        <a:xfrm>
          <a:off x="1188132" y="1028265"/>
          <a:ext cx="7020780" cy="11287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REGISTRAČNÍ ČÍSLO PROJEKTU</a:t>
          </a:r>
          <a:r>
            <a:rPr lang="cs-CZ" sz="1600" b="1" kern="1200" dirty="0" smtClean="0"/>
            <a:t>:   </a:t>
          </a:r>
          <a:r>
            <a:rPr lang="cs-CZ" sz="1800" b="1" kern="1200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028265"/>
        <a:ext cx="7020780" cy="504956"/>
      </dsp:txXfrm>
    </dsp:sp>
    <dsp:sp modelId="{26FD6024-A07F-46D0-8BC0-B5E595C5673D}">
      <dsp:nvSpPr>
        <dsp:cNvPr id="0" name=""/>
        <dsp:cNvSpPr/>
      </dsp:nvSpPr>
      <dsp:spPr>
        <a:xfrm>
          <a:off x="935653" y="1514868"/>
          <a:ext cx="504956" cy="5049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3F1C26-6DCD-4001-88B9-355E01E2BCE7}">
      <dsp:nvSpPr>
        <dsp:cNvPr id="0" name=""/>
        <dsp:cNvSpPr/>
      </dsp:nvSpPr>
      <dsp:spPr>
        <a:xfrm>
          <a:off x="1188132" y="1533071"/>
          <a:ext cx="7020780" cy="5049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ŠABLONA</a:t>
          </a:r>
          <a:r>
            <a:rPr lang="cs-CZ" sz="1600" b="1" kern="1200" dirty="0" smtClean="0"/>
            <a:t>: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533071"/>
        <a:ext cx="7020780" cy="5049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03326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86550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66537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51232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72130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9861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04048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9943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2971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98228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68018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269129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014312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794860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101310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082240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699746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808201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66867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680140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185892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679058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F6EC35-A27F-412E-AA47-CD5D3B553EA1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2B56A-75E2-40B4-B9C9-D8BEB14E73D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04086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03280B-CABC-4BB9-9F42-3A3B01FA42B3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9073F4-564B-4A57-A03C-7F35AF9CC009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30184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2FAC78-C8C3-4C6C-9DE9-74D8F9C95E78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FB9973-5D40-4B9B-986F-696FD491AC3E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763984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A326E-1ADE-47FB-A4E6-F2B9961D3DB2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6A9FD-5057-4832-BD4A-59B8510B31F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44506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AF8F98-4825-4477-9329-DD5906E75E2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C8545D-F01F-4177-BE33-2A36BEA4FD4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778325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9CE422-DF25-45A6-AF0C-1541E03A6A0D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1F53C5-68A2-462C-8A47-86820E0ED54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410496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EB8A3D-8F9E-4F62-BC5D-DD6B0600D79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7D9460-732D-4BA6-8E6C-10EE50E6F91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968676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83F932-30FA-4718-B439-DF55596AC06A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2CC6F1-38BF-4728-B19A-30FC5A6D5C40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08817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A20E2B-270D-4486-83D2-343A737DB13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64DCF-D698-4837-8140-0583FE539B7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62953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7B1DF-84CD-43D9-A268-CAEA18E7D57C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BADA03-3693-4810-A4E8-2B88CBFFC258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28454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A1682-D560-4831-95D4-AF5AFF2C3990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6A1307-8CDF-4191-BB0F-C5791B5A7593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07110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99000">
              <a:srgbClr val="7005D4"/>
            </a:gs>
            <a:gs pos="100000">
              <a:srgbClr val="8C3D91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005840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0C975F11-2410-46AD-A4EF-50E6E693AC2C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3F6A426C-3E2C-4D8B-9348-4E9B40C27D5D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75F11-2410-46AD-A4EF-50E6E693AC2C}" type="datetimeFigureOut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26.7.2013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6A426C-3E2C-4D8B-9348-4E9B40C27D5D}" type="slidenum">
              <a:rPr lang="cs-CZ" smtClean="0">
                <a:solidFill>
                  <a:srgbClr val="292934">
                    <a:tint val="75000"/>
                  </a:srgbClr>
                </a:solidFill>
              </a:rPr>
              <a:pPr/>
              <a:t>‹#›</a:t>
            </a:fld>
            <a:endParaRPr lang="cs-CZ">
              <a:solidFill>
                <a:srgbClr val="292934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92488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9A7E411-C57F-4DCB-8281-5E747840FF67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b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b="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3C5A382-51AD-4797-8E27-16196AB0C321}" type="slidenum">
              <a:rPr lang="cs-CZ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9650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5.emf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3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/index.php?title=World_Wide_Web&amp;oldid=10087308" TargetMode="External"/><Relationship Id="rId3" Type="http://schemas.openxmlformats.org/officeDocument/2006/relationships/hyperlink" Target="http://cs.wikipedia.org/w/index.php?title=Historie_internetu&amp;oldid=10320152" TargetMode="External"/><Relationship Id="rId7" Type="http://schemas.openxmlformats.org/officeDocument/2006/relationships/hyperlink" Target="http://cs.wikipedia.org/w/index.php?title=Mosaic_(prohl%C3%AD%C5%BEe%C4%8D)&amp;oldid=10209113" TargetMode="External"/><Relationship Id="rId2" Type="http://schemas.openxmlformats.org/officeDocument/2006/relationships/hyperlink" Target="http://cs.wikipedia.org/w/index.php?title=Internet&amp;oldid=10422988" TargetMode="External"/><Relationship Id="rId1" Type="http://schemas.openxmlformats.org/officeDocument/2006/relationships/slideLayout" Target="../slideLayouts/slideLayout29.xml"/><Relationship Id="rId6" Type="http://schemas.openxmlformats.org/officeDocument/2006/relationships/hyperlink" Target="http://cs.wikipedia.org/w/index.php?title=E-mail&amp;oldid=10359865" TargetMode="External"/><Relationship Id="rId5" Type="http://schemas.openxmlformats.org/officeDocument/2006/relationships/hyperlink" Target="http://cs.wikipedia.org/w/index.php?title=DARPA&amp;oldid=10003374" TargetMode="External"/><Relationship Id="rId4" Type="http://schemas.openxmlformats.org/officeDocument/2006/relationships/hyperlink" Target="http://en.wikipedia.org/w/index.php?title=Internet&amp;oldid=564228470" TargetMode="External"/><Relationship Id="rId9" Type="http://schemas.openxmlformats.org/officeDocument/2006/relationships/hyperlink" Target="http://cs.wikipedia.org/w/index.php?title=Napster&amp;oldid=9962116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/index.php?title=Internetov%C3%BD_vyhled%C3%A1va%C4%8D&amp;oldid=10530785" TargetMode="External"/><Relationship Id="rId2" Type="http://schemas.openxmlformats.org/officeDocument/2006/relationships/hyperlink" Target="http://cs.wikipedia.org/w/index.php?title=Webov%C3%BD_prohl%C3%AD%C5%BEe%C4%8D&amp;oldid=10470832" TargetMode="External"/><Relationship Id="rId1" Type="http://schemas.openxmlformats.org/officeDocument/2006/relationships/slideLayout" Target="../slideLayouts/slideLayout29.xml"/><Relationship Id="rId4" Type="http://schemas.openxmlformats.org/officeDocument/2006/relationships/hyperlink" Target="http://owebu.bloger.cz/Internet/Historie-vzniku-internet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560992783"/>
              </p:ext>
            </p:extLst>
          </p:nvPr>
        </p:nvGraphicFramePr>
        <p:xfrm>
          <a:off x="539552" y="404664"/>
          <a:ext cx="820891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589240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6434045"/>
              </p:ext>
            </p:extLst>
          </p:nvPr>
        </p:nvGraphicFramePr>
        <p:xfrm>
          <a:off x="1691680" y="2852936"/>
          <a:ext cx="7056784" cy="223073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940327"/>
                <a:gridCol w="4116457"/>
              </a:tblGrid>
              <a:tr h="312035">
                <a:tc>
                  <a:txBody>
                    <a:bodyPr/>
                    <a:lstStyle/>
                    <a:p>
                      <a:r>
                        <a:rPr lang="cs-CZ" sz="1300" b="0" dirty="0" smtClean="0"/>
                        <a:t>NÁZEV</a:t>
                      </a:r>
                      <a:r>
                        <a:rPr lang="cs-CZ" sz="1300" b="0" baseline="0" dirty="0" smtClean="0"/>
                        <a:t> A ČÍSLO MATERIÁLU:</a:t>
                      </a:r>
                      <a:endParaRPr lang="cs-CZ" sz="1300" b="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VY_32_INOVACE_20_S10-I-6-9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VYTVOŘENO</a:t>
                      </a:r>
                      <a:r>
                        <a:rPr lang="cs-CZ" sz="1600" dirty="0" smtClean="0"/>
                        <a:t>:</a:t>
                      </a:r>
                      <a:endParaRPr lang="cs-CZ" sz="16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květen 2013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AUTOR: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Zdeňka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Špinlerová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OBLAST: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Informační a komunikační technologie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OBOR: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Informační a komunikační technologie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SADA: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Informatika pro 6. – 9. ročník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NÁZEV VZDĚLÁVACÍHO MATERIÁLU: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Internet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5047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80920" cy="418058"/>
          </a:xfrm>
          <a:solidFill>
            <a:schemeClr val="tx2">
              <a:lumMod val="20000"/>
              <a:lumOff val="80000"/>
            </a:schemeClr>
          </a:solidFill>
          <a:ln w="12700" cmpd="dbl">
            <a:solidFill>
              <a:schemeClr val="tx2">
                <a:lumMod val="75000"/>
              </a:schemeClr>
            </a:solidFill>
            <a:prstDash val="soli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5092366"/>
              </p:ext>
            </p:extLst>
          </p:nvPr>
        </p:nvGraphicFramePr>
        <p:xfrm>
          <a:off x="539552" y="3573016"/>
          <a:ext cx="8280920" cy="25142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4968552"/>
              </a:tblGrid>
              <a:tr h="360040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ROČNÍK</a:t>
                      </a:r>
                      <a:r>
                        <a:rPr lang="cs-CZ" sz="1300" baseline="0" dirty="0" smtClean="0"/>
                        <a:t>:</a:t>
                      </a:r>
                      <a:endParaRPr lang="cs-CZ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DRUH UČEBNÍHO MATERIÁLU: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40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STUPEŇ</a:t>
                      </a:r>
                      <a:r>
                        <a:rPr lang="cs-CZ" sz="1300" b="1" baseline="0" dirty="0" smtClean="0"/>
                        <a:t> A TYP VZDĚLÁVÁNÍ: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vzdělávání - druhý stupeň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680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POMŮCKY: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Počítač s připojením k internetu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6896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CÍL – INOVACE: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Podporuje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aktivní výklad učiva s využitím interaktivní tabule a 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vyhledávání doplňujících informací na internetu.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952">
                <a:tc>
                  <a:txBody>
                    <a:bodyPr/>
                    <a:lstStyle/>
                    <a:p>
                      <a:r>
                        <a:rPr lang="cs-CZ" sz="1300" b="1" dirty="0" smtClean="0"/>
                        <a:t>METODICKÉ POKYNY:</a:t>
                      </a:r>
                      <a:endParaRPr lang="cs-CZ" sz="13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Žáci </a:t>
                      </a:r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si během nebo po výkladu ověřuje získané znalosti na internetu.</a:t>
                      </a:r>
                      <a:endParaRPr lang="cs-CZ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7466283"/>
              </p:ext>
            </p:extLst>
          </p:nvPr>
        </p:nvGraphicFramePr>
        <p:xfrm>
          <a:off x="539552" y="1196752"/>
          <a:ext cx="8280920" cy="2232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920"/>
              </a:tblGrid>
              <a:tr h="936104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Materiál slouží k  </a:t>
                      </a:r>
                      <a:r>
                        <a:rPr lang="cs-CZ" sz="1400" b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seznámení s historií</a:t>
                      </a:r>
                      <a:r>
                        <a:rPr lang="cs-CZ" sz="1400" b="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Internetu a jeho službami, s pojmem prohlížeč a vyhledávač.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OČEKÁVANÝ VÝSTUP: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936104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Žák </a:t>
                      </a:r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umí vysvětlit pojem Internet, zná rozdíl mezi vyhledávačem a prohlížečem internetu, dokáže definovat služby internetu</a:t>
                      </a:r>
                      <a:r>
                        <a:rPr lang="cs-CZ" sz="1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cs-CZ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85514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518E"/>
            </a:gs>
            <a:gs pos="10000">
              <a:srgbClr val="50B1D3"/>
            </a:gs>
            <a:gs pos="20000">
              <a:srgbClr val="0067B4"/>
            </a:gs>
            <a:gs pos="40000">
              <a:srgbClr val="0094C8"/>
            </a:gs>
            <a:gs pos="65000">
              <a:srgbClr val="0067B4"/>
            </a:gs>
            <a:gs pos="85000">
              <a:srgbClr val="00B0F0"/>
            </a:gs>
            <a:gs pos="100000">
              <a:srgbClr val="306E8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7091" y="1052736"/>
            <a:ext cx="3368373" cy="2750837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51520" y="3803572"/>
            <a:ext cx="8712968" cy="2361731"/>
          </a:xfrm>
        </p:spPr>
        <p:txBody>
          <a:bodyPr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sz="8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</a:rPr>
              <a:t>INFORMATIKA</a:t>
            </a:r>
            <a:br>
              <a:rPr lang="cs-CZ" sz="8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</a:rPr>
            </a:br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eorgia" pitchFamily="18" charset="0"/>
              </a:rPr>
              <a:t>pro základní školu</a:t>
            </a:r>
            <a:endParaRPr lang="cs-CZ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2421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INTERNET</a:t>
            </a:r>
            <a:endParaRPr lang="cs-CZ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419872" y="2348880"/>
            <a:ext cx="5544616" cy="431176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spcAft>
                <a:spcPts val="1200"/>
              </a:spcAft>
            </a:pPr>
            <a:r>
              <a:rPr lang="cs-CZ" sz="2200" dirty="0" smtClean="0">
                <a:solidFill>
                  <a:schemeClr val="bg1"/>
                </a:solidFill>
              </a:rPr>
              <a:t>Jaké jsou nejčastější odpovědi?</a:t>
            </a:r>
          </a:p>
          <a:p>
            <a:pPr marL="457200" indent="-457200"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 smtClean="0">
                <a:solidFill>
                  <a:schemeClr val="bg1"/>
                </a:solidFill>
              </a:rPr>
              <a:t>Je to celosvětová počítačová  síť </a:t>
            </a:r>
          </a:p>
          <a:p>
            <a:pPr marL="457200" indent="-457200"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 smtClean="0">
                <a:solidFill>
                  <a:schemeClr val="bg1"/>
                </a:solidFill>
              </a:rPr>
              <a:t>Jsou to počítače</a:t>
            </a:r>
            <a:r>
              <a:rPr lang="cs-CZ" sz="2200" dirty="0">
                <a:solidFill>
                  <a:schemeClr val="bg1"/>
                </a:solidFill>
              </a:rPr>
              <a:t>, které obsahují informace, a sítě, které dovolují k těmto informacím </a:t>
            </a:r>
            <a:r>
              <a:rPr lang="cs-CZ" sz="2200" dirty="0" smtClean="0">
                <a:solidFill>
                  <a:schemeClr val="bg1"/>
                </a:solidFill>
              </a:rPr>
              <a:t>přistupovat</a:t>
            </a:r>
          </a:p>
          <a:p>
            <a:pPr marL="457200" indent="-457200"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 smtClean="0">
                <a:solidFill>
                  <a:schemeClr val="bg1"/>
                </a:solidFill>
              </a:rPr>
              <a:t>Je to velice rozsáhlá sbírka </a:t>
            </a:r>
            <a:r>
              <a:rPr lang="cs-CZ" sz="2200" dirty="0">
                <a:solidFill>
                  <a:schemeClr val="bg1"/>
                </a:solidFill>
              </a:rPr>
              <a:t>informací, které jsou přímo dostupné k přečtení, </a:t>
            </a:r>
            <a:r>
              <a:rPr lang="cs-CZ" sz="2200" dirty="0" smtClean="0">
                <a:solidFill>
                  <a:schemeClr val="bg1"/>
                </a:solidFill>
              </a:rPr>
              <a:t>prostudování </a:t>
            </a:r>
            <a:r>
              <a:rPr lang="cs-CZ" sz="2200" dirty="0">
                <a:solidFill>
                  <a:schemeClr val="bg1"/>
                </a:solidFill>
              </a:rPr>
              <a:t>a dalšímu </a:t>
            </a:r>
            <a:r>
              <a:rPr lang="cs-CZ" sz="2200" dirty="0" smtClean="0">
                <a:solidFill>
                  <a:schemeClr val="bg1"/>
                </a:solidFill>
              </a:rPr>
              <a:t>použití</a:t>
            </a:r>
          </a:p>
          <a:p>
            <a:pPr marL="457200" indent="-457200"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 smtClean="0">
                <a:solidFill>
                  <a:schemeClr val="bg1"/>
                </a:solidFill>
              </a:rPr>
              <a:t>je také </a:t>
            </a:r>
            <a:r>
              <a:rPr lang="cs-CZ" sz="2200" dirty="0">
                <a:solidFill>
                  <a:schemeClr val="bg1"/>
                </a:solidFill>
              </a:rPr>
              <a:t>označován </a:t>
            </a:r>
            <a:r>
              <a:rPr lang="cs-CZ" sz="2200" dirty="0" smtClean="0">
                <a:solidFill>
                  <a:schemeClr val="bg1"/>
                </a:solidFill>
              </a:rPr>
              <a:t>jako </a:t>
            </a:r>
            <a:r>
              <a:rPr lang="cs-CZ" sz="2200" dirty="0">
                <a:solidFill>
                  <a:schemeClr val="bg1"/>
                </a:solidFill>
              </a:rPr>
              <a:t>“síť sítí” či “informační superdálnice</a:t>
            </a:r>
            <a:r>
              <a:rPr lang="cs-CZ" sz="2200" dirty="0" smtClean="0">
                <a:solidFill>
                  <a:schemeClr val="bg1"/>
                </a:solidFill>
              </a:rPr>
              <a:t>”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2770018" y="1628800"/>
            <a:ext cx="6372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Co je INTERNET?</a:t>
            </a:r>
            <a:endParaRPr lang="cs-CZ" sz="3200" b="1" dirty="0">
              <a:ln w="12700">
                <a:solidFill>
                  <a:srgbClr val="D2533C">
                    <a:satMod val="155000"/>
                  </a:srgbClr>
                </a:solidFill>
                <a:prstDash val="solid"/>
              </a:ln>
              <a:solidFill>
                <a:srgbClr val="F3F2DC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431" b="12230"/>
          <a:stretch/>
        </p:blipFill>
        <p:spPr bwMode="auto">
          <a:xfrm>
            <a:off x="8205" y="3068959"/>
            <a:ext cx="2900515" cy="288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98973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INTERNET</a:t>
            </a:r>
            <a:endParaRPr lang="cs-CZ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915816" y="1484784"/>
            <a:ext cx="60486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Co je INTERNET?</a:t>
            </a:r>
            <a:endParaRPr lang="cs-CZ" sz="3200" b="1" dirty="0">
              <a:ln w="12700">
                <a:solidFill>
                  <a:srgbClr val="D2533C">
                    <a:satMod val="155000"/>
                  </a:srgbClr>
                </a:solidFill>
                <a:prstDash val="solid"/>
              </a:ln>
              <a:solidFill>
                <a:srgbClr val="F3F2DC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398834" y="2053534"/>
            <a:ext cx="556565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>
                <a:solidFill>
                  <a:schemeClr val="bg1"/>
                </a:solidFill>
              </a:rPr>
              <a:t>Internet </a:t>
            </a:r>
            <a:r>
              <a:rPr lang="cs-CZ" sz="2200" dirty="0" smtClean="0">
                <a:solidFill>
                  <a:schemeClr val="bg1"/>
                </a:solidFill>
              </a:rPr>
              <a:t>představuje </a:t>
            </a:r>
            <a:r>
              <a:rPr lang="cs-CZ" sz="2200" dirty="0">
                <a:solidFill>
                  <a:schemeClr val="bg1"/>
                </a:solidFill>
              </a:rPr>
              <a:t>komunikační médium, které svou existencí překonává geografické hledisko, zkracuje vzdálenosti na naší planetě. </a:t>
            </a:r>
            <a:endParaRPr lang="cs-CZ" sz="2200" dirty="0" smtClean="0">
              <a:solidFill>
                <a:schemeClr val="bg1"/>
              </a:solidFill>
            </a:endParaRPr>
          </a:p>
          <a:p>
            <a:pPr marL="342900" indent="-342900"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 smtClean="0">
                <a:solidFill>
                  <a:schemeClr val="bg1"/>
                </a:solidFill>
              </a:rPr>
              <a:t>Internet obsahuje vysokorychlostní </a:t>
            </a:r>
            <a:r>
              <a:rPr lang="cs-CZ" sz="2200" dirty="0">
                <a:solidFill>
                  <a:schemeClr val="bg1"/>
                </a:solidFill>
              </a:rPr>
              <a:t>datové spoje, tzv. páteřní spoje, propojující hlavní sítě, a lokální sítě, které jsou připojeny pomalejším spojením. </a:t>
            </a:r>
            <a:endParaRPr lang="cs-CZ" sz="2200" dirty="0" smtClean="0">
              <a:solidFill>
                <a:schemeClr val="bg1"/>
              </a:solidFill>
            </a:endParaRPr>
          </a:p>
          <a:p>
            <a:pPr marL="342900" indent="-342900"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 smtClean="0">
                <a:solidFill>
                  <a:schemeClr val="bg1"/>
                </a:solidFill>
              </a:rPr>
              <a:t>Propojení </a:t>
            </a:r>
            <a:r>
              <a:rPr lang="cs-CZ" sz="2200" dirty="0">
                <a:solidFill>
                  <a:schemeClr val="bg1"/>
                </a:solidFill>
              </a:rPr>
              <a:t>všech sítí není přímé, přesto se můžeme pohybovat ze sítě na síť tak, abychom získali právě ty údaje, které potřebujeme, i když se nachází třeba na druhé straně naší planety. </a:t>
            </a:r>
            <a:endParaRPr lang="cs-CZ" sz="2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8" name="Picture 4" descr="File:Internet map 1024 - transparen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60" y="3109812"/>
            <a:ext cx="2880000" cy="2880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  <p:extLst>
      <p:ext uri="{BB962C8B-B14F-4D97-AF65-F5344CB8AC3E}">
        <p14:creationId xmlns:p14="http://schemas.microsoft.com/office/powerpoint/2010/main" val="469998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tx1">
                <a:lumMod val="50000"/>
                <a:lumOff val="50000"/>
              </a:schemeClr>
            </a:gs>
            <a:gs pos="50000">
              <a:schemeClr val="accent1">
                <a:lumMod val="40000"/>
                <a:lumOff val="60000"/>
              </a:schemeClr>
            </a:gs>
            <a:gs pos="100000">
              <a:schemeClr val="bg1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0525" y="260648"/>
            <a:ext cx="2649066" cy="3436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láček 1"/>
          <p:cNvSpPr/>
          <p:nvPr/>
        </p:nvSpPr>
        <p:spPr>
          <a:xfrm>
            <a:off x="323528" y="980728"/>
            <a:ext cx="5609812" cy="2716546"/>
          </a:xfrm>
          <a:prstGeom prst="cloudCallout">
            <a:avLst>
              <a:gd name="adj1" fmla="val 68944"/>
              <a:gd name="adj2" fmla="val -21359"/>
            </a:avLst>
          </a:prstGeom>
          <a:gradFill flip="none" rotWithShape="1">
            <a:gsLst>
              <a:gs pos="0">
                <a:srgbClr val="0070C0"/>
              </a:gs>
              <a:gs pos="50000">
                <a:srgbClr val="37A9FF"/>
              </a:gs>
              <a:gs pos="100000">
                <a:srgbClr val="71C2FF"/>
              </a:gs>
            </a:gsLst>
            <a:lin ang="2700000" scaled="1"/>
            <a:tileRect/>
          </a:gradFill>
          <a:ln>
            <a:solidFill>
              <a:srgbClr val="FFFF00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KAPITOLA  1</a:t>
            </a:r>
            <a:endParaRPr lang="cs-CZ" sz="4400" b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3" name="Vodorovný svitek 2"/>
          <p:cNvSpPr/>
          <p:nvPr/>
        </p:nvSpPr>
        <p:spPr>
          <a:xfrm>
            <a:off x="539552" y="4365104"/>
            <a:ext cx="8136904" cy="2160240"/>
          </a:xfrm>
          <a:prstGeom prst="horizontalScroll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4C5A6A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INTERNET</a:t>
            </a:r>
          </a:p>
          <a:p>
            <a:pPr algn="ctr"/>
            <a:r>
              <a:rPr lang="cs-CZ" sz="4800" b="1" dirty="0" smtClean="0">
                <a:solidFill>
                  <a:srgbClr val="4C5A6A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význam slova</a:t>
            </a:r>
            <a:endParaRPr lang="cs-CZ" sz="4800" b="1" dirty="0">
              <a:solidFill>
                <a:srgbClr val="4C5A6A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4918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INTERNET</a:t>
            </a:r>
            <a:endParaRPr lang="cs-CZ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770018" y="1628800"/>
            <a:ext cx="6372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600" b="1" u="sng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</a:t>
            </a:r>
            <a:r>
              <a:rPr lang="cs-CZ" sz="3200" b="1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nternet nebo </a:t>
            </a:r>
            <a:r>
              <a:rPr lang="cs-CZ" sz="3200" b="1" u="sng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</a:t>
            </a:r>
            <a:r>
              <a:rPr lang="cs-CZ" sz="3200" b="1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nternet</a:t>
            </a:r>
            <a:endParaRPr lang="cs-CZ" sz="3200" b="1" dirty="0">
              <a:ln w="12700">
                <a:solidFill>
                  <a:srgbClr val="D2533C">
                    <a:satMod val="155000"/>
                  </a:srgbClr>
                </a:solidFill>
                <a:prstDash val="solid"/>
              </a:ln>
              <a:solidFill>
                <a:srgbClr val="F3F2DC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89290" y="2881201"/>
            <a:ext cx="8352928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Internet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s </a:t>
            </a:r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velkým písmenem 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píšeme: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>
                <a:solidFill>
                  <a:schemeClr val="bg1"/>
                </a:solidFill>
              </a:rPr>
              <a:t>jde-li o vlastní </a:t>
            </a:r>
            <a:r>
              <a:rPr lang="cs-CZ" sz="2400" dirty="0">
                <a:solidFill>
                  <a:schemeClr val="bg1"/>
                </a:solidFill>
              </a:rPr>
              <a:t>název </a:t>
            </a:r>
            <a:r>
              <a:rPr lang="cs-CZ" sz="2400" dirty="0" smtClean="0">
                <a:solidFill>
                  <a:schemeClr val="bg1"/>
                </a:solidFill>
              </a:rPr>
              <a:t>„Internet = </a:t>
            </a:r>
            <a:r>
              <a:rPr lang="cs-CZ" sz="2400" dirty="0">
                <a:solidFill>
                  <a:schemeClr val="bg1"/>
                </a:solidFill>
              </a:rPr>
              <a:t>Celosvětová informační a </a:t>
            </a:r>
            <a:r>
              <a:rPr lang="cs-CZ" sz="2400" dirty="0" smtClean="0">
                <a:solidFill>
                  <a:schemeClr val="bg1"/>
                </a:solidFill>
              </a:rPr>
              <a:t>komunikační síť“ </a:t>
            </a:r>
          </a:p>
          <a:p>
            <a:pPr marL="800100" lvl="1" indent="-342900">
              <a:buFont typeface="Wingdings" pitchFamily="2" charset="2"/>
              <a:buChar char="§"/>
            </a:pPr>
            <a:endParaRPr lang="cs-CZ" sz="2400" dirty="0" smtClean="0">
              <a:solidFill>
                <a:schemeClr val="bg1"/>
              </a:solidFill>
            </a:endParaRPr>
          </a:p>
          <a:p>
            <a:r>
              <a:rPr lang="cs-CZ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internet</a:t>
            </a:r>
            <a:r>
              <a:rPr lang="cs-CZ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s</a:t>
            </a:r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malým písmenem </a:t>
            </a: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píšeme ve významu: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>
                <a:solidFill>
                  <a:schemeClr val="bg1"/>
                </a:solidFill>
              </a:rPr>
              <a:t>první seznámení </a:t>
            </a:r>
            <a:r>
              <a:rPr lang="cs-CZ" sz="2400" u="sng" dirty="0" smtClean="0">
                <a:solidFill>
                  <a:schemeClr val="bg1"/>
                </a:solidFill>
              </a:rPr>
              <a:t>s internetem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>
                <a:solidFill>
                  <a:schemeClr val="bg1"/>
                </a:solidFill>
              </a:rPr>
              <a:t>nabídky připojení </a:t>
            </a:r>
            <a:r>
              <a:rPr lang="cs-CZ" sz="2400" u="sng" dirty="0" smtClean="0">
                <a:solidFill>
                  <a:schemeClr val="bg1"/>
                </a:solidFill>
              </a:rPr>
              <a:t>k internetu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>
                <a:solidFill>
                  <a:schemeClr val="bg1"/>
                </a:solidFill>
              </a:rPr>
              <a:t>informace najdeme </a:t>
            </a:r>
            <a:r>
              <a:rPr lang="cs-CZ" sz="2400" u="sng" dirty="0" smtClean="0">
                <a:solidFill>
                  <a:schemeClr val="bg1"/>
                </a:solidFill>
              </a:rPr>
              <a:t>na internetu</a:t>
            </a:r>
          </a:p>
          <a:p>
            <a:pPr>
              <a:spcAft>
                <a:spcPts val="1200"/>
              </a:spcAft>
            </a:pPr>
            <a:endParaRPr lang="cs-CZ" sz="2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2810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tx1">
                <a:lumMod val="50000"/>
                <a:lumOff val="50000"/>
              </a:schemeClr>
            </a:gs>
            <a:gs pos="50000">
              <a:schemeClr val="accent1">
                <a:lumMod val="40000"/>
                <a:lumOff val="60000"/>
              </a:schemeClr>
            </a:gs>
            <a:gs pos="100000">
              <a:schemeClr val="bg1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0525" y="260648"/>
            <a:ext cx="2649066" cy="3436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láček 1"/>
          <p:cNvSpPr/>
          <p:nvPr/>
        </p:nvSpPr>
        <p:spPr>
          <a:xfrm>
            <a:off x="323528" y="980728"/>
            <a:ext cx="5609812" cy="2716546"/>
          </a:xfrm>
          <a:prstGeom prst="cloudCallout">
            <a:avLst>
              <a:gd name="adj1" fmla="val 68944"/>
              <a:gd name="adj2" fmla="val -21359"/>
            </a:avLst>
          </a:prstGeom>
          <a:gradFill flip="none" rotWithShape="1">
            <a:gsLst>
              <a:gs pos="0">
                <a:srgbClr val="0070C0"/>
              </a:gs>
              <a:gs pos="50000">
                <a:srgbClr val="37A9FF"/>
              </a:gs>
              <a:gs pos="100000">
                <a:srgbClr val="71C2FF"/>
              </a:gs>
            </a:gsLst>
            <a:lin ang="2700000" scaled="1"/>
            <a:tileRect/>
          </a:gradFill>
          <a:ln>
            <a:solidFill>
              <a:srgbClr val="FFFF00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KAPITOLA  2</a:t>
            </a:r>
            <a:endParaRPr lang="cs-CZ" sz="4400" b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3" name="Vodorovný svitek 2"/>
          <p:cNvSpPr/>
          <p:nvPr/>
        </p:nvSpPr>
        <p:spPr>
          <a:xfrm>
            <a:off x="539552" y="4365104"/>
            <a:ext cx="8136904" cy="2160240"/>
          </a:xfrm>
          <a:prstGeom prst="horizontalScroll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4C5A6A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INTERNET</a:t>
            </a:r>
          </a:p>
          <a:p>
            <a:pPr algn="ctr"/>
            <a:r>
              <a:rPr lang="cs-CZ" sz="4800" b="1" dirty="0" smtClean="0">
                <a:solidFill>
                  <a:srgbClr val="4C5A6A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historie</a:t>
            </a:r>
            <a:endParaRPr lang="cs-CZ" sz="4800" b="1" dirty="0">
              <a:solidFill>
                <a:srgbClr val="4C5A6A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6259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48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INTERNET</a:t>
            </a:r>
            <a:endParaRPr lang="cs-CZ" sz="48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843808" y="1484784"/>
            <a:ext cx="6120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 historie</a:t>
            </a:r>
            <a:endParaRPr lang="cs-CZ" sz="3200" b="1" dirty="0">
              <a:ln w="12700">
                <a:solidFill>
                  <a:srgbClr val="D2533C">
                    <a:satMod val="155000"/>
                  </a:srgbClr>
                </a:solidFill>
                <a:prstDash val="solid"/>
              </a:ln>
              <a:solidFill>
                <a:srgbClr val="F3F2DC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79512" y="3140968"/>
            <a:ext cx="8784976" cy="3323987"/>
          </a:xfrm>
          <a:prstGeom prst="rect">
            <a:avLst/>
          </a:prstGeom>
          <a:solidFill>
            <a:srgbClr val="0067B4"/>
          </a:solidFill>
        </p:spPr>
        <p:txBody>
          <a:bodyPr wrap="square" rtlCol="0">
            <a:spAutoFit/>
          </a:bodyPr>
          <a:lstStyle/>
          <a:p>
            <a:r>
              <a:rPr lang="cs-CZ" sz="2200" dirty="0" smtClean="0">
                <a:solidFill>
                  <a:schemeClr val="bg1"/>
                </a:solidFill>
              </a:rPr>
              <a:t>Politické </a:t>
            </a:r>
            <a:r>
              <a:rPr lang="cs-CZ" sz="2200" dirty="0">
                <a:solidFill>
                  <a:schemeClr val="bg1"/>
                </a:solidFill>
              </a:rPr>
              <a:t>napětí v tomto období tzv. “studené války” vedlo k tomu, že se v USA zrodila myšlenka vytvořit síť, která by propojovala nejdůležitější armádní, vládní a akademické počítače tak, aby spolu mohly bez problémů komunikovat, a to i v případě, že část této sítě bude vyřazena z provozu, například v důsledku vojenského zásahu. </a:t>
            </a:r>
            <a:endParaRPr lang="cs-CZ" sz="2200" dirty="0" smtClean="0">
              <a:solidFill>
                <a:schemeClr val="bg1"/>
              </a:solidFill>
            </a:endParaRPr>
          </a:p>
          <a:p>
            <a:endParaRPr lang="cs-CZ" sz="1200" dirty="0" smtClean="0">
              <a:solidFill>
                <a:schemeClr val="bg1"/>
              </a:solidFill>
            </a:endParaRPr>
          </a:p>
          <a:p>
            <a:r>
              <a:rPr lang="cs-CZ" sz="2200" dirty="0" smtClean="0">
                <a:solidFill>
                  <a:schemeClr val="bg1"/>
                </a:solidFill>
              </a:rPr>
              <a:t>S </a:t>
            </a:r>
            <a:r>
              <a:rPr lang="cs-CZ" sz="2200" dirty="0">
                <a:solidFill>
                  <a:schemeClr val="bg1"/>
                </a:solidFill>
              </a:rPr>
              <a:t>unikátním řešením přišli pracovníci firmy </a:t>
            </a:r>
            <a:r>
              <a:rPr lang="cs-CZ" sz="2200" b="1" dirty="0">
                <a:solidFill>
                  <a:schemeClr val="bg1"/>
                </a:solidFill>
              </a:rPr>
              <a:t>RAND </a:t>
            </a:r>
            <a:r>
              <a:rPr lang="cs-CZ" sz="2200" b="1" dirty="0" err="1">
                <a:solidFill>
                  <a:schemeClr val="bg1"/>
                </a:solidFill>
              </a:rPr>
              <a:t>Corporation</a:t>
            </a:r>
            <a:r>
              <a:rPr lang="cs-CZ" sz="2200" dirty="0">
                <a:solidFill>
                  <a:schemeClr val="bg1"/>
                </a:solidFill>
              </a:rPr>
              <a:t>. Navrhli síť, jejíž uzly měly v zásadě rovnocenné postavení. Předem se počítalo s tím, že přenosy mezi jednotlivými uzly mohou být nespolehlivé, pokud by byl některý uzel zničen, informace by k příjemci putovala jinou trasou. 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2843808" y="2204864"/>
            <a:ext cx="61206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Počátky vzniku internetu spadají do 60. let 20. století. </a:t>
            </a:r>
            <a:endParaRPr lang="cs-CZ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61025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48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INTERNET</a:t>
            </a:r>
            <a:endParaRPr lang="cs-CZ" sz="48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843808" y="1484784"/>
            <a:ext cx="6120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Historie v datech</a:t>
            </a:r>
            <a:endParaRPr lang="cs-CZ" sz="3200" b="1" dirty="0">
              <a:ln w="12700">
                <a:solidFill>
                  <a:srgbClr val="D2533C">
                    <a:satMod val="155000"/>
                  </a:srgbClr>
                </a:solidFill>
                <a:prstDash val="solid"/>
              </a:ln>
              <a:solidFill>
                <a:srgbClr val="F3F2DC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411760" y="2348880"/>
            <a:ext cx="655272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Únor 1958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200" dirty="0" smtClean="0">
                <a:solidFill>
                  <a:schemeClr val="bg1"/>
                </a:solidFill>
              </a:rPr>
              <a:t>byla založena ARPA (později DARPA) – agentura amerického ministerstva obrany, která je zodpovědná za vývoj nových vojenských technologií.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414" y="2550886"/>
            <a:ext cx="2160240" cy="1275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32215" y="3874116"/>
            <a:ext cx="8784976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29. října 1969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200" dirty="0">
                <a:solidFill>
                  <a:schemeClr val="bg1"/>
                </a:solidFill>
              </a:rPr>
              <a:t>byla zprovozněna síť </a:t>
            </a:r>
            <a:r>
              <a:rPr lang="cs-CZ" sz="2200" b="1" dirty="0">
                <a:solidFill>
                  <a:schemeClr val="bg1"/>
                </a:solidFill>
              </a:rPr>
              <a:t>ARPANET</a:t>
            </a:r>
            <a:r>
              <a:rPr lang="cs-CZ" sz="2200" dirty="0">
                <a:solidFill>
                  <a:schemeClr val="bg1"/>
                </a:solidFill>
              </a:rPr>
              <a:t> se 4 uzly, které představovaly univerzitní počítače v různých částech USA. Síť byla decentralizovaná, takže neměla žádné snadno zničitelné </a:t>
            </a:r>
            <a:r>
              <a:rPr lang="cs-CZ" sz="2200" dirty="0" smtClean="0">
                <a:solidFill>
                  <a:schemeClr val="bg1"/>
                </a:solidFill>
              </a:rPr>
              <a:t>centrum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200" dirty="0" smtClean="0">
                <a:solidFill>
                  <a:schemeClr val="bg1"/>
                </a:solidFill>
              </a:rPr>
              <a:t>používala </a:t>
            </a:r>
            <a:r>
              <a:rPr lang="cs-CZ" sz="2200" dirty="0">
                <a:solidFill>
                  <a:schemeClr val="bg1"/>
                </a:solidFill>
              </a:rPr>
              <a:t>pro přenos dat </a:t>
            </a:r>
            <a:r>
              <a:rPr lang="cs-CZ" sz="2200" u="sng" dirty="0">
                <a:solidFill>
                  <a:schemeClr val="bg1"/>
                </a:solidFill>
              </a:rPr>
              <a:t>přepojováním paketů</a:t>
            </a:r>
            <a:r>
              <a:rPr lang="cs-CZ" sz="2200" dirty="0">
                <a:solidFill>
                  <a:schemeClr val="bg1"/>
                </a:solidFill>
              </a:rPr>
              <a:t> (data putují v síti po malých samostatných částech, které jsou směrovány do cíle jednotlivými uzly sítě). Od té doby počet připojených počítačů i uživatelů exponenciálně roste.</a:t>
            </a:r>
          </a:p>
        </p:txBody>
      </p:sp>
    </p:spTree>
    <p:extLst>
      <p:ext uri="{BB962C8B-B14F-4D97-AF65-F5344CB8AC3E}">
        <p14:creationId xmlns:p14="http://schemas.microsoft.com/office/powerpoint/2010/main" val="650002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48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INTERNET</a:t>
            </a:r>
            <a:endParaRPr lang="cs-CZ" sz="48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915817" y="1412776"/>
            <a:ext cx="59766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Historie v datech</a:t>
            </a:r>
            <a:endParaRPr lang="cs-CZ" sz="3200" b="1" dirty="0">
              <a:ln w="12700">
                <a:solidFill>
                  <a:srgbClr val="D2533C">
                    <a:satMod val="155000"/>
                  </a:srgbClr>
                </a:solidFill>
                <a:prstDash val="solid"/>
              </a:ln>
              <a:solidFill>
                <a:srgbClr val="F3F2DC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627784" y="1998895"/>
            <a:ext cx="6516216" cy="4896000"/>
          </a:xfrm>
          <a:prstGeom prst="rect">
            <a:avLst/>
          </a:prstGeom>
          <a:solidFill>
            <a:srgbClr val="0067B4"/>
          </a:solidFill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s-CZ" sz="2200" b="1" dirty="0">
                <a:solidFill>
                  <a:schemeClr val="bg1"/>
                </a:solidFill>
              </a:rPr>
              <a:t>1972</a:t>
            </a:r>
            <a:r>
              <a:rPr lang="cs-CZ" sz="2200" dirty="0">
                <a:solidFill>
                  <a:schemeClr val="bg1"/>
                </a:solidFill>
              </a:rPr>
              <a:t> </a:t>
            </a:r>
            <a:r>
              <a:rPr lang="cs-CZ" sz="2200" dirty="0" smtClean="0">
                <a:solidFill>
                  <a:schemeClr val="bg1"/>
                </a:solidFill>
              </a:rPr>
              <a:t> – ARPANET </a:t>
            </a:r>
            <a:r>
              <a:rPr lang="cs-CZ" sz="2200" dirty="0">
                <a:solidFill>
                  <a:schemeClr val="bg1"/>
                </a:solidFill>
              </a:rPr>
              <a:t>rozšířena na cca </a:t>
            </a:r>
            <a:r>
              <a:rPr lang="cs-CZ" sz="2200" b="1" dirty="0">
                <a:solidFill>
                  <a:srgbClr val="FFFF00"/>
                </a:solidFill>
              </a:rPr>
              <a:t>20 směrovačů a 50 </a:t>
            </a:r>
            <a:r>
              <a:rPr lang="cs-CZ" sz="2200" b="1" dirty="0" smtClean="0">
                <a:solidFill>
                  <a:srgbClr val="FFFF00"/>
                </a:solidFill>
              </a:rPr>
              <a:t>	počítačů</a:t>
            </a:r>
            <a:r>
              <a:rPr lang="cs-CZ" sz="2200" dirty="0">
                <a:solidFill>
                  <a:schemeClr val="bg1"/>
                </a:solidFill>
              </a:rPr>
              <a:t>, </a:t>
            </a:r>
            <a:r>
              <a:rPr lang="cs-CZ" sz="2200" dirty="0" smtClean="0">
                <a:solidFill>
                  <a:schemeClr val="bg1"/>
                </a:solidFill>
              </a:rPr>
              <a:t>použit </a:t>
            </a:r>
            <a:r>
              <a:rPr lang="cs-CZ" sz="2200" dirty="0">
                <a:solidFill>
                  <a:schemeClr val="bg1"/>
                </a:solidFill>
              </a:rPr>
              <a:t>protokol NCP (Network </a:t>
            </a:r>
            <a:r>
              <a:rPr lang="cs-CZ" sz="2200" dirty="0" smtClean="0">
                <a:solidFill>
                  <a:schemeClr val="bg1"/>
                </a:solidFill>
              </a:rPr>
              <a:t>	</a:t>
            </a:r>
            <a:r>
              <a:rPr lang="cs-CZ" sz="2200" dirty="0" err="1" smtClean="0">
                <a:solidFill>
                  <a:schemeClr val="bg1"/>
                </a:solidFill>
              </a:rPr>
              <a:t>Control</a:t>
            </a:r>
            <a:r>
              <a:rPr lang="cs-CZ" sz="2200" dirty="0" smtClean="0">
                <a:solidFill>
                  <a:schemeClr val="bg1"/>
                </a:solidFill>
              </a:rPr>
              <a:t> </a:t>
            </a:r>
            <a:r>
              <a:rPr lang="cs-CZ" sz="2200" dirty="0">
                <a:solidFill>
                  <a:schemeClr val="bg1"/>
                </a:solidFill>
              </a:rPr>
              <a:t>Program) </a:t>
            </a:r>
            <a:endParaRPr lang="cs-CZ" sz="2200" dirty="0" smtClean="0">
              <a:solidFill>
                <a:schemeClr val="bg1"/>
              </a:solidFill>
            </a:endParaRPr>
          </a:p>
          <a:p>
            <a:pPr>
              <a:spcAft>
                <a:spcPts val="600"/>
              </a:spcAft>
            </a:pPr>
            <a:r>
              <a:rPr lang="cs-CZ" sz="2200" b="1" dirty="0">
                <a:solidFill>
                  <a:schemeClr val="bg1"/>
                </a:solidFill>
              </a:rPr>
              <a:t>1</a:t>
            </a:r>
            <a:r>
              <a:rPr lang="cs-CZ" sz="2200" b="1" dirty="0" smtClean="0">
                <a:solidFill>
                  <a:schemeClr val="bg1"/>
                </a:solidFill>
              </a:rPr>
              <a:t>972</a:t>
            </a:r>
            <a:r>
              <a:rPr lang="cs-CZ" sz="2200" dirty="0" smtClean="0">
                <a:solidFill>
                  <a:schemeClr val="bg1"/>
                </a:solidFill>
              </a:rPr>
              <a:t>  – </a:t>
            </a:r>
            <a:r>
              <a:rPr lang="cs-CZ" sz="2200" dirty="0" err="1">
                <a:solidFill>
                  <a:schemeClr val="bg1"/>
                </a:solidFill>
              </a:rPr>
              <a:t>Ray</a:t>
            </a:r>
            <a:r>
              <a:rPr lang="cs-CZ" sz="2200" dirty="0">
                <a:solidFill>
                  <a:schemeClr val="bg1"/>
                </a:solidFill>
              </a:rPr>
              <a:t> </a:t>
            </a:r>
            <a:r>
              <a:rPr lang="cs-CZ" sz="2200" dirty="0" err="1">
                <a:solidFill>
                  <a:schemeClr val="bg1"/>
                </a:solidFill>
              </a:rPr>
              <a:t>Tomlinson</a:t>
            </a:r>
            <a:r>
              <a:rPr lang="cs-CZ" sz="2200" dirty="0">
                <a:solidFill>
                  <a:schemeClr val="bg1"/>
                </a:solidFill>
              </a:rPr>
              <a:t> vyvíjí </a:t>
            </a:r>
            <a:r>
              <a:rPr lang="cs-CZ" sz="2200" b="1" dirty="0">
                <a:solidFill>
                  <a:srgbClr val="FFFF00"/>
                </a:solidFill>
              </a:rPr>
              <a:t>první e-mailový program</a:t>
            </a:r>
          </a:p>
          <a:p>
            <a:pPr>
              <a:spcAft>
                <a:spcPts val="600"/>
              </a:spcAft>
            </a:pPr>
            <a:r>
              <a:rPr lang="cs-CZ" sz="2200" b="1" dirty="0">
                <a:solidFill>
                  <a:schemeClr val="bg1"/>
                </a:solidFill>
              </a:rPr>
              <a:t>1973</a:t>
            </a:r>
            <a:r>
              <a:rPr lang="cs-CZ" sz="2200" dirty="0">
                <a:solidFill>
                  <a:schemeClr val="bg1"/>
                </a:solidFill>
              </a:rPr>
              <a:t> </a:t>
            </a:r>
            <a:r>
              <a:rPr lang="cs-CZ" sz="2200" dirty="0" smtClean="0">
                <a:solidFill>
                  <a:schemeClr val="bg1"/>
                </a:solidFill>
              </a:rPr>
              <a:t> – </a:t>
            </a:r>
            <a:r>
              <a:rPr lang="cs-CZ" sz="2200" dirty="0">
                <a:solidFill>
                  <a:schemeClr val="bg1"/>
                </a:solidFill>
              </a:rPr>
              <a:t>zveřejněna idea vedoucí později k </a:t>
            </a:r>
            <a:r>
              <a:rPr lang="cs-CZ" sz="2200" b="1" dirty="0">
                <a:solidFill>
                  <a:srgbClr val="FFFF00"/>
                </a:solidFill>
              </a:rPr>
              <a:t>TCP/IP </a:t>
            </a:r>
            <a:r>
              <a:rPr lang="cs-CZ" sz="2200" dirty="0">
                <a:solidFill>
                  <a:schemeClr val="bg1"/>
                </a:solidFill>
              </a:rPr>
              <a:t>jako </a:t>
            </a:r>
            <a:r>
              <a:rPr lang="cs-CZ" sz="2200" dirty="0" smtClean="0">
                <a:solidFill>
                  <a:schemeClr val="bg1"/>
                </a:solidFill>
              </a:rPr>
              <a:t>	náhrady </a:t>
            </a:r>
            <a:r>
              <a:rPr lang="cs-CZ" sz="2200" dirty="0">
                <a:solidFill>
                  <a:schemeClr val="bg1"/>
                </a:solidFill>
              </a:rPr>
              <a:t>za stávající </a:t>
            </a:r>
            <a:r>
              <a:rPr lang="cs-CZ" sz="2200" dirty="0" smtClean="0">
                <a:solidFill>
                  <a:schemeClr val="bg1"/>
                </a:solidFill>
              </a:rPr>
              <a:t> protokol </a:t>
            </a:r>
            <a:r>
              <a:rPr lang="cs-CZ" sz="2200" dirty="0">
                <a:solidFill>
                  <a:schemeClr val="bg1"/>
                </a:solidFill>
              </a:rPr>
              <a:t>NCP</a:t>
            </a:r>
          </a:p>
          <a:p>
            <a:pPr>
              <a:spcAft>
                <a:spcPts val="600"/>
              </a:spcAft>
            </a:pPr>
            <a:r>
              <a:rPr lang="cs-CZ" sz="2200" b="1" dirty="0" smtClean="0">
                <a:solidFill>
                  <a:schemeClr val="bg1"/>
                </a:solidFill>
              </a:rPr>
              <a:t>1976</a:t>
            </a:r>
            <a:r>
              <a:rPr lang="cs-CZ" sz="2200" dirty="0" smtClean="0">
                <a:solidFill>
                  <a:schemeClr val="bg1"/>
                </a:solidFill>
              </a:rPr>
              <a:t>  </a:t>
            </a:r>
            <a:r>
              <a:rPr lang="cs-CZ" sz="2200" dirty="0">
                <a:solidFill>
                  <a:schemeClr val="bg1"/>
                </a:solidFill>
              </a:rPr>
              <a:t>– první kniha o </a:t>
            </a:r>
            <a:r>
              <a:rPr lang="cs-CZ" sz="2200" dirty="0" err="1">
                <a:solidFill>
                  <a:schemeClr val="bg1"/>
                </a:solidFill>
              </a:rPr>
              <a:t>ARPANETu</a:t>
            </a:r>
            <a:endParaRPr lang="cs-CZ" sz="2200" dirty="0">
              <a:solidFill>
                <a:schemeClr val="bg1"/>
              </a:solidFill>
            </a:endParaRPr>
          </a:p>
          <a:p>
            <a:pPr>
              <a:spcAft>
                <a:spcPts val="600"/>
              </a:spcAft>
            </a:pPr>
            <a:r>
              <a:rPr lang="cs-CZ" sz="2200" b="1" dirty="0" smtClean="0">
                <a:solidFill>
                  <a:schemeClr val="bg1"/>
                </a:solidFill>
              </a:rPr>
              <a:t>1980</a:t>
            </a:r>
            <a:r>
              <a:rPr lang="cs-CZ" sz="2200" dirty="0" smtClean="0">
                <a:solidFill>
                  <a:schemeClr val="bg1"/>
                </a:solidFill>
              </a:rPr>
              <a:t>  </a:t>
            </a:r>
            <a:r>
              <a:rPr lang="cs-CZ" sz="2200" dirty="0">
                <a:solidFill>
                  <a:schemeClr val="bg1"/>
                </a:solidFill>
              </a:rPr>
              <a:t>– vydáno RFC 760, které popisuje IPv4, </a:t>
            </a:r>
            <a:r>
              <a:rPr lang="cs-CZ" sz="2200" dirty="0" smtClean="0">
                <a:solidFill>
                  <a:schemeClr val="bg1"/>
                </a:solidFill>
              </a:rPr>
              <a:t>	experimentální </a:t>
            </a:r>
            <a:r>
              <a:rPr lang="cs-CZ" sz="2200" dirty="0">
                <a:solidFill>
                  <a:schemeClr val="bg1"/>
                </a:solidFill>
              </a:rPr>
              <a:t>provoz TCP/IP </a:t>
            </a:r>
            <a:r>
              <a:rPr lang="cs-CZ" sz="2200" dirty="0" smtClean="0">
                <a:solidFill>
                  <a:schemeClr val="bg1"/>
                </a:solidFill>
              </a:rPr>
              <a:t> v síti </a:t>
            </a:r>
            <a:r>
              <a:rPr lang="cs-CZ" sz="2200" dirty="0">
                <a:solidFill>
                  <a:schemeClr val="bg1"/>
                </a:solidFill>
              </a:rPr>
              <a:t>ARPANET</a:t>
            </a:r>
          </a:p>
          <a:p>
            <a:pPr>
              <a:spcAft>
                <a:spcPts val="600"/>
              </a:spcAft>
            </a:pPr>
            <a:r>
              <a:rPr lang="cs-CZ" sz="2200" b="1" dirty="0">
                <a:solidFill>
                  <a:schemeClr val="bg1"/>
                </a:solidFill>
              </a:rPr>
              <a:t>1983</a:t>
            </a:r>
            <a:r>
              <a:rPr lang="cs-CZ" sz="2200" dirty="0">
                <a:solidFill>
                  <a:schemeClr val="bg1"/>
                </a:solidFill>
              </a:rPr>
              <a:t> </a:t>
            </a:r>
            <a:r>
              <a:rPr lang="cs-CZ" sz="2200" dirty="0" smtClean="0">
                <a:solidFill>
                  <a:schemeClr val="bg1"/>
                </a:solidFill>
              </a:rPr>
              <a:t> – </a:t>
            </a:r>
            <a:r>
              <a:rPr lang="cs-CZ" sz="2200" dirty="0">
                <a:solidFill>
                  <a:schemeClr val="bg1"/>
                </a:solidFill>
              </a:rPr>
              <a:t>z </a:t>
            </a:r>
            <a:r>
              <a:rPr lang="cs-CZ" sz="2200" dirty="0" err="1">
                <a:solidFill>
                  <a:schemeClr val="bg1"/>
                </a:solidFill>
              </a:rPr>
              <a:t>ARPANETu</a:t>
            </a:r>
            <a:r>
              <a:rPr lang="cs-CZ" sz="2200" dirty="0">
                <a:solidFill>
                  <a:schemeClr val="bg1"/>
                </a:solidFill>
              </a:rPr>
              <a:t> oddělena síť MILNET (</a:t>
            </a:r>
            <a:r>
              <a:rPr lang="cs-CZ" sz="2200" dirty="0" err="1">
                <a:solidFill>
                  <a:schemeClr val="bg1"/>
                </a:solidFill>
              </a:rPr>
              <a:t>Military</a:t>
            </a:r>
            <a:r>
              <a:rPr lang="cs-CZ" sz="2200" dirty="0">
                <a:solidFill>
                  <a:schemeClr val="bg1"/>
                </a:solidFill>
              </a:rPr>
              <a:t> </a:t>
            </a:r>
            <a:r>
              <a:rPr lang="cs-CZ" sz="2200" dirty="0" smtClean="0">
                <a:solidFill>
                  <a:schemeClr val="bg1"/>
                </a:solidFill>
              </a:rPr>
              <a:t>	Network</a:t>
            </a:r>
            <a:r>
              <a:rPr lang="cs-CZ" sz="2200" dirty="0">
                <a:solidFill>
                  <a:schemeClr val="bg1"/>
                </a:solidFill>
              </a:rPr>
              <a:t>), </a:t>
            </a:r>
            <a:r>
              <a:rPr lang="cs-CZ" sz="2200" b="1" dirty="0">
                <a:solidFill>
                  <a:srgbClr val="FFFF00"/>
                </a:solidFill>
              </a:rPr>
              <a:t>TCP/IP </a:t>
            </a:r>
            <a:r>
              <a:rPr lang="cs-CZ" sz="2200" b="1" dirty="0" smtClean="0">
                <a:solidFill>
                  <a:srgbClr val="FFFF00"/>
                </a:solidFill>
              </a:rPr>
              <a:t> přeneseno </a:t>
            </a:r>
            <a:r>
              <a:rPr lang="cs-CZ" sz="2200" b="1" dirty="0">
                <a:solidFill>
                  <a:srgbClr val="FFFF00"/>
                </a:solidFill>
              </a:rPr>
              <a:t>do komerční </a:t>
            </a:r>
            <a:r>
              <a:rPr lang="cs-CZ" sz="2200" b="1" dirty="0" smtClean="0">
                <a:solidFill>
                  <a:srgbClr val="FFFF00"/>
                </a:solidFill>
              </a:rPr>
              <a:t>	sféry </a:t>
            </a:r>
            <a:r>
              <a:rPr lang="cs-CZ" sz="2200" dirty="0">
                <a:solidFill>
                  <a:schemeClr val="bg1"/>
                </a:solidFill>
              </a:rPr>
              <a:t>(Sun), zavedeno DNS (</a:t>
            </a:r>
            <a:r>
              <a:rPr lang="cs-CZ" sz="2200" dirty="0" err="1">
                <a:solidFill>
                  <a:schemeClr val="bg1"/>
                </a:solidFill>
              </a:rPr>
              <a:t>Domain</a:t>
            </a:r>
            <a:r>
              <a:rPr lang="cs-CZ" sz="2200" dirty="0">
                <a:solidFill>
                  <a:schemeClr val="bg1"/>
                </a:solidFill>
              </a:rPr>
              <a:t> </a:t>
            </a:r>
            <a:r>
              <a:rPr lang="cs-CZ" sz="2200" dirty="0" err="1">
                <a:solidFill>
                  <a:schemeClr val="bg1"/>
                </a:solidFill>
              </a:rPr>
              <a:t>Name</a:t>
            </a:r>
            <a:r>
              <a:rPr lang="cs-CZ" sz="2200" dirty="0">
                <a:solidFill>
                  <a:schemeClr val="bg1"/>
                </a:solidFill>
              </a:rPr>
              <a:t> </a:t>
            </a:r>
            <a:r>
              <a:rPr lang="cs-CZ" sz="2200" dirty="0" smtClean="0">
                <a:solidFill>
                  <a:schemeClr val="bg1"/>
                </a:solidFill>
              </a:rPr>
              <a:t>	</a:t>
            </a:r>
            <a:r>
              <a:rPr lang="cs-CZ" sz="2200" dirty="0" err="1" smtClean="0">
                <a:solidFill>
                  <a:schemeClr val="bg1"/>
                </a:solidFill>
              </a:rPr>
              <a:t>System</a:t>
            </a:r>
            <a:r>
              <a:rPr lang="cs-CZ" sz="2200" dirty="0" smtClean="0">
                <a:solidFill>
                  <a:schemeClr val="bg1"/>
                </a:solidFill>
              </a:rPr>
              <a:t>)</a:t>
            </a:r>
            <a:endParaRPr lang="cs-CZ" sz="2200" dirty="0">
              <a:solidFill>
                <a:schemeClr val="bg1"/>
              </a:solidFill>
            </a:endParaRPr>
          </a:p>
        </p:txBody>
      </p:sp>
      <p:pic>
        <p:nvPicPr>
          <p:cNvPr id="2052" name="Picture 4" descr="Soubor:AROBAZ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440382"/>
            <a:ext cx="2066248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7830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48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INTERNET</a:t>
            </a:r>
            <a:endParaRPr lang="cs-CZ" sz="48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904046" y="1430197"/>
            <a:ext cx="59766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Historie v datech</a:t>
            </a:r>
            <a:endParaRPr lang="cs-CZ" sz="3200" b="1" dirty="0">
              <a:ln w="12700">
                <a:solidFill>
                  <a:srgbClr val="D2533C">
                    <a:satMod val="155000"/>
                  </a:srgbClr>
                </a:solidFill>
                <a:prstDash val="solid"/>
              </a:ln>
              <a:solidFill>
                <a:srgbClr val="F3F2DC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628000" y="2040853"/>
            <a:ext cx="6516000" cy="4770537"/>
          </a:xfrm>
          <a:prstGeom prst="rect">
            <a:avLst/>
          </a:prstGeom>
          <a:solidFill>
            <a:srgbClr val="0067B4"/>
          </a:solidFill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s-CZ" sz="2200" b="1" dirty="0" smtClean="0">
                <a:solidFill>
                  <a:schemeClr val="bg1"/>
                </a:solidFill>
              </a:rPr>
              <a:t>1984 </a:t>
            </a:r>
            <a:r>
              <a:rPr lang="cs-CZ" sz="2200" dirty="0" smtClean="0">
                <a:solidFill>
                  <a:schemeClr val="bg1"/>
                </a:solidFill>
              </a:rPr>
              <a:t> – </a:t>
            </a:r>
            <a:r>
              <a:rPr lang="cs-CZ" sz="2200" dirty="0">
                <a:solidFill>
                  <a:schemeClr val="bg1"/>
                </a:solidFill>
              </a:rPr>
              <a:t>vyvinut program BIND pro DNS, </a:t>
            </a:r>
            <a:r>
              <a:rPr lang="cs-CZ" sz="2200" b="1" dirty="0">
                <a:solidFill>
                  <a:srgbClr val="FFFF00"/>
                </a:solidFill>
              </a:rPr>
              <a:t>k </a:t>
            </a:r>
            <a:r>
              <a:rPr lang="cs-CZ" sz="2200" b="1" dirty="0" err="1">
                <a:solidFill>
                  <a:srgbClr val="FFFF00"/>
                </a:solidFill>
              </a:rPr>
              <a:t>ARPANETu</a:t>
            </a:r>
            <a:r>
              <a:rPr lang="cs-CZ" sz="2200" b="1" dirty="0">
                <a:solidFill>
                  <a:srgbClr val="FFFF00"/>
                </a:solidFill>
              </a:rPr>
              <a:t> </a:t>
            </a:r>
            <a:r>
              <a:rPr lang="cs-CZ" sz="2200" b="1" dirty="0" smtClean="0">
                <a:solidFill>
                  <a:srgbClr val="FFFF00"/>
                </a:solidFill>
              </a:rPr>
              <a:t>	připojeno </a:t>
            </a:r>
            <a:r>
              <a:rPr lang="cs-CZ" sz="2200" b="1" dirty="0">
                <a:solidFill>
                  <a:srgbClr val="FFFF00"/>
                </a:solidFill>
              </a:rPr>
              <a:t>pouhých 1000 </a:t>
            </a:r>
            <a:r>
              <a:rPr lang="cs-CZ" sz="2200" b="1" dirty="0" smtClean="0">
                <a:solidFill>
                  <a:srgbClr val="FFFF00"/>
                </a:solidFill>
              </a:rPr>
              <a:t>počítačů</a:t>
            </a:r>
            <a:endParaRPr lang="cs-CZ" sz="2200" b="1" dirty="0">
              <a:solidFill>
                <a:srgbClr val="FFFF00"/>
              </a:solidFill>
            </a:endParaRPr>
          </a:p>
          <a:p>
            <a:pPr>
              <a:spcAft>
                <a:spcPts val="600"/>
              </a:spcAft>
            </a:pPr>
            <a:r>
              <a:rPr lang="cs-CZ" sz="2200" b="1" dirty="0" smtClean="0">
                <a:solidFill>
                  <a:schemeClr val="bg1"/>
                </a:solidFill>
              </a:rPr>
              <a:t>1985</a:t>
            </a:r>
            <a:r>
              <a:rPr lang="cs-CZ" sz="2200" dirty="0" smtClean="0">
                <a:solidFill>
                  <a:schemeClr val="bg1"/>
                </a:solidFill>
              </a:rPr>
              <a:t>  – </a:t>
            </a:r>
            <a:r>
              <a:rPr lang="cs-CZ" sz="2200" dirty="0">
                <a:solidFill>
                  <a:schemeClr val="bg1"/>
                </a:solidFill>
              </a:rPr>
              <a:t>zahájen program NSFNET, sponzoruje rozvoj sítě </a:t>
            </a:r>
            <a:r>
              <a:rPr lang="cs-CZ" sz="2200" dirty="0" smtClean="0">
                <a:solidFill>
                  <a:schemeClr val="bg1"/>
                </a:solidFill>
              </a:rPr>
              <a:t>	ve </a:t>
            </a:r>
            <a:r>
              <a:rPr lang="cs-CZ" sz="2200" dirty="0">
                <a:solidFill>
                  <a:schemeClr val="bg1"/>
                </a:solidFill>
              </a:rPr>
              <a:t>výši 200 mil. dolarů, první komerční </a:t>
            </a:r>
            <a:r>
              <a:rPr lang="cs-CZ" sz="2200" dirty="0" smtClean="0">
                <a:solidFill>
                  <a:schemeClr val="bg1"/>
                </a:solidFill>
              </a:rPr>
              <a:t>služby</a:t>
            </a:r>
            <a:endParaRPr lang="cs-CZ" sz="2200" dirty="0">
              <a:solidFill>
                <a:schemeClr val="bg1"/>
              </a:solidFill>
            </a:endParaRPr>
          </a:p>
          <a:p>
            <a:pPr>
              <a:spcAft>
                <a:spcPts val="600"/>
              </a:spcAft>
            </a:pPr>
            <a:r>
              <a:rPr lang="cs-CZ" sz="2200" b="1" dirty="0" smtClean="0">
                <a:solidFill>
                  <a:schemeClr val="bg1"/>
                </a:solidFill>
              </a:rPr>
              <a:t>1987</a:t>
            </a:r>
            <a:r>
              <a:rPr lang="cs-CZ" sz="2200" dirty="0" smtClean="0">
                <a:solidFill>
                  <a:schemeClr val="bg1"/>
                </a:solidFill>
              </a:rPr>
              <a:t>  – </a:t>
            </a:r>
            <a:r>
              <a:rPr lang="cs-CZ" sz="2200" dirty="0">
                <a:solidFill>
                  <a:schemeClr val="bg1"/>
                </a:solidFill>
              </a:rPr>
              <a:t>vzniká pojem „Internet</a:t>
            </a:r>
            <a:r>
              <a:rPr lang="cs-CZ" sz="2200" dirty="0" smtClean="0">
                <a:solidFill>
                  <a:schemeClr val="bg1"/>
                </a:solidFill>
              </a:rPr>
              <a:t>“</a:t>
            </a:r>
            <a:endParaRPr lang="cs-CZ" sz="2200" dirty="0">
              <a:solidFill>
                <a:schemeClr val="bg1"/>
              </a:solidFill>
            </a:endParaRPr>
          </a:p>
          <a:p>
            <a:pPr>
              <a:spcAft>
                <a:spcPts val="600"/>
              </a:spcAft>
            </a:pPr>
            <a:r>
              <a:rPr lang="cs-CZ" sz="2200" b="1" dirty="0" smtClean="0">
                <a:solidFill>
                  <a:schemeClr val="bg1"/>
                </a:solidFill>
              </a:rPr>
              <a:t>1987 </a:t>
            </a:r>
            <a:r>
              <a:rPr lang="cs-CZ" sz="2200" dirty="0" smtClean="0">
                <a:solidFill>
                  <a:schemeClr val="bg1"/>
                </a:solidFill>
              </a:rPr>
              <a:t>– v síti je propojeno </a:t>
            </a:r>
            <a:r>
              <a:rPr lang="cs-CZ" sz="2200" b="1" dirty="0" smtClean="0">
                <a:solidFill>
                  <a:srgbClr val="FFFF00"/>
                </a:solidFill>
              </a:rPr>
              <a:t>27 000 počítačů</a:t>
            </a:r>
          </a:p>
          <a:p>
            <a:pPr>
              <a:spcAft>
                <a:spcPts val="600"/>
              </a:spcAft>
            </a:pPr>
            <a:r>
              <a:rPr lang="cs-CZ" sz="2200" b="1" dirty="0" smtClean="0">
                <a:solidFill>
                  <a:schemeClr val="bg1"/>
                </a:solidFill>
              </a:rPr>
              <a:t>1989</a:t>
            </a:r>
            <a:r>
              <a:rPr lang="cs-CZ" sz="2200" dirty="0" smtClean="0">
                <a:solidFill>
                  <a:schemeClr val="bg1"/>
                </a:solidFill>
              </a:rPr>
              <a:t> – </a:t>
            </a:r>
            <a:r>
              <a:rPr lang="cs-CZ" sz="2200" dirty="0" err="1" smtClean="0">
                <a:solidFill>
                  <a:schemeClr val="bg1"/>
                </a:solidFill>
              </a:rPr>
              <a:t>Tim</a:t>
            </a:r>
            <a:r>
              <a:rPr lang="cs-CZ" sz="2200" dirty="0" smtClean="0">
                <a:solidFill>
                  <a:schemeClr val="bg1"/>
                </a:solidFill>
              </a:rPr>
              <a:t> </a:t>
            </a:r>
            <a:r>
              <a:rPr lang="cs-CZ" sz="2200" dirty="0" err="1" smtClean="0">
                <a:solidFill>
                  <a:schemeClr val="bg1"/>
                </a:solidFill>
              </a:rPr>
              <a:t>Berners-Lee</a:t>
            </a:r>
            <a:r>
              <a:rPr lang="cs-CZ" sz="2200" dirty="0" smtClean="0">
                <a:solidFill>
                  <a:schemeClr val="bg1"/>
                </a:solidFill>
              </a:rPr>
              <a:t> publikuje návrh vývoje WWW</a:t>
            </a:r>
          </a:p>
          <a:p>
            <a:pPr>
              <a:spcAft>
                <a:spcPts val="600"/>
              </a:spcAft>
            </a:pPr>
            <a:r>
              <a:rPr lang="cs-CZ" sz="2200" b="1" dirty="0" smtClean="0">
                <a:solidFill>
                  <a:schemeClr val="bg1"/>
                </a:solidFill>
              </a:rPr>
              <a:t>1990 </a:t>
            </a:r>
            <a:r>
              <a:rPr lang="cs-CZ" sz="2200" dirty="0" smtClean="0">
                <a:solidFill>
                  <a:schemeClr val="bg1"/>
                </a:solidFill>
              </a:rPr>
              <a:t> – </a:t>
            </a:r>
            <a:r>
              <a:rPr lang="cs-CZ" sz="2200" dirty="0" err="1">
                <a:solidFill>
                  <a:schemeClr val="bg1"/>
                </a:solidFill>
              </a:rPr>
              <a:t>Tim</a:t>
            </a:r>
            <a:r>
              <a:rPr lang="cs-CZ" sz="2200" dirty="0">
                <a:solidFill>
                  <a:schemeClr val="bg1"/>
                </a:solidFill>
              </a:rPr>
              <a:t> </a:t>
            </a:r>
            <a:r>
              <a:rPr lang="cs-CZ" sz="2200" dirty="0" err="1">
                <a:solidFill>
                  <a:schemeClr val="bg1"/>
                </a:solidFill>
              </a:rPr>
              <a:t>Berners-Lee</a:t>
            </a:r>
            <a:r>
              <a:rPr lang="cs-CZ" sz="2200" dirty="0">
                <a:solidFill>
                  <a:schemeClr val="bg1"/>
                </a:solidFill>
              </a:rPr>
              <a:t> a Robert </a:t>
            </a:r>
            <a:r>
              <a:rPr lang="cs-CZ" sz="2200" dirty="0" err="1">
                <a:solidFill>
                  <a:schemeClr val="bg1"/>
                </a:solidFill>
              </a:rPr>
              <a:t>Cailliau</a:t>
            </a:r>
            <a:r>
              <a:rPr lang="cs-CZ" sz="2200" dirty="0">
                <a:solidFill>
                  <a:schemeClr val="bg1"/>
                </a:solidFill>
              </a:rPr>
              <a:t> publikují </a:t>
            </a:r>
            <a:r>
              <a:rPr lang="cs-CZ" sz="2200" dirty="0" smtClean="0">
                <a:solidFill>
                  <a:schemeClr val="bg1"/>
                </a:solidFill>
              </a:rPr>
              <a:t>	</a:t>
            </a:r>
            <a:r>
              <a:rPr lang="cs-CZ" sz="2200" b="1" dirty="0" smtClean="0">
                <a:solidFill>
                  <a:srgbClr val="FFFF00"/>
                </a:solidFill>
              </a:rPr>
              <a:t>koncept hypertextu</a:t>
            </a:r>
          </a:p>
          <a:p>
            <a:pPr>
              <a:spcAft>
                <a:spcPts val="600"/>
              </a:spcAft>
            </a:pPr>
            <a:r>
              <a:rPr lang="cs-CZ" sz="2200" b="1" dirty="0" smtClean="0">
                <a:solidFill>
                  <a:schemeClr val="bg1"/>
                </a:solidFill>
              </a:rPr>
              <a:t>1990</a:t>
            </a:r>
            <a:r>
              <a:rPr lang="cs-CZ" sz="2200" b="1" dirty="0" smtClean="0">
                <a:solidFill>
                  <a:srgbClr val="FFFF00"/>
                </a:solidFill>
              </a:rPr>
              <a:t> </a:t>
            </a:r>
            <a:r>
              <a:rPr lang="cs-CZ" sz="2200" dirty="0" smtClean="0">
                <a:solidFill>
                  <a:schemeClr val="bg1"/>
                </a:solidFill>
              </a:rPr>
              <a:t> – </a:t>
            </a:r>
            <a:r>
              <a:rPr lang="cs-CZ" sz="2200" dirty="0">
                <a:solidFill>
                  <a:schemeClr val="bg1"/>
                </a:solidFill>
              </a:rPr>
              <a:t>končí </a:t>
            </a:r>
            <a:r>
              <a:rPr lang="cs-CZ" sz="2200" dirty="0" smtClean="0">
                <a:solidFill>
                  <a:schemeClr val="bg1"/>
                </a:solidFill>
              </a:rPr>
              <a:t>ARPANET </a:t>
            </a:r>
          </a:p>
          <a:p>
            <a:pPr>
              <a:spcAft>
                <a:spcPts val="600"/>
              </a:spcAft>
            </a:pPr>
            <a:r>
              <a:rPr lang="cs-CZ" sz="2200" b="1" dirty="0" smtClean="0">
                <a:solidFill>
                  <a:schemeClr val="bg1"/>
                </a:solidFill>
              </a:rPr>
              <a:t>1991 </a:t>
            </a:r>
            <a:r>
              <a:rPr lang="cs-CZ" sz="2200" dirty="0" smtClean="0">
                <a:solidFill>
                  <a:schemeClr val="bg1"/>
                </a:solidFill>
              </a:rPr>
              <a:t> – </a:t>
            </a:r>
            <a:r>
              <a:rPr lang="cs-CZ" sz="2200" dirty="0">
                <a:solidFill>
                  <a:schemeClr val="bg1"/>
                </a:solidFill>
              </a:rPr>
              <a:t>nasazení WWW v evropské laboratoři </a:t>
            </a:r>
            <a:r>
              <a:rPr lang="cs-CZ" sz="2200" dirty="0" smtClean="0">
                <a:solidFill>
                  <a:schemeClr val="bg1"/>
                </a:solidFill>
              </a:rPr>
              <a:t>CERN</a:t>
            </a:r>
          </a:p>
          <a:p>
            <a:pPr>
              <a:spcAft>
                <a:spcPts val="600"/>
              </a:spcAft>
            </a:pPr>
            <a:r>
              <a:rPr lang="cs-CZ" sz="2200" dirty="0" smtClean="0">
                <a:solidFill>
                  <a:schemeClr val="bg1"/>
                </a:solidFill>
              </a:rPr>
              <a:t> 	(Evropská organizace pro jaderný výzkum)</a:t>
            </a:r>
            <a:endParaRPr lang="cs-CZ" sz="2200" dirty="0">
              <a:solidFill>
                <a:schemeClr val="bg1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74" y="3972650"/>
            <a:ext cx="2628000" cy="17870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1974" y="5759690"/>
            <a:ext cx="2628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/>
              <a:t>Grafické znázornění webu kolem vyhledávače Google</a:t>
            </a:r>
          </a:p>
        </p:txBody>
      </p:sp>
      <p:sp>
        <p:nvSpPr>
          <p:cNvPr id="5" name="Obdélník 4"/>
          <p:cNvSpPr/>
          <p:nvPr/>
        </p:nvSpPr>
        <p:spPr>
          <a:xfrm>
            <a:off x="21974" y="2852936"/>
            <a:ext cx="2606026" cy="1119714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40000"/>
                  <a:lumOff val="60000"/>
                  <a:tint val="66000"/>
                  <a:satMod val="160000"/>
                </a:schemeClr>
              </a:gs>
              <a:gs pos="50000">
                <a:schemeClr val="accent4">
                  <a:lumMod val="40000"/>
                  <a:lumOff val="60000"/>
                  <a:tint val="44500"/>
                  <a:satMod val="160000"/>
                </a:schemeClr>
              </a:gs>
              <a:gs pos="100000">
                <a:schemeClr val="accent4">
                  <a:lumMod val="40000"/>
                  <a:lumOff val="60000"/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62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</a:t>
            </a:r>
          </a:p>
          <a:p>
            <a:pPr algn="ctr"/>
            <a:r>
              <a:rPr lang="cs-CZ" sz="2400" b="1" dirty="0" err="1" smtClean="0">
                <a:solidFill>
                  <a:srgbClr val="0062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World</a:t>
            </a:r>
            <a:r>
              <a:rPr lang="cs-CZ" sz="2400" b="1" dirty="0" smtClean="0">
                <a:solidFill>
                  <a:srgbClr val="0062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err="1" smtClean="0">
                <a:solidFill>
                  <a:srgbClr val="0062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Wide</a:t>
            </a:r>
            <a:r>
              <a:rPr lang="cs-CZ" sz="2400" b="1" dirty="0" smtClean="0">
                <a:solidFill>
                  <a:srgbClr val="0062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Web</a:t>
            </a:r>
            <a:endParaRPr lang="cs-CZ" sz="2400" b="1" dirty="0">
              <a:solidFill>
                <a:srgbClr val="0062A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33368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48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INTERNET</a:t>
            </a:r>
            <a:endParaRPr lang="cs-CZ" sz="48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904046" y="1430197"/>
            <a:ext cx="59766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Historie v datech</a:t>
            </a:r>
            <a:endParaRPr lang="cs-CZ" sz="3200" b="1" dirty="0">
              <a:ln w="12700">
                <a:solidFill>
                  <a:srgbClr val="D2533C">
                    <a:satMod val="155000"/>
                  </a:srgbClr>
                </a:solidFill>
                <a:prstDash val="solid"/>
              </a:ln>
              <a:solidFill>
                <a:srgbClr val="F3F2DC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628000" y="2040853"/>
            <a:ext cx="6516000" cy="4539704"/>
          </a:xfrm>
          <a:prstGeom prst="rect">
            <a:avLst/>
          </a:prstGeom>
          <a:solidFill>
            <a:srgbClr val="0067B4"/>
          </a:solidFill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s-CZ" sz="2200" b="1" dirty="0" smtClean="0">
                <a:solidFill>
                  <a:schemeClr val="bg1"/>
                </a:solidFill>
              </a:rPr>
              <a:t>1992  </a:t>
            </a:r>
            <a:r>
              <a:rPr lang="cs-CZ" sz="2200" dirty="0" smtClean="0">
                <a:solidFill>
                  <a:schemeClr val="bg1"/>
                </a:solidFill>
              </a:rPr>
              <a:t>– </a:t>
            </a:r>
            <a:r>
              <a:rPr lang="cs-CZ" sz="2200" dirty="0">
                <a:solidFill>
                  <a:schemeClr val="bg1"/>
                </a:solidFill>
              </a:rPr>
              <a:t>připojen Bílý dům (vstup vládních institucí na </a:t>
            </a:r>
            <a:r>
              <a:rPr lang="cs-CZ" sz="2200" dirty="0" smtClean="0">
                <a:solidFill>
                  <a:schemeClr val="bg1"/>
                </a:solidFill>
              </a:rPr>
              <a:t>	Internet</a:t>
            </a:r>
            <a:r>
              <a:rPr lang="cs-CZ" sz="2200" dirty="0">
                <a:solidFill>
                  <a:schemeClr val="bg1"/>
                </a:solidFill>
              </a:rPr>
              <a:t>), </a:t>
            </a:r>
            <a:r>
              <a:rPr lang="cs-CZ" sz="2200" b="1" dirty="0">
                <a:solidFill>
                  <a:srgbClr val="FFFF00"/>
                </a:solidFill>
              </a:rPr>
              <a:t>oficiálně připojena Česká republika </a:t>
            </a:r>
            <a:r>
              <a:rPr lang="cs-CZ" sz="2200" dirty="0" smtClean="0">
                <a:solidFill>
                  <a:schemeClr val="bg1"/>
                </a:solidFill>
              </a:rPr>
              <a:t>	(</a:t>
            </a:r>
            <a:r>
              <a:rPr lang="cs-CZ" sz="2200" dirty="0">
                <a:solidFill>
                  <a:schemeClr val="bg1"/>
                </a:solidFill>
              </a:rPr>
              <a:t>13. února připojeno ČVUT v Pražských </a:t>
            </a:r>
            <a:r>
              <a:rPr lang="cs-CZ" sz="2200" dirty="0" smtClean="0">
                <a:solidFill>
                  <a:schemeClr val="bg1"/>
                </a:solidFill>
              </a:rPr>
              <a:t>	Dejvicích</a:t>
            </a:r>
            <a:r>
              <a:rPr lang="cs-CZ" sz="2200" dirty="0">
                <a:solidFill>
                  <a:schemeClr val="bg1"/>
                </a:solidFill>
              </a:rPr>
              <a:t>)[2]</a:t>
            </a:r>
          </a:p>
          <a:p>
            <a:pPr>
              <a:spcAft>
                <a:spcPts val="600"/>
              </a:spcAft>
            </a:pPr>
            <a:r>
              <a:rPr lang="cs-CZ" sz="2200" b="1" dirty="0" smtClean="0">
                <a:solidFill>
                  <a:schemeClr val="bg1"/>
                </a:solidFill>
              </a:rPr>
              <a:t>1993 </a:t>
            </a:r>
            <a:r>
              <a:rPr lang="cs-CZ" sz="2200" dirty="0" smtClean="0">
                <a:solidFill>
                  <a:schemeClr val="bg1"/>
                </a:solidFill>
              </a:rPr>
              <a:t> </a:t>
            </a:r>
            <a:r>
              <a:rPr lang="cs-CZ" sz="2200" dirty="0">
                <a:solidFill>
                  <a:schemeClr val="bg1"/>
                </a:solidFill>
              </a:rPr>
              <a:t>– </a:t>
            </a:r>
            <a:r>
              <a:rPr lang="cs-CZ" sz="2200" dirty="0" err="1">
                <a:solidFill>
                  <a:schemeClr val="bg1"/>
                </a:solidFill>
              </a:rPr>
              <a:t>Marc</a:t>
            </a:r>
            <a:r>
              <a:rPr lang="cs-CZ" sz="2200" dirty="0">
                <a:solidFill>
                  <a:schemeClr val="bg1"/>
                </a:solidFill>
              </a:rPr>
              <a:t> </a:t>
            </a:r>
            <a:r>
              <a:rPr lang="cs-CZ" sz="2200" dirty="0" err="1">
                <a:solidFill>
                  <a:schemeClr val="bg1"/>
                </a:solidFill>
              </a:rPr>
              <a:t>Andreessen</a:t>
            </a:r>
            <a:r>
              <a:rPr lang="cs-CZ" sz="2200" dirty="0">
                <a:solidFill>
                  <a:schemeClr val="bg1"/>
                </a:solidFill>
              </a:rPr>
              <a:t> vyvíjí </a:t>
            </a:r>
            <a:r>
              <a:rPr lang="cs-CZ" sz="2200" b="1" dirty="0" err="1">
                <a:solidFill>
                  <a:srgbClr val="FFFF00"/>
                </a:solidFill>
              </a:rPr>
              <a:t>Mosaic</a:t>
            </a:r>
            <a:r>
              <a:rPr lang="cs-CZ" sz="2200" dirty="0">
                <a:solidFill>
                  <a:srgbClr val="FFFF00"/>
                </a:solidFill>
              </a:rPr>
              <a:t>, první WWW </a:t>
            </a:r>
            <a:r>
              <a:rPr lang="cs-CZ" sz="2200" dirty="0" smtClean="0">
                <a:solidFill>
                  <a:srgbClr val="FFFF00"/>
                </a:solidFill>
              </a:rPr>
              <a:t>	prohlížeč</a:t>
            </a:r>
            <a:r>
              <a:rPr lang="cs-CZ" sz="2200" dirty="0">
                <a:solidFill>
                  <a:schemeClr val="bg1"/>
                </a:solidFill>
              </a:rPr>
              <a:t>, a dává ho zdarma k dispozici</a:t>
            </a:r>
          </a:p>
          <a:p>
            <a:pPr>
              <a:spcAft>
                <a:spcPts val="600"/>
              </a:spcAft>
            </a:pPr>
            <a:r>
              <a:rPr lang="cs-CZ" sz="2200" b="1" dirty="0">
                <a:solidFill>
                  <a:schemeClr val="bg1"/>
                </a:solidFill>
              </a:rPr>
              <a:t>1994</a:t>
            </a:r>
            <a:r>
              <a:rPr lang="cs-CZ" sz="2200" dirty="0">
                <a:solidFill>
                  <a:schemeClr val="bg1"/>
                </a:solidFill>
              </a:rPr>
              <a:t> </a:t>
            </a:r>
            <a:r>
              <a:rPr lang="cs-CZ" sz="2200" dirty="0" smtClean="0">
                <a:solidFill>
                  <a:schemeClr val="bg1"/>
                </a:solidFill>
              </a:rPr>
              <a:t> – </a:t>
            </a:r>
            <a:r>
              <a:rPr lang="cs-CZ" sz="2200" dirty="0">
                <a:solidFill>
                  <a:schemeClr val="bg1"/>
                </a:solidFill>
              </a:rPr>
              <a:t>vyvinut prohlížeč </a:t>
            </a:r>
            <a:r>
              <a:rPr lang="cs-CZ" sz="2200" b="1" dirty="0" err="1">
                <a:solidFill>
                  <a:srgbClr val="FFFF00"/>
                </a:solidFill>
              </a:rPr>
              <a:t>Netscape</a:t>
            </a:r>
            <a:r>
              <a:rPr lang="cs-CZ" sz="2200" b="1" dirty="0">
                <a:solidFill>
                  <a:srgbClr val="FFFF00"/>
                </a:solidFill>
              </a:rPr>
              <a:t> </a:t>
            </a:r>
            <a:r>
              <a:rPr lang="cs-CZ" sz="2200" b="1" dirty="0" err="1">
                <a:solidFill>
                  <a:srgbClr val="FFFF00"/>
                </a:solidFill>
              </a:rPr>
              <a:t>Navigator</a:t>
            </a:r>
            <a:endParaRPr lang="cs-CZ" sz="2200" b="1" dirty="0">
              <a:solidFill>
                <a:srgbClr val="FFFF00"/>
              </a:solidFill>
            </a:endParaRPr>
          </a:p>
          <a:p>
            <a:pPr>
              <a:spcAft>
                <a:spcPts val="600"/>
              </a:spcAft>
            </a:pPr>
            <a:r>
              <a:rPr lang="cs-CZ" sz="2200" b="1" dirty="0">
                <a:solidFill>
                  <a:schemeClr val="bg1"/>
                </a:solidFill>
              </a:rPr>
              <a:t>1994 </a:t>
            </a:r>
            <a:r>
              <a:rPr lang="cs-CZ" sz="2200" b="1" dirty="0" smtClean="0">
                <a:solidFill>
                  <a:schemeClr val="bg1"/>
                </a:solidFill>
              </a:rPr>
              <a:t> </a:t>
            </a:r>
            <a:r>
              <a:rPr lang="cs-CZ" sz="2200" dirty="0" smtClean="0">
                <a:solidFill>
                  <a:schemeClr val="bg1"/>
                </a:solidFill>
              </a:rPr>
              <a:t>– </a:t>
            </a:r>
            <a:r>
              <a:rPr lang="cs-CZ" sz="2200" dirty="0">
                <a:solidFill>
                  <a:schemeClr val="bg1"/>
                </a:solidFill>
              </a:rPr>
              <a:t>Internet se komercionalizuje</a:t>
            </a:r>
          </a:p>
          <a:p>
            <a:pPr>
              <a:spcAft>
                <a:spcPts val="600"/>
              </a:spcAft>
            </a:pPr>
            <a:r>
              <a:rPr lang="cs-CZ" sz="2200" b="1" dirty="0">
                <a:solidFill>
                  <a:schemeClr val="bg1"/>
                </a:solidFill>
              </a:rPr>
              <a:t>1996</a:t>
            </a:r>
            <a:r>
              <a:rPr lang="cs-CZ" sz="2200" dirty="0">
                <a:solidFill>
                  <a:schemeClr val="bg1"/>
                </a:solidFill>
              </a:rPr>
              <a:t> </a:t>
            </a:r>
            <a:r>
              <a:rPr lang="cs-CZ" sz="2200" dirty="0" smtClean="0">
                <a:solidFill>
                  <a:schemeClr val="bg1"/>
                </a:solidFill>
              </a:rPr>
              <a:t> – </a:t>
            </a:r>
            <a:r>
              <a:rPr lang="cs-CZ" sz="2200" b="1" dirty="0">
                <a:solidFill>
                  <a:srgbClr val="FFFF00"/>
                </a:solidFill>
              </a:rPr>
              <a:t>55 milionů uživatelů</a:t>
            </a:r>
          </a:p>
          <a:p>
            <a:pPr>
              <a:spcAft>
                <a:spcPts val="600"/>
              </a:spcAft>
            </a:pPr>
            <a:r>
              <a:rPr lang="cs-CZ" sz="2200" b="1" dirty="0">
                <a:solidFill>
                  <a:schemeClr val="bg1"/>
                </a:solidFill>
              </a:rPr>
              <a:t>1998</a:t>
            </a:r>
            <a:r>
              <a:rPr lang="cs-CZ" sz="2200" dirty="0">
                <a:solidFill>
                  <a:schemeClr val="bg1"/>
                </a:solidFill>
              </a:rPr>
              <a:t> </a:t>
            </a:r>
            <a:r>
              <a:rPr lang="cs-CZ" sz="2200" dirty="0" smtClean="0">
                <a:solidFill>
                  <a:schemeClr val="bg1"/>
                </a:solidFill>
              </a:rPr>
              <a:t> – </a:t>
            </a:r>
            <a:r>
              <a:rPr lang="cs-CZ" sz="2200" dirty="0">
                <a:solidFill>
                  <a:schemeClr val="bg1"/>
                </a:solidFill>
              </a:rPr>
              <a:t>v České republice probíhá první ročník kampaně </a:t>
            </a:r>
            <a:r>
              <a:rPr lang="cs-CZ" sz="2200" dirty="0" smtClean="0">
                <a:solidFill>
                  <a:schemeClr val="bg1"/>
                </a:solidFill>
              </a:rPr>
              <a:t>	Březen </a:t>
            </a:r>
            <a:r>
              <a:rPr lang="cs-CZ" sz="2200" dirty="0">
                <a:solidFill>
                  <a:schemeClr val="bg1"/>
                </a:solidFill>
              </a:rPr>
              <a:t>– měsíc Internetu (konané každoročně </a:t>
            </a:r>
            <a:r>
              <a:rPr lang="cs-CZ" sz="2200" dirty="0" smtClean="0">
                <a:solidFill>
                  <a:schemeClr val="bg1"/>
                </a:solidFill>
              </a:rPr>
              <a:t>	až </a:t>
            </a:r>
            <a:r>
              <a:rPr lang="cs-CZ" sz="2200" dirty="0">
                <a:solidFill>
                  <a:schemeClr val="bg1"/>
                </a:solidFill>
              </a:rPr>
              <a:t>do roku 2008</a:t>
            </a:r>
            <a:r>
              <a:rPr lang="cs-CZ" sz="2200" dirty="0" smtClean="0">
                <a:solidFill>
                  <a:schemeClr val="bg1"/>
                </a:solidFill>
              </a:rPr>
              <a:t>)</a:t>
            </a:r>
            <a:endParaRPr lang="cs-CZ" sz="2200" dirty="0">
              <a:solidFill>
                <a:schemeClr val="bg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58055"/>
            <a:ext cx="2628000" cy="190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07504" y="5263355"/>
            <a:ext cx="237626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200" dirty="0" err="1" smtClean="0">
                <a:solidFill>
                  <a:srgbClr val="FFFF00"/>
                </a:solidFill>
              </a:rPr>
              <a:t>Mozaic</a:t>
            </a:r>
            <a:endParaRPr lang="cs-CZ" sz="2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020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48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INTERNET</a:t>
            </a:r>
            <a:endParaRPr lang="cs-CZ" sz="48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904046" y="1430197"/>
            <a:ext cx="59766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Historie v datech</a:t>
            </a:r>
            <a:endParaRPr lang="cs-CZ" sz="3200" b="1" dirty="0">
              <a:ln w="12700">
                <a:solidFill>
                  <a:srgbClr val="D2533C">
                    <a:satMod val="155000"/>
                  </a:srgbClr>
                </a:solidFill>
                <a:prstDash val="solid"/>
              </a:ln>
              <a:solidFill>
                <a:srgbClr val="F3F2DC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628000" y="2040853"/>
            <a:ext cx="6516000" cy="4770537"/>
          </a:xfrm>
          <a:prstGeom prst="rect">
            <a:avLst/>
          </a:prstGeom>
          <a:solidFill>
            <a:srgbClr val="0067B4"/>
          </a:solidFill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s-CZ" sz="2200" b="1" dirty="0" smtClean="0">
                <a:solidFill>
                  <a:schemeClr val="bg1"/>
                </a:solidFill>
              </a:rPr>
              <a:t>1999  </a:t>
            </a:r>
            <a:r>
              <a:rPr lang="cs-CZ" sz="2200" dirty="0" smtClean="0">
                <a:solidFill>
                  <a:schemeClr val="bg1"/>
                </a:solidFill>
              </a:rPr>
              <a:t>– </a:t>
            </a:r>
            <a:r>
              <a:rPr lang="cs-CZ" sz="2200" dirty="0">
                <a:solidFill>
                  <a:schemeClr val="bg1"/>
                </a:solidFill>
              </a:rPr>
              <a:t>rozšiřuje se </a:t>
            </a:r>
            <a:r>
              <a:rPr lang="cs-CZ" sz="2200" b="1" dirty="0" err="1" smtClean="0">
                <a:solidFill>
                  <a:srgbClr val="FFFF00"/>
                </a:solidFill>
              </a:rPr>
              <a:t>Napster</a:t>
            </a:r>
            <a:r>
              <a:rPr lang="cs-CZ" sz="2200" dirty="0">
                <a:solidFill>
                  <a:schemeClr val="bg1"/>
                </a:solidFill>
              </a:rPr>
              <a:t> (</a:t>
            </a:r>
            <a:r>
              <a:rPr lang="cs-CZ" sz="2000" dirty="0">
                <a:solidFill>
                  <a:schemeClr val="bg1"/>
                </a:solidFill>
              </a:rPr>
              <a:t>Technologie umožňovala </a:t>
            </a:r>
            <a:r>
              <a:rPr lang="cs-CZ" sz="2000" dirty="0" smtClean="0">
                <a:solidFill>
                  <a:schemeClr val="bg1"/>
                </a:solidFill>
              </a:rPr>
              <a:t>	uživatelům </a:t>
            </a:r>
            <a:r>
              <a:rPr lang="cs-CZ" sz="2000" dirty="0">
                <a:solidFill>
                  <a:schemeClr val="bg1"/>
                </a:solidFill>
              </a:rPr>
              <a:t>mezi sebou jednoduše kopírovat a </a:t>
            </a:r>
            <a:r>
              <a:rPr lang="cs-CZ" sz="2000" dirty="0" smtClean="0">
                <a:solidFill>
                  <a:schemeClr val="bg1"/>
                </a:solidFill>
              </a:rPr>
              <a:t>	distribuovat </a:t>
            </a:r>
            <a:r>
              <a:rPr lang="cs-CZ" sz="2000" dirty="0">
                <a:solidFill>
                  <a:schemeClr val="bg1"/>
                </a:solidFill>
              </a:rPr>
              <a:t>hudbu ve formátu </a:t>
            </a:r>
            <a:r>
              <a:rPr lang="cs-CZ" sz="2000" dirty="0" smtClean="0">
                <a:solidFill>
                  <a:schemeClr val="bg1"/>
                </a:solidFill>
              </a:rPr>
              <a:t>MP3)</a:t>
            </a:r>
            <a:endParaRPr lang="cs-CZ" sz="2000" dirty="0">
              <a:solidFill>
                <a:schemeClr val="bg1"/>
              </a:solidFill>
            </a:endParaRPr>
          </a:p>
          <a:p>
            <a:pPr>
              <a:spcAft>
                <a:spcPts val="600"/>
              </a:spcAft>
            </a:pPr>
            <a:r>
              <a:rPr lang="cs-CZ" sz="2200" b="1" dirty="0" smtClean="0">
                <a:solidFill>
                  <a:schemeClr val="bg1"/>
                </a:solidFill>
              </a:rPr>
              <a:t>2000 </a:t>
            </a:r>
            <a:r>
              <a:rPr lang="cs-CZ" sz="2200" dirty="0" smtClean="0">
                <a:solidFill>
                  <a:schemeClr val="bg1"/>
                </a:solidFill>
              </a:rPr>
              <a:t> </a:t>
            </a:r>
            <a:r>
              <a:rPr lang="cs-CZ" sz="2200" dirty="0">
                <a:solidFill>
                  <a:schemeClr val="bg1"/>
                </a:solidFill>
              </a:rPr>
              <a:t>– </a:t>
            </a:r>
            <a:r>
              <a:rPr lang="cs-CZ" sz="2200" b="1" dirty="0">
                <a:solidFill>
                  <a:srgbClr val="FFFF00"/>
                </a:solidFill>
              </a:rPr>
              <a:t>250 milionů uživatelů</a:t>
            </a:r>
          </a:p>
          <a:p>
            <a:pPr>
              <a:spcAft>
                <a:spcPts val="600"/>
              </a:spcAft>
            </a:pPr>
            <a:r>
              <a:rPr lang="cs-CZ" sz="2200" b="1" dirty="0">
                <a:solidFill>
                  <a:schemeClr val="bg1"/>
                </a:solidFill>
              </a:rPr>
              <a:t>2003 </a:t>
            </a:r>
            <a:r>
              <a:rPr lang="cs-CZ" sz="2200" b="1" dirty="0" smtClean="0">
                <a:solidFill>
                  <a:schemeClr val="bg1"/>
                </a:solidFill>
              </a:rPr>
              <a:t> </a:t>
            </a:r>
            <a:r>
              <a:rPr lang="cs-CZ" sz="2200" dirty="0" smtClean="0">
                <a:solidFill>
                  <a:schemeClr val="bg1"/>
                </a:solidFill>
              </a:rPr>
              <a:t>– </a:t>
            </a:r>
            <a:r>
              <a:rPr lang="cs-CZ" sz="2200" b="1" dirty="0">
                <a:solidFill>
                  <a:srgbClr val="FFFF00"/>
                </a:solidFill>
              </a:rPr>
              <a:t>600 milionů uživatelů</a:t>
            </a:r>
          </a:p>
          <a:p>
            <a:pPr>
              <a:spcAft>
                <a:spcPts val="600"/>
              </a:spcAft>
            </a:pPr>
            <a:r>
              <a:rPr lang="cs-CZ" sz="2200" b="1" dirty="0">
                <a:solidFill>
                  <a:schemeClr val="bg1"/>
                </a:solidFill>
              </a:rPr>
              <a:t>2005</a:t>
            </a:r>
            <a:r>
              <a:rPr lang="cs-CZ" sz="2200" dirty="0">
                <a:solidFill>
                  <a:schemeClr val="bg1"/>
                </a:solidFill>
              </a:rPr>
              <a:t> </a:t>
            </a:r>
            <a:r>
              <a:rPr lang="cs-CZ" sz="2200" dirty="0" smtClean="0">
                <a:solidFill>
                  <a:schemeClr val="bg1"/>
                </a:solidFill>
              </a:rPr>
              <a:t> – </a:t>
            </a:r>
            <a:r>
              <a:rPr lang="cs-CZ" sz="2200" b="1" dirty="0">
                <a:solidFill>
                  <a:srgbClr val="FFFF00"/>
                </a:solidFill>
              </a:rPr>
              <a:t>900 milionů uživatelů</a:t>
            </a:r>
          </a:p>
          <a:p>
            <a:pPr>
              <a:spcAft>
                <a:spcPts val="600"/>
              </a:spcAft>
            </a:pPr>
            <a:r>
              <a:rPr lang="cs-CZ" sz="2200" b="1" dirty="0">
                <a:solidFill>
                  <a:schemeClr val="bg1"/>
                </a:solidFill>
              </a:rPr>
              <a:t>2009 </a:t>
            </a:r>
            <a:r>
              <a:rPr lang="cs-CZ" sz="2200" b="1" dirty="0" smtClean="0">
                <a:solidFill>
                  <a:schemeClr val="bg1"/>
                </a:solidFill>
              </a:rPr>
              <a:t> </a:t>
            </a:r>
            <a:r>
              <a:rPr lang="cs-CZ" sz="2200" dirty="0" smtClean="0">
                <a:solidFill>
                  <a:schemeClr val="bg1"/>
                </a:solidFill>
              </a:rPr>
              <a:t>– </a:t>
            </a:r>
            <a:r>
              <a:rPr lang="cs-CZ" sz="2200" b="1" dirty="0">
                <a:solidFill>
                  <a:srgbClr val="FFFF00"/>
                </a:solidFill>
              </a:rPr>
              <a:t>1,8 miliardy </a:t>
            </a:r>
            <a:r>
              <a:rPr lang="cs-CZ" sz="2200" b="1" dirty="0" smtClean="0">
                <a:solidFill>
                  <a:srgbClr val="FFFF00"/>
                </a:solidFill>
              </a:rPr>
              <a:t>uživatelů</a:t>
            </a:r>
            <a:endParaRPr lang="cs-CZ" sz="2200" b="1" dirty="0">
              <a:solidFill>
                <a:srgbClr val="FFFF00"/>
              </a:solidFill>
            </a:endParaRPr>
          </a:p>
          <a:p>
            <a:pPr>
              <a:spcAft>
                <a:spcPts val="600"/>
              </a:spcAft>
            </a:pPr>
            <a:r>
              <a:rPr lang="cs-CZ" sz="2200" b="1" dirty="0" smtClean="0">
                <a:solidFill>
                  <a:schemeClr val="bg1"/>
                </a:solidFill>
              </a:rPr>
              <a:t>2010  </a:t>
            </a:r>
            <a:r>
              <a:rPr lang="cs-CZ" sz="2200" dirty="0" smtClean="0">
                <a:solidFill>
                  <a:schemeClr val="bg1"/>
                </a:solidFill>
              </a:rPr>
              <a:t>– </a:t>
            </a:r>
            <a:r>
              <a:rPr lang="cs-CZ" sz="2200" dirty="0">
                <a:solidFill>
                  <a:schemeClr val="bg1"/>
                </a:solidFill>
              </a:rPr>
              <a:t>ve Finsku jako první zemi na světě mají lidé </a:t>
            </a:r>
            <a:r>
              <a:rPr lang="cs-CZ" sz="2200" dirty="0" smtClean="0">
                <a:solidFill>
                  <a:schemeClr val="bg1"/>
                </a:solidFill>
              </a:rPr>
              <a:t>	podle </a:t>
            </a:r>
            <a:r>
              <a:rPr lang="cs-CZ" sz="2200" dirty="0">
                <a:solidFill>
                  <a:schemeClr val="bg1"/>
                </a:solidFill>
              </a:rPr>
              <a:t>zákona nárok na </a:t>
            </a:r>
            <a:r>
              <a:rPr lang="cs-CZ" sz="2200" dirty="0" smtClean="0">
                <a:solidFill>
                  <a:schemeClr val="bg1"/>
                </a:solidFill>
              </a:rPr>
              <a:t>Internet</a:t>
            </a:r>
          </a:p>
          <a:p>
            <a:pPr>
              <a:spcAft>
                <a:spcPts val="600"/>
              </a:spcAft>
            </a:pPr>
            <a:r>
              <a:rPr lang="cs-CZ" sz="2200" b="1" dirty="0" smtClean="0">
                <a:solidFill>
                  <a:schemeClr val="bg1"/>
                </a:solidFill>
              </a:rPr>
              <a:t>2010 </a:t>
            </a:r>
            <a:r>
              <a:rPr lang="cs-CZ" sz="2200" dirty="0">
                <a:solidFill>
                  <a:schemeClr val="bg1"/>
                </a:solidFill>
              </a:rPr>
              <a:t>–</a:t>
            </a:r>
            <a:r>
              <a:rPr lang="cs-CZ" sz="2200" dirty="0" smtClean="0">
                <a:solidFill>
                  <a:schemeClr val="bg1"/>
                </a:solidFill>
              </a:rPr>
              <a:t> </a:t>
            </a:r>
            <a:r>
              <a:rPr lang="cs-CZ" sz="2200" b="1" dirty="0">
                <a:solidFill>
                  <a:srgbClr val="FFFF00"/>
                </a:solidFill>
              </a:rPr>
              <a:t>přes 2 miliardy uživatelů</a:t>
            </a:r>
          </a:p>
          <a:p>
            <a:pPr>
              <a:spcAft>
                <a:spcPts val="600"/>
              </a:spcAft>
            </a:pPr>
            <a:r>
              <a:rPr lang="cs-CZ" sz="2200" b="1" dirty="0">
                <a:solidFill>
                  <a:schemeClr val="bg1"/>
                </a:solidFill>
              </a:rPr>
              <a:t>2011</a:t>
            </a:r>
            <a:r>
              <a:rPr lang="cs-CZ" sz="2200" dirty="0">
                <a:solidFill>
                  <a:schemeClr val="bg1"/>
                </a:solidFill>
              </a:rPr>
              <a:t> – </a:t>
            </a:r>
            <a:r>
              <a:rPr lang="cs-CZ" sz="2200" dirty="0" smtClean="0">
                <a:solidFill>
                  <a:schemeClr val="bg1"/>
                </a:solidFill>
              </a:rPr>
              <a:t> </a:t>
            </a:r>
            <a:r>
              <a:rPr lang="cs-CZ" sz="2200" dirty="0">
                <a:solidFill>
                  <a:schemeClr val="bg1"/>
                </a:solidFill>
              </a:rPr>
              <a:t>došlo k vyčerpání adres protokolu IPv4</a:t>
            </a:r>
          </a:p>
          <a:p>
            <a:pPr>
              <a:spcAft>
                <a:spcPts val="600"/>
              </a:spcAft>
            </a:pPr>
            <a:r>
              <a:rPr lang="cs-CZ" sz="2200" b="1" dirty="0">
                <a:solidFill>
                  <a:schemeClr val="bg1"/>
                </a:solidFill>
              </a:rPr>
              <a:t>2011 </a:t>
            </a:r>
            <a:r>
              <a:rPr lang="cs-CZ" sz="2200" dirty="0">
                <a:solidFill>
                  <a:schemeClr val="bg1"/>
                </a:solidFill>
              </a:rPr>
              <a:t>– </a:t>
            </a:r>
            <a:r>
              <a:rPr lang="cs-CZ" sz="2200" dirty="0" smtClean="0">
                <a:solidFill>
                  <a:schemeClr val="bg1"/>
                </a:solidFill>
              </a:rPr>
              <a:t> </a:t>
            </a:r>
            <a:r>
              <a:rPr lang="cs-CZ" sz="2200" dirty="0">
                <a:solidFill>
                  <a:schemeClr val="bg1"/>
                </a:solidFill>
              </a:rPr>
              <a:t>8. června mezinárodní den IPv6</a:t>
            </a:r>
          </a:p>
        </p:txBody>
      </p:sp>
      <p:pic>
        <p:nvPicPr>
          <p:cNvPr id="5124" name="Picture 4" descr="http://upload.wikimedia.org/wikipedia/commons/thumb/e/e5/Napster_Unique_Users.svg/220px-Napster_Unique_Users.sv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10024"/>
            <a:ext cx="2593950" cy="207516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</p:pic>
      <p:sp>
        <p:nvSpPr>
          <p:cNvPr id="4" name="TextovéPole 3"/>
          <p:cNvSpPr txBox="1"/>
          <p:nvPr/>
        </p:nvSpPr>
        <p:spPr>
          <a:xfrm>
            <a:off x="0" y="5229200"/>
            <a:ext cx="259395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NAPSTER</a:t>
            </a:r>
          </a:p>
          <a:p>
            <a:pPr algn="ctr"/>
            <a:r>
              <a:rPr lang="en-US" sz="2000" b="1" dirty="0" smtClean="0"/>
              <a:t>Graf </a:t>
            </a:r>
            <a:r>
              <a:rPr lang="en-US" sz="2000" b="1" dirty="0" err="1"/>
              <a:t>počtu</a:t>
            </a:r>
            <a:r>
              <a:rPr lang="en-US" sz="2000" b="1" dirty="0"/>
              <a:t> </a:t>
            </a:r>
            <a:r>
              <a:rPr lang="en-US" sz="2000" b="1" dirty="0" err="1"/>
              <a:t>uživatelů</a:t>
            </a:r>
            <a:r>
              <a:rPr lang="en-US" sz="2000" b="1" dirty="0"/>
              <a:t> </a:t>
            </a:r>
            <a:r>
              <a:rPr lang="cs-CZ" sz="2000" b="1" dirty="0" smtClean="0"/>
              <a:t/>
            </a:r>
            <a:br>
              <a:rPr lang="cs-CZ" sz="2000" b="1" dirty="0" smtClean="0"/>
            </a:br>
            <a:r>
              <a:rPr lang="en-US" sz="2000" b="1" dirty="0" smtClean="0"/>
              <a:t>v </a:t>
            </a:r>
            <a:r>
              <a:rPr lang="en-US" sz="2000" b="1" dirty="0" err="1"/>
              <a:t>letech</a:t>
            </a:r>
            <a:r>
              <a:rPr lang="en-US" sz="2000" b="1" dirty="0"/>
              <a:t> 2000 a </a:t>
            </a:r>
            <a:r>
              <a:rPr lang="en-US" sz="2000" b="1" dirty="0" smtClean="0"/>
              <a:t>2001</a:t>
            </a:r>
            <a:r>
              <a:rPr lang="cs-CZ" sz="2000" b="1" dirty="0" smtClean="0"/>
              <a:t>.</a:t>
            </a:r>
          </a:p>
          <a:p>
            <a:pPr algn="ctr"/>
            <a:r>
              <a:rPr lang="cs-CZ" sz="2000" b="1" dirty="0" smtClean="0"/>
              <a:t>Na soudní příkaz vypnuta.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2177994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48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INTERNET</a:t>
            </a:r>
            <a:endParaRPr lang="cs-CZ" sz="48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843808" y="1412776"/>
            <a:ext cx="6120680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Nárůst počtu uživatelů internetu</a:t>
            </a:r>
          </a:p>
          <a:p>
            <a:pPr algn="ctr">
              <a:spcAft>
                <a:spcPts val="1200"/>
              </a:spcAft>
            </a:pPr>
            <a:r>
              <a:rPr lang="cs-CZ" sz="3200" b="1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 letech 1997 - 2011</a:t>
            </a:r>
            <a:endParaRPr lang="cs-CZ" sz="3200" b="1" dirty="0">
              <a:ln w="12700">
                <a:solidFill>
                  <a:srgbClr val="D2533C">
                    <a:satMod val="155000"/>
                  </a:srgbClr>
                </a:solidFill>
                <a:prstDash val="solid"/>
              </a:ln>
              <a:solidFill>
                <a:srgbClr val="F3F2DC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343102" y="2834376"/>
            <a:ext cx="1800898" cy="301621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/>
              <a:t>Počet uživatelů Internetu na 100 obyvatel </a:t>
            </a:r>
            <a:r>
              <a:rPr lang="cs-CZ" sz="2000" b="1" dirty="0" smtClean="0"/>
              <a:t/>
            </a:r>
            <a:br>
              <a:rPr lang="cs-CZ" sz="2000" b="1" dirty="0" smtClean="0"/>
            </a:br>
            <a:r>
              <a:rPr lang="cs-CZ" sz="2000" b="1" dirty="0" smtClean="0"/>
              <a:t>v </a:t>
            </a:r>
            <a:r>
              <a:rPr lang="cs-CZ" sz="2000" b="1" dirty="0"/>
              <a:t>letech </a:t>
            </a:r>
            <a:r>
              <a:rPr lang="cs-CZ" sz="2000" b="1" dirty="0" smtClean="0"/>
              <a:t/>
            </a:r>
            <a:br>
              <a:rPr lang="cs-CZ" sz="2000" b="1" dirty="0" smtClean="0"/>
            </a:br>
            <a:r>
              <a:rPr lang="cs-CZ" sz="2000" b="1" dirty="0" smtClean="0"/>
              <a:t>1997 </a:t>
            </a:r>
            <a:r>
              <a:rPr lang="cs-CZ" sz="2000" b="1" dirty="0"/>
              <a:t>až </a:t>
            </a:r>
            <a:r>
              <a:rPr lang="cs-CZ" sz="2000" b="1" dirty="0" smtClean="0"/>
              <a:t>2011   </a:t>
            </a:r>
          </a:p>
          <a:p>
            <a:endParaRPr lang="cs-CZ" sz="2000" dirty="0" smtClean="0"/>
          </a:p>
          <a:p>
            <a:pPr>
              <a:spcAft>
                <a:spcPts val="600"/>
              </a:spcAft>
            </a:pPr>
            <a:r>
              <a:rPr lang="cs-CZ" sz="2000" dirty="0" smtClean="0">
                <a:solidFill>
                  <a:srgbClr val="00518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rozvinuté </a:t>
            </a:r>
            <a:r>
              <a:rPr lang="cs-CZ" sz="2000" dirty="0">
                <a:solidFill>
                  <a:srgbClr val="00518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státy      </a:t>
            </a:r>
            <a:endParaRPr lang="cs-CZ" sz="2000" dirty="0" smtClean="0">
              <a:solidFill>
                <a:srgbClr val="00518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spcAft>
                <a:spcPts val="600"/>
              </a:spcAft>
            </a:pPr>
            <a:r>
              <a:rPr lang="cs-CZ" sz="2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světový </a:t>
            </a:r>
            <a:r>
              <a:rPr lang="cs-CZ" sz="20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průměr      </a:t>
            </a:r>
            <a:endParaRPr lang="cs-CZ" sz="2000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spcAft>
                <a:spcPts val="600"/>
              </a:spcAft>
            </a:pPr>
            <a:r>
              <a:rPr lang="cs-CZ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rozvojové </a:t>
            </a:r>
            <a:r>
              <a:rPr lang="cs-CZ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státy</a:t>
            </a:r>
          </a:p>
        </p:txBody>
      </p:sp>
      <p:pic>
        <p:nvPicPr>
          <p:cNvPr id="6148" name="Picture 4" descr="Soubor:Internet users per 100 inhabitants ITU.sv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4" y="2860903"/>
            <a:ext cx="7331968" cy="399592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3508171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tx1">
                <a:lumMod val="50000"/>
                <a:lumOff val="50000"/>
              </a:schemeClr>
            </a:gs>
            <a:gs pos="50000">
              <a:schemeClr val="accent1">
                <a:lumMod val="40000"/>
                <a:lumOff val="60000"/>
              </a:schemeClr>
            </a:gs>
            <a:gs pos="100000">
              <a:schemeClr val="bg1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0525" y="260648"/>
            <a:ext cx="2649066" cy="3436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láček 1"/>
          <p:cNvSpPr/>
          <p:nvPr/>
        </p:nvSpPr>
        <p:spPr>
          <a:xfrm>
            <a:off x="323528" y="980728"/>
            <a:ext cx="5609812" cy="2716546"/>
          </a:xfrm>
          <a:prstGeom prst="cloudCallout">
            <a:avLst>
              <a:gd name="adj1" fmla="val 68944"/>
              <a:gd name="adj2" fmla="val -21359"/>
            </a:avLst>
          </a:prstGeom>
          <a:gradFill flip="none" rotWithShape="1">
            <a:gsLst>
              <a:gs pos="0">
                <a:srgbClr val="0070C0"/>
              </a:gs>
              <a:gs pos="50000">
                <a:srgbClr val="37A9FF"/>
              </a:gs>
              <a:gs pos="100000">
                <a:srgbClr val="71C2FF"/>
              </a:gs>
            </a:gsLst>
            <a:lin ang="2700000" scaled="1"/>
            <a:tileRect/>
          </a:gradFill>
          <a:ln>
            <a:solidFill>
              <a:srgbClr val="FFFF00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KAPITOLA  3</a:t>
            </a:r>
            <a:endParaRPr lang="cs-CZ" sz="4400" b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3" name="Vodorovný svitek 2"/>
          <p:cNvSpPr/>
          <p:nvPr/>
        </p:nvSpPr>
        <p:spPr>
          <a:xfrm>
            <a:off x="539552" y="4365104"/>
            <a:ext cx="8136904" cy="2160240"/>
          </a:xfrm>
          <a:prstGeom prst="horizontalScroll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4C5A6A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INTERNET</a:t>
            </a:r>
          </a:p>
          <a:p>
            <a:pPr algn="ctr"/>
            <a:r>
              <a:rPr lang="cs-CZ" sz="4800" b="1" dirty="0" smtClean="0">
                <a:solidFill>
                  <a:srgbClr val="4C5A6A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základní služby</a:t>
            </a:r>
            <a:endParaRPr lang="cs-CZ" sz="4800" b="1" dirty="0">
              <a:solidFill>
                <a:srgbClr val="4C5A6A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9706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48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INTERNET</a:t>
            </a:r>
            <a:endParaRPr lang="cs-CZ" sz="48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915816" y="1383155"/>
            <a:ext cx="60486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 smtClean="0">
                <a:ln w="12700">
                  <a:solidFill>
                    <a:srgbClr val="D2533C">
                      <a:satMod val="155000"/>
                    </a:srgbClr>
                  </a:solidFill>
                  <a:prstDash val="solid"/>
                </a:ln>
                <a:solidFill>
                  <a:srgbClr val="F3F2DC">
                    <a:tint val="85000"/>
                    <a:satMod val="155000"/>
                  </a:srgb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Základní služby</a:t>
            </a:r>
            <a:endParaRPr lang="cs-CZ" sz="3200" b="1" dirty="0">
              <a:ln w="12700">
                <a:solidFill>
                  <a:srgbClr val="D2533C">
                    <a:satMod val="155000"/>
                  </a:srgbClr>
                </a:solidFill>
                <a:prstDash val="solid"/>
              </a:ln>
              <a:solidFill>
                <a:srgbClr val="F3F2DC">
                  <a:tint val="85000"/>
                  <a:satMod val="15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354" y="4293096"/>
            <a:ext cx="9143999" cy="2277547"/>
          </a:xfrm>
          <a:prstGeom prst="rect">
            <a:avLst/>
          </a:prstGeom>
          <a:solidFill>
            <a:srgbClr val="0067B4"/>
          </a:solidFill>
        </p:spPr>
        <p:txBody>
          <a:bodyPr wrap="square" rtlCol="0">
            <a:spAutoFit/>
          </a:bodyPr>
          <a:lstStyle/>
          <a:p>
            <a:r>
              <a:rPr lang="cs-CZ" sz="2200" b="1" dirty="0">
                <a:solidFill>
                  <a:schemeClr val="bg1"/>
                </a:solidFill>
              </a:rPr>
              <a:t>WWW – </a:t>
            </a:r>
            <a:r>
              <a:rPr lang="cs-CZ" sz="2000" b="1" dirty="0">
                <a:solidFill>
                  <a:schemeClr val="bg1"/>
                </a:solidFill>
              </a:rPr>
              <a:t>systém webových stránek zobrazovaných pomocí webového prohlížeče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cs-CZ" sz="2200" dirty="0">
                <a:solidFill>
                  <a:schemeClr val="bg1"/>
                </a:solidFill>
              </a:rPr>
              <a:t>běžně používá protokol HTTP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cs-CZ" sz="2200" dirty="0">
                <a:solidFill>
                  <a:schemeClr val="bg1"/>
                </a:solidFill>
              </a:rPr>
              <a:t>pro zabezpečený přenos používá protokol HTTPS</a:t>
            </a:r>
          </a:p>
          <a:p>
            <a:pPr>
              <a:spcBef>
                <a:spcPts val="600"/>
              </a:spcBef>
            </a:pPr>
            <a:r>
              <a:rPr lang="cs-CZ" sz="2200" b="1" dirty="0">
                <a:solidFill>
                  <a:schemeClr val="bg1"/>
                </a:solidFill>
              </a:rPr>
              <a:t>E-mail – elektronická pošta</a:t>
            </a:r>
          </a:p>
          <a:p>
            <a:pPr marL="800100" lvl="1" indent="-342900">
              <a:spcBef>
                <a:spcPts val="600"/>
              </a:spcBef>
              <a:buFont typeface="Arial" pitchFamily="34" charset="0"/>
              <a:buChar char="•"/>
            </a:pPr>
            <a:r>
              <a:rPr lang="cs-CZ" sz="2200" dirty="0">
                <a:solidFill>
                  <a:schemeClr val="bg1"/>
                </a:solidFill>
              </a:rPr>
              <a:t>pro přenos zpráv používá protokol SMTP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cs-CZ" sz="2200" dirty="0">
                <a:solidFill>
                  <a:schemeClr val="bg1"/>
                </a:solidFill>
              </a:rPr>
              <a:t>pro komunikaci s poštovními programy používá protokoly POP3, </a:t>
            </a:r>
            <a:r>
              <a:rPr lang="cs-CZ" sz="2200" dirty="0" smtClean="0">
                <a:solidFill>
                  <a:schemeClr val="bg1"/>
                </a:solidFill>
              </a:rPr>
              <a:t>IMAP</a:t>
            </a:r>
            <a:endParaRPr lang="cs-CZ" sz="2200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915816" y="1981700"/>
            <a:ext cx="60486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cs-CZ" sz="2200" dirty="0">
                <a:solidFill>
                  <a:schemeClr val="bg1"/>
                </a:solidFill>
              </a:rPr>
              <a:t>Služby jsou zajišťovány </a:t>
            </a:r>
            <a:r>
              <a:rPr lang="cs-CZ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počítačovými programy </a:t>
            </a:r>
            <a:r>
              <a:rPr lang="cs-CZ" sz="2200" dirty="0">
                <a:solidFill>
                  <a:schemeClr val="bg1"/>
                </a:solidFill>
              </a:rPr>
              <a:t>a programy navzájem komunikují pomocí </a:t>
            </a:r>
            <a:r>
              <a:rPr lang="cs-CZ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protokolů</a:t>
            </a:r>
            <a:r>
              <a:rPr lang="cs-CZ" sz="2200" dirty="0" smtClean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25354" y="2924944"/>
            <a:ext cx="893913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Protokoly</a:t>
            </a:r>
            <a:r>
              <a:rPr lang="cs-CZ" sz="2200" dirty="0">
                <a:solidFill>
                  <a:srgbClr val="FFFF00"/>
                </a:solidFill>
              </a:rPr>
              <a:t> jsou obvykle definovány v dokumentech </a:t>
            </a:r>
            <a:r>
              <a:rPr lang="cs-CZ" sz="2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RFC</a:t>
            </a:r>
            <a:r>
              <a:rPr lang="cs-CZ" sz="2200" dirty="0">
                <a:solidFill>
                  <a:srgbClr val="FFFF00"/>
                </a:solidFill>
              </a:rPr>
              <a:t>, které nejsou normami, ale spíše </a:t>
            </a:r>
            <a:r>
              <a:rPr lang="cs-CZ" sz="2200" dirty="0" err="1">
                <a:solidFill>
                  <a:srgbClr val="FFFF00"/>
                </a:solidFill>
              </a:rPr>
              <a:t>oporučeními</a:t>
            </a:r>
            <a:r>
              <a:rPr lang="cs-CZ" sz="2200" dirty="0">
                <a:solidFill>
                  <a:srgbClr val="FFFF00"/>
                </a:solidFill>
              </a:rPr>
              <a:t>, která se všichni snaží dodržovat, aby dosáhli bezproblémové komunikace</a:t>
            </a:r>
            <a:r>
              <a:rPr lang="cs-CZ" sz="2200" dirty="0" smtClean="0">
                <a:solidFill>
                  <a:srgbClr val="FFFF00"/>
                </a:solidFill>
              </a:rPr>
              <a:t>.</a:t>
            </a:r>
            <a:endParaRPr lang="cs-CZ" sz="2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8242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48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INTERNET</a:t>
            </a:r>
            <a:endParaRPr lang="cs-CZ" sz="48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760440" y="1648615"/>
            <a:ext cx="6372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Mezi základní služby Internetu </a:t>
            </a:r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patří</a:t>
            </a:r>
            <a:r>
              <a:rPr lang="cs-CZ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: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0" y="2575294"/>
            <a:ext cx="9132640" cy="4124206"/>
          </a:xfrm>
          <a:prstGeom prst="rect">
            <a:avLst/>
          </a:prstGeom>
          <a:solidFill>
            <a:srgbClr val="0067B4"/>
          </a:solidFill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cs-CZ" sz="2200" b="1" dirty="0" smtClean="0">
                <a:solidFill>
                  <a:schemeClr val="bg1"/>
                </a:solidFill>
              </a:rPr>
              <a:t>Instant </a:t>
            </a:r>
            <a:r>
              <a:rPr lang="cs-CZ" sz="2200" b="1" dirty="0" err="1" smtClean="0">
                <a:solidFill>
                  <a:schemeClr val="bg1"/>
                </a:solidFill>
              </a:rPr>
              <a:t>messaging</a:t>
            </a:r>
            <a:r>
              <a:rPr lang="cs-CZ" sz="2200" b="1" dirty="0" smtClean="0">
                <a:solidFill>
                  <a:schemeClr val="bg1"/>
                </a:solidFill>
              </a:rPr>
              <a:t> – online (přímá, živá) komunikace mezi uživateli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cs-CZ" sz="2200" dirty="0" smtClean="0">
                <a:solidFill>
                  <a:schemeClr val="bg1"/>
                </a:solidFill>
              </a:rPr>
              <a:t>využívá nejrůznější protokoly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cs-CZ" sz="2200" dirty="0" smtClean="0">
                <a:solidFill>
                  <a:schemeClr val="bg1"/>
                </a:solidFill>
              </a:rPr>
              <a:t>aplikace se někdy jmenují stejně, jako protokol (ICQ, </a:t>
            </a:r>
            <a:r>
              <a:rPr lang="cs-CZ" sz="2200" dirty="0" err="1" smtClean="0">
                <a:solidFill>
                  <a:schemeClr val="bg1"/>
                </a:solidFill>
              </a:rPr>
              <a:t>Jabber</a:t>
            </a:r>
            <a:r>
              <a:rPr lang="cs-CZ" sz="2200" dirty="0" smtClean="0">
                <a:solidFill>
                  <a:schemeClr val="bg1"/>
                </a:solidFill>
              </a:rPr>
              <a:t>, …)</a:t>
            </a:r>
          </a:p>
          <a:p>
            <a:pPr>
              <a:spcBef>
                <a:spcPts val="600"/>
              </a:spcBef>
            </a:pPr>
            <a:r>
              <a:rPr lang="cs-CZ" sz="2200" b="1" dirty="0" err="1" smtClean="0">
                <a:solidFill>
                  <a:schemeClr val="bg1"/>
                </a:solidFill>
              </a:rPr>
              <a:t>VoIP</a:t>
            </a:r>
            <a:r>
              <a:rPr lang="cs-CZ" sz="2200" b="1" dirty="0" smtClean="0">
                <a:solidFill>
                  <a:schemeClr val="bg1"/>
                </a:solidFill>
              </a:rPr>
              <a:t> – telefonování pomocí Internetu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cs-CZ" sz="2200" dirty="0" smtClean="0">
                <a:solidFill>
                  <a:schemeClr val="bg1"/>
                </a:solidFill>
              </a:rPr>
              <a:t>SIP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cs-CZ" sz="2200" dirty="0" err="1" smtClean="0">
                <a:solidFill>
                  <a:schemeClr val="bg1"/>
                </a:solidFill>
              </a:rPr>
              <a:t>Skype</a:t>
            </a:r>
            <a:r>
              <a:rPr lang="cs-CZ" sz="2200" dirty="0" smtClean="0">
                <a:solidFill>
                  <a:schemeClr val="bg1"/>
                </a:solidFill>
              </a:rPr>
              <a:t> – </a:t>
            </a:r>
            <a:r>
              <a:rPr lang="cs-CZ" sz="2000" dirty="0" smtClean="0">
                <a:solidFill>
                  <a:schemeClr val="bg1"/>
                </a:solidFill>
              </a:rPr>
              <a:t>proprietární protokol</a:t>
            </a:r>
          </a:p>
          <a:p>
            <a:pPr>
              <a:spcBef>
                <a:spcPts val="600"/>
              </a:spcBef>
            </a:pPr>
            <a:r>
              <a:rPr lang="cs-CZ" sz="2200" b="1" dirty="0" smtClean="0">
                <a:solidFill>
                  <a:schemeClr val="bg1"/>
                </a:solidFill>
              </a:rPr>
              <a:t>FTP </a:t>
            </a:r>
            <a:r>
              <a:rPr lang="cs-CZ" sz="2200" b="1" dirty="0">
                <a:solidFill>
                  <a:schemeClr val="bg1"/>
                </a:solidFill>
              </a:rPr>
              <a:t>– přenos souborů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cs-CZ" sz="2200" dirty="0" smtClean="0">
                <a:solidFill>
                  <a:schemeClr val="bg1"/>
                </a:solidFill>
              </a:rPr>
              <a:t>služba </a:t>
            </a:r>
            <a:r>
              <a:rPr lang="cs-CZ" sz="2200" dirty="0">
                <a:solidFill>
                  <a:schemeClr val="bg1"/>
                </a:solidFill>
              </a:rPr>
              <a:t>se jmenuje stejně, jako protokol</a:t>
            </a:r>
          </a:p>
          <a:p>
            <a:pPr>
              <a:spcBef>
                <a:spcPts val="600"/>
              </a:spcBef>
            </a:pPr>
            <a:r>
              <a:rPr lang="cs-CZ" sz="2200" b="1" dirty="0" smtClean="0">
                <a:solidFill>
                  <a:schemeClr val="bg1"/>
                </a:solidFill>
              </a:rPr>
              <a:t>DNS </a:t>
            </a:r>
            <a:r>
              <a:rPr lang="cs-CZ" sz="2200" b="1" dirty="0">
                <a:solidFill>
                  <a:schemeClr val="bg1"/>
                </a:solidFill>
              </a:rPr>
              <a:t>– domény (systém jmen počítačů pro snadnější zapamatování)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cs-CZ" sz="2200" dirty="0" smtClean="0">
                <a:solidFill>
                  <a:schemeClr val="bg1"/>
                </a:solidFill>
              </a:rPr>
              <a:t>využívá </a:t>
            </a:r>
            <a:r>
              <a:rPr lang="cs-CZ" sz="2200" dirty="0">
                <a:solidFill>
                  <a:schemeClr val="bg1"/>
                </a:solidFill>
              </a:rPr>
              <a:t>stejnojmenný </a:t>
            </a:r>
            <a:r>
              <a:rPr lang="cs-CZ" sz="2200" dirty="0" smtClean="0">
                <a:solidFill>
                  <a:schemeClr val="bg1"/>
                </a:solidFill>
              </a:rPr>
              <a:t>protokol</a:t>
            </a:r>
          </a:p>
          <a:p>
            <a:pPr>
              <a:spcBef>
                <a:spcPts val="600"/>
              </a:spcBef>
            </a:pPr>
            <a:r>
              <a:rPr lang="en-US" sz="2200" b="1" dirty="0" err="1" smtClean="0">
                <a:solidFill>
                  <a:schemeClr val="bg1"/>
                </a:solidFill>
              </a:rPr>
              <a:t>další</a:t>
            </a:r>
            <a:r>
              <a:rPr lang="en-US" sz="2200" b="1" dirty="0" smtClean="0">
                <a:solidFill>
                  <a:schemeClr val="bg1"/>
                </a:solidFill>
              </a:rPr>
              <a:t> </a:t>
            </a:r>
            <a:r>
              <a:rPr lang="en-US" sz="2200" b="1" dirty="0" err="1" smtClean="0">
                <a:solidFill>
                  <a:schemeClr val="bg1"/>
                </a:solidFill>
              </a:rPr>
              <a:t>služby</a:t>
            </a:r>
            <a:r>
              <a:rPr lang="en-US" sz="2200" b="1" dirty="0" smtClean="0">
                <a:solidFill>
                  <a:schemeClr val="bg1"/>
                </a:solidFill>
              </a:rPr>
              <a:t> a </a:t>
            </a:r>
            <a:r>
              <a:rPr lang="en-US" sz="2200" b="1" dirty="0" err="1" smtClean="0">
                <a:solidFill>
                  <a:schemeClr val="bg1"/>
                </a:solidFill>
              </a:rPr>
              <a:t>protokoly</a:t>
            </a:r>
            <a:r>
              <a:rPr lang="en-US" sz="2200" b="1" dirty="0" smtClean="0">
                <a:solidFill>
                  <a:schemeClr val="bg1"/>
                </a:solidFill>
              </a:rPr>
              <a:t> (online </a:t>
            </a:r>
            <a:r>
              <a:rPr lang="en-US" sz="2200" b="1" dirty="0" err="1" smtClean="0">
                <a:solidFill>
                  <a:schemeClr val="bg1"/>
                </a:solidFill>
              </a:rPr>
              <a:t>hry</a:t>
            </a:r>
            <a:r>
              <a:rPr lang="en-US" sz="2200" b="1" dirty="0" smtClean="0">
                <a:solidFill>
                  <a:schemeClr val="bg1"/>
                </a:solidFill>
              </a:rPr>
              <a:t>, …)</a:t>
            </a:r>
            <a:endParaRPr lang="cs-CZ" sz="2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2336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48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INTERNET</a:t>
            </a:r>
            <a:endParaRPr lang="cs-CZ" sz="48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760440" y="1648615"/>
            <a:ext cx="6372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Mezi základní služby Internetu </a:t>
            </a:r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patří</a:t>
            </a:r>
            <a:r>
              <a:rPr lang="cs-CZ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: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07504" y="2492896"/>
            <a:ext cx="8928992" cy="4278094"/>
          </a:xfrm>
          <a:prstGeom prst="rect">
            <a:avLst/>
          </a:prstGeom>
          <a:solidFill>
            <a:srgbClr val="0067B4"/>
          </a:solidFill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cs-CZ" sz="2200" b="1" dirty="0">
                <a:solidFill>
                  <a:schemeClr val="bg1"/>
                </a:solidFill>
              </a:rPr>
              <a:t>sdílení souborů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cs-CZ" sz="2200" dirty="0">
                <a:solidFill>
                  <a:schemeClr val="bg1"/>
                </a:solidFill>
              </a:rPr>
              <a:t>NFS, GFS, AFS, …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cs-CZ" sz="2200" dirty="0">
                <a:solidFill>
                  <a:schemeClr val="bg1"/>
                </a:solidFill>
              </a:rPr>
              <a:t>protokol SMB – </a:t>
            </a:r>
            <a:r>
              <a:rPr lang="cs-CZ" sz="2000" dirty="0">
                <a:solidFill>
                  <a:schemeClr val="bg1"/>
                </a:solidFill>
              </a:rPr>
              <a:t>sdílení v sítích s Microsoft Windows</a:t>
            </a:r>
          </a:p>
          <a:p>
            <a:pPr>
              <a:spcBef>
                <a:spcPts val="600"/>
              </a:spcBef>
            </a:pPr>
            <a:r>
              <a:rPr lang="cs-CZ" sz="2200" b="1" dirty="0" smtClean="0">
                <a:solidFill>
                  <a:schemeClr val="bg1"/>
                </a:solidFill>
              </a:rPr>
              <a:t>připojení </a:t>
            </a:r>
            <a:r>
              <a:rPr lang="cs-CZ" sz="2200" b="1" dirty="0">
                <a:solidFill>
                  <a:schemeClr val="bg1"/>
                </a:solidFill>
              </a:rPr>
              <a:t>ke vzdálenému počítači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cs-CZ" sz="2200" dirty="0" smtClean="0">
                <a:solidFill>
                  <a:schemeClr val="bg1"/>
                </a:solidFill>
              </a:rPr>
              <a:t>Telnet </a:t>
            </a:r>
            <a:r>
              <a:rPr lang="cs-CZ" sz="2200" dirty="0">
                <a:solidFill>
                  <a:schemeClr val="bg1"/>
                </a:solidFill>
              </a:rPr>
              <a:t>– </a:t>
            </a:r>
            <a:r>
              <a:rPr lang="cs-CZ" sz="2000" dirty="0">
                <a:solidFill>
                  <a:schemeClr val="bg1"/>
                </a:solidFill>
              </a:rPr>
              <a:t>klasický textový terminálový přístup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cs-CZ" sz="2200" dirty="0" smtClean="0">
                <a:solidFill>
                  <a:schemeClr val="bg1"/>
                </a:solidFill>
              </a:rPr>
              <a:t>SSH </a:t>
            </a:r>
            <a:r>
              <a:rPr lang="cs-CZ" sz="2200" dirty="0">
                <a:solidFill>
                  <a:schemeClr val="bg1"/>
                </a:solidFill>
              </a:rPr>
              <a:t>– </a:t>
            </a:r>
            <a:r>
              <a:rPr lang="cs-CZ" sz="2000" dirty="0">
                <a:solidFill>
                  <a:schemeClr val="bg1"/>
                </a:solidFill>
              </a:rPr>
              <a:t>zabezpečená náhrada protokolu telnet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cs-CZ" sz="2200" dirty="0" smtClean="0">
                <a:solidFill>
                  <a:schemeClr val="bg1"/>
                </a:solidFill>
              </a:rPr>
              <a:t>VNC </a:t>
            </a:r>
            <a:r>
              <a:rPr lang="cs-CZ" sz="2200" dirty="0">
                <a:solidFill>
                  <a:schemeClr val="bg1"/>
                </a:solidFill>
              </a:rPr>
              <a:t>– </a:t>
            </a:r>
            <a:r>
              <a:rPr lang="cs-CZ" sz="2000" dirty="0">
                <a:solidFill>
                  <a:schemeClr val="bg1"/>
                </a:solidFill>
              </a:rPr>
              <a:t>připojení ke grafickému uživatelskému prostředí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cs-CZ" sz="2200" dirty="0" smtClean="0">
                <a:solidFill>
                  <a:schemeClr val="bg1"/>
                </a:solidFill>
              </a:rPr>
              <a:t>RDP </a:t>
            </a:r>
            <a:r>
              <a:rPr lang="cs-CZ" sz="2200" dirty="0">
                <a:solidFill>
                  <a:schemeClr val="bg1"/>
                </a:solidFill>
              </a:rPr>
              <a:t>– </a:t>
            </a:r>
            <a:r>
              <a:rPr lang="cs-CZ" sz="2000" dirty="0">
                <a:solidFill>
                  <a:schemeClr val="bg1"/>
                </a:solidFill>
              </a:rPr>
              <a:t>připojení ke grafickému uživatelskému prostředí v Microsoft Windows (proprietární protokol)</a:t>
            </a:r>
          </a:p>
          <a:p>
            <a:pPr>
              <a:spcBef>
                <a:spcPts val="600"/>
              </a:spcBef>
            </a:pPr>
            <a:r>
              <a:rPr lang="cs-CZ" sz="2200" b="1" dirty="0" smtClean="0">
                <a:solidFill>
                  <a:schemeClr val="bg1"/>
                </a:solidFill>
              </a:rPr>
              <a:t>služební </a:t>
            </a:r>
            <a:r>
              <a:rPr lang="cs-CZ" sz="2200" b="1" dirty="0">
                <a:solidFill>
                  <a:schemeClr val="bg1"/>
                </a:solidFill>
              </a:rPr>
              <a:t>protokoly</a:t>
            </a:r>
          </a:p>
          <a:p>
            <a:pPr marL="800100" lvl="1" indent="-342900">
              <a:buFont typeface="Arial" pitchFamily="34" charset="0"/>
              <a:buChar char="•"/>
            </a:pPr>
            <a:r>
              <a:rPr lang="cs-CZ" sz="2200" dirty="0" smtClean="0">
                <a:solidFill>
                  <a:schemeClr val="bg1"/>
                </a:solidFill>
              </a:rPr>
              <a:t>DHCP </a:t>
            </a:r>
            <a:r>
              <a:rPr lang="cs-CZ" sz="2200" dirty="0">
                <a:solidFill>
                  <a:schemeClr val="bg1"/>
                </a:solidFill>
              </a:rPr>
              <a:t>– </a:t>
            </a:r>
            <a:r>
              <a:rPr lang="cs-CZ" sz="2000" dirty="0">
                <a:solidFill>
                  <a:schemeClr val="bg1"/>
                </a:solidFill>
              </a:rPr>
              <a:t>automatická konfigurace stanic pro komunikaci v sítích </a:t>
            </a:r>
            <a:r>
              <a:rPr lang="cs-CZ" sz="2000" dirty="0" smtClean="0">
                <a:solidFill>
                  <a:schemeClr val="bg1"/>
                </a:solidFill>
              </a:rPr>
              <a:t>s TCP/IP</a:t>
            </a:r>
            <a:endParaRPr lang="cs-CZ" sz="2000" dirty="0">
              <a:solidFill>
                <a:schemeClr val="bg1"/>
              </a:solidFill>
            </a:endParaRPr>
          </a:p>
          <a:p>
            <a:pPr marL="800100" lvl="1" indent="-342900">
              <a:buFont typeface="Arial" pitchFamily="34" charset="0"/>
              <a:buChar char="•"/>
            </a:pPr>
            <a:r>
              <a:rPr lang="cs-CZ" sz="2200" dirty="0" smtClean="0">
                <a:solidFill>
                  <a:schemeClr val="bg1"/>
                </a:solidFill>
              </a:rPr>
              <a:t>SNMP </a:t>
            </a:r>
            <a:r>
              <a:rPr lang="cs-CZ" sz="2200" dirty="0">
                <a:solidFill>
                  <a:schemeClr val="bg1"/>
                </a:solidFill>
              </a:rPr>
              <a:t>– </a:t>
            </a:r>
            <a:r>
              <a:rPr lang="cs-CZ" sz="2000" dirty="0">
                <a:solidFill>
                  <a:schemeClr val="bg1"/>
                </a:solidFill>
              </a:rPr>
              <a:t>správa a monitorování síťových </a:t>
            </a:r>
            <a:r>
              <a:rPr lang="cs-CZ" sz="2000" dirty="0" smtClean="0">
                <a:solidFill>
                  <a:schemeClr val="bg1"/>
                </a:solidFill>
              </a:rPr>
              <a:t>prvků</a:t>
            </a:r>
            <a:endParaRPr lang="cs-CZ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4849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tx1">
                <a:lumMod val="50000"/>
                <a:lumOff val="50000"/>
              </a:schemeClr>
            </a:gs>
            <a:gs pos="50000">
              <a:schemeClr val="accent1">
                <a:lumMod val="40000"/>
                <a:lumOff val="60000"/>
              </a:schemeClr>
            </a:gs>
            <a:gs pos="100000">
              <a:schemeClr val="bg1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0525" y="260648"/>
            <a:ext cx="2649066" cy="3436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láček 1"/>
          <p:cNvSpPr/>
          <p:nvPr/>
        </p:nvSpPr>
        <p:spPr>
          <a:xfrm>
            <a:off x="323528" y="980728"/>
            <a:ext cx="5609812" cy="2716546"/>
          </a:xfrm>
          <a:prstGeom prst="cloudCallout">
            <a:avLst>
              <a:gd name="adj1" fmla="val 68944"/>
              <a:gd name="adj2" fmla="val -21359"/>
            </a:avLst>
          </a:prstGeom>
          <a:gradFill flip="none" rotWithShape="1">
            <a:gsLst>
              <a:gs pos="0">
                <a:srgbClr val="0070C0"/>
              </a:gs>
              <a:gs pos="50000">
                <a:srgbClr val="37A9FF"/>
              </a:gs>
              <a:gs pos="100000">
                <a:srgbClr val="71C2FF"/>
              </a:gs>
            </a:gsLst>
            <a:lin ang="2700000" scaled="1"/>
            <a:tileRect/>
          </a:gradFill>
          <a:ln>
            <a:solidFill>
              <a:srgbClr val="FFFF00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KAPITOLA  3</a:t>
            </a:r>
            <a:endParaRPr lang="cs-CZ" sz="4400" b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3" name="Vodorovný svitek 2"/>
          <p:cNvSpPr/>
          <p:nvPr/>
        </p:nvSpPr>
        <p:spPr>
          <a:xfrm>
            <a:off x="539552" y="4365104"/>
            <a:ext cx="8136904" cy="2160240"/>
          </a:xfrm>
          <a:prstGeom prst="horizontalScroll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4C5A6A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INTERNET</a:t>
            </a:r>
          </a:p>
          <a:p>
            <a:pPr algn="ctr"/>
            <a:r>
              <a:rPr lang="cs-CZ" sz="4800" b="1" dirty="0" smtClean="0">
                <a:solidFill>
                  <a:srgbClr val="4C5A6A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prohlížeče</a:t>
            </a:r>
            <a:endParaRPr lang="cs-CZ" sz="4800" b="1" dirty="0">
              <a:solidFill>
                <a:srgbClr val="4C5A6A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4756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48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INTERNET</a:t>
            </a:r>
            <a:endParaRPr lang="cs-CZ" sz="48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915816" y="1356227"/>
            <a:ext cx="60486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Prohlížeče</a:t>
            </a:r>
            <a:b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oblíbenost a </a:t>
            </a:r>
            <a:r>
              <a:rPr lang="cs-CZ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používanost</a:t>
            </a:r>
            <a:endParaRPr lang="cs-CZ" sz="32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1924668"/>
              </p:ext>
            </p:extLst>
          </p:nvPr>
        </p:nvGraphicFramePr>
        <p:xfrm>
          <a:off x="5940152" y="4312920"/>
          <a:ext cx="3190754" cy="2545080"/>
        </p:xfrm>
        <a:graphic>
          <a:graphicData uri="http://schemas.openxmlformats.org/drawingml/2006/table">
            <a:tbl>
              <a:tblPr/>
              <a:tblGrid>
                <a:gridCol w="3190754"/>
              </a:tblGrid>
              <a:tr h="2545080">
                <a:tc>
                  <a:txBody>
                    <a:bodyPr/>
                    <a:lstStyle/>
                    <a:p>
                      <a:r>
                        <a:rPr lang="cs-CZ" b="1" i="1" dirty="0">
                          <a:effectLst/>
                        </a:rPr>
                        <a:t>Nejpoužívanější webové prohlížeče podle země nebo závislého území v leden 2013 podle </a:t>
                      </a:r>
                      <a:r>
                        <a:rPr lang="cs-CZ" b="1" i="1" dirty="0" smtClean="0">
                          <a:effectLst/>
                        </a:rPr>
                        <a:t>Statcounter:</a:t>
                      </a:r>
                      <a:endParaRPr lang="cs-CZ" dirty="0"/>
                    </a:p>
                    <a:p>
                      <a:pPr>
                        <a:buFont typeface="Arial"/>
                        <a:buChar char="•"/>
                      </a:pPr>
                      <a:r>
                        <a:rPr lang="cs-CZ" sz="1800" b="1" i="1" dirty="0">
                          <a:solidFill>
                            <a:srgbClr val="33CC33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Zelená: Google Chrome</a:t>
                      </a:r>
                      <a:endParaRPr lang="cs-CZ" sz="1800" dirty="0">
                        <a:solidFill>
                          <a:srgbClr val="33CC33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>
                        <a:buFont typeface="Arial"/>
                        <a:buChar char="•"/>
                      </a:pPr>
                      <a:r>
                        <a:rPr lang="cs-CZ" sz="1800" b="1" i="1" dirty="0">
                          <a:solidFill>
                            <a:srgbClr val="0067B4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Modrá: Microsoft Internet </a:t>
                      </a:r>
                      <a:r>
                        <a:rPr lang="cs-CZ" sz="1800" b="1" i="1" dirty="0" smtClean="0">
                          <a:solidFill>
                            <a:srgbClr val="0067B4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</a:p>
                    <a:p>
                      <a:pPr>
                        <a:buFont typeface="Arial"/>
                        <a:buNone/>
                      </a:pPr>
                      <a:r>
                        <a:rPr lang="cs-CZ" sz="1800" b="1" i="1" dirty="0" smtClean="0">
                          <a:solidFill>
                            <a:srgbClr val="0067B4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Explorer</a:t>
                      </a:r>
                      <a:endParaRPr lang="cs-CZ" sz="1800" dirty="0">
                        <a:solidFill>
                          <a:srgbClr val="0067B4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>
                        <a:buFont typeface="Arial"/>
                        <a:buChar char="•"/>
                      </a:pPr>
                      <a:r>
                        <a:rPr lang="cs-CZ" sz="1800" b="1" i="1" dirty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Oranžová: Mozilla </a:t>
                      </a:r>
                      <a:r>
                        <a:rPr lang="cs-CZ" sz="1800" b="1" i="1" dirty="0" err="1" smtClean="0">
                          <a:solidFill>
                            <a:srgbClr val="FFC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Firefox</a:t>
                      </a:r>
                      <a:endParaRPr lang="cs-CZ" sz="1800" dirty="0">
                        <a:solidFill>
                          <a:srgbClr val="FFC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>
                        <a:buFont typeface="Arial"/>
                        <a:buChar char="•"/>
                      </a:pPr>
                      <a:r>
                        <a:rPr lang="cs-CZ" sz="1800" b="1" i="1" dirty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Červená: Opera</a:t>
                      </a:r>
                      <a:endParaRPr lang="cs-CZ" sz="1800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38100" marR="38100" marT="38100" marB="3810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2" name="TextovéPole 11"/>
          <p:cNvSpPr txBox="1"/>
          <p:nvPr/>
        </p:nvSpPr>
        <p:spPr>
          <a:xfrm>
            <a:off x="0" y="2428490"/>
            <a:ext cx="91440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Webový prohlížeč </a:t>
            </a:r>
            <a:r>
              <a:rPr lang="cs-CZ" sz="2200" dirty="0" smtClean="0">
                <a:solidFill>
                  <a:schemeClr val="bg1"/>
                </a:solidFill>
              </a:rPr>
              <a:t>(browser)</a:t>
            </a:r>
            <a:br>
              <a:rPr lang="cs-CZ" sz="2200" dirty="0" smtClean="0">
                <a:solidFill>
                  <a:schemeClr val="bg1"/>
                </a:solidFill>
              </a:rPr>
            </a:br>
            <a:r>
              <a:rPr lang="cs-CZ" sz="2200" dirty="0" smtClean="0">
                <a:solidFill>
                  <a:schemeClr val="bg1"/>
                </a:solidFill>
              </a:rPr>
              <a:t> </a:t>
            </a:r>
            <a:r>
              <a:rPr lang="cs-CZ" sz="2200" dirty="0">
                <a:solidFill>
                  <a:schemeClr val="bg1"/>
                </a:solidFill>
              </a:rPr>
              <a:t>je počítačový program, který slouží </a:t>
            </a:r>
            <a:r>
              <a:rPr lang="cs-CZ" sz="2200" dirty="0" smtClean="0">
                <a:solidFill>
                  <a:schemeClr val="bg1"/>
                </a:solidFill>
              </a:rPr>
              <a:t>k </a:t>
            </a:r>
            <a:r>
              <a:rPr lang="cs-CZ" sz="2200" dirty="0">
                <a:solidFill>
                  <a:schemeClr val="bg1"/>
                </a:solidFill>
              </a:rPr>
              <a:t>prohlížení </a:t>
            </a:r>
            <a:r>
              <a:rPr lang="cs-CZ" sz="2200" dirty="0" err="1">
                <a:solidFill>
                  <a:schemeClr val="bg1"/>
                </a:solidFill>
              </a:rPr>
              <a:t>World</a:t>
            </a:r>
            <a:r>
              <a:rPr lang="cs-CZ" sz="2200" dirty="0">
                <a:solidFill>
                  <a:schemeClr val="bg1"/>
                </a:solidFill>
              </a:rPr>
              <a:t> </a:t>
            </a:r>
            <a:r>
              <a:rPr lang="cs-CZ" sz="2200" dirty="0" err="1">
                <a:solidFill>
                  <a:schemeClr val="bg1"/>
                </a:solidFill>
              </a:rPr>
              <a:t>Wide</a:t>
            </a:r>
            <a:r>
              <a:rPr lang="cs-CZ" sz="2200" dirty="0">
                <a:solidFill>
                  <a:schemeClr val="bg1"/>
                </a:solidFill>
              </a:rPr>
              <a:t> Webu (WWW). Program umožňuje komunikaci </a:t>
            </a:r>
            <a:r>
              <a:rPr lang="cs-CZ" sz="2200" dirty="0" smtClean="0">
                <a:solidFill>
                  <a:schemeClr val="bg1"/>
                </a:solidFill>
              </a:rPr>
              <a:t>s </a:t>
            </a:r>
            <a:r>
              <a:rPr lang="cs-CZ" sz="2200" dirty="0">
                <a:solidFill>
                  <a:schemeClr val="bg1"/>
                </a:solidFill>
              </a:rPr>
              <a:t>HTTP serverem a zpracování přijatého kódu (HTML, XHTML, XML apod.), který podle daných standardů zformátuje a zobrazí webovou stránku.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78743"/>
            <a:ext cx="5809092" cy="2556000"/>
          </a:xfrm>
          <a:prstGeom prst="rect">
            <a:avLst/>
          </a:prstGeom>
          <a:ln w="28575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3686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tx1">
                <a:lumMod val="50000"/>
                <a:lumOff val="50000"/>
              </a:schemeClr>
            </a:gs>
            <a:gs pos="50000">
              <a:schemeClr val="accent1">
                <a:lumMod val="40000"/>
                <a:lumOff val="60000"/>
              </a:schemeClr>
            </a:gs>
            <a:gs pos="100000">
              <a:schemeClr val="bg1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0525" y="260648"/>
            <a:ext cx="2649066" cy="3436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láček 1"/>
          <p:cNvSpPr/>
          <p:nvPr/>
        </p:nvSpPr>
        <p:spPr>
          <a:xfrm>
            <a:off x="323528" y="980728"/>
            <a:ext cx="5609812" cy="2716546"/>
          </a:xfrm>
          <a:prstGeom prst="cloudCallout">
            <a:avLst>
              <a:gd name="adj1" fmla="val 68944"/>
              <a:gd name="adj2" fmla="val -21359"/>
            </a:avLst>
          </a:prstGeom>
          <a:gradFill flip="none" rotWithShape="1">
            <a:gsLst>
              <a:gs pos="0">
                <a:srgbClr val="0070C0"/>
              </a:gs>
              <a:gs pos="50000">
                <a:srgbClr val="37A9FF"/>
              </a:gs>
              <a:gs pos="100000">
                <a:srgbClr val="71C2FF"/>
              </a:gs>
            </a:gsLst>
            <a:lin ang="2700000" scaled="1"/>
            <a:tileRect/>
          </a:gradFill>
          <a:ln>
            <a:solidFill>
              <a:srgbClr val="FFFF00"/>
            </a:solidFill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Handwriting" pitchFamily="66" charset="0"/>
              </a:rPr>
              <a:t>KAPITOLA  3</a:t>
            </a:r>
            <a:endParaRPr lang="cs-CZ" sz="4400" b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Handwriting" pitchFamily="66" charset="0"/>
            </a:endParaRPr>
          </a:p>
        </p:txBody>
      </p:sp>
      <p:sp>
        <p:nvSpPr>
          <p:cNvPr id="3" name="Vodorovný svitek 2"/>
          <p:cNvSpPr/>
          <p:nvPr/>
        </p:nvSpPr>
        <p:spPr>
          <a:xfrm>
            <a:off x="539552" y="4365104"/>
            <a:ext cx="8136904" cy="2160240"/>
          </a:xfrm>
          <a:prstGeom prst="horizontalScroll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4C5A6A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INTERNET</a:t>
            </a:r>
          </a:p>
          <a:p>
            <a:pPr algn="ctr"/>
            <a:r>
              <a:rPr lang="cs-CZ" sz="4800" b="1" dirty="0" smtClean="0">
                <a:solidFill>
                  <a:srgbClr val="4C5A6A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vyhledávače</a:t>
            </a:r>
            <a:endParaRPr lang="cs-CZ" sz="4800" b="1" dirty="0">
              <a:solidFill>
                <a:srgbClr val="4C5A6A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821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48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INTERNET</a:t>
            </a:r>
            <a:endParaRPr lang="cs-CZ" sz="48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915816" y="1356227"/>
            <a:ext cx="60486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Vyhledávače</a:t>
            </a:r>
          </a:p>
        </p:txBody>
      </p:sp>
      <p:sp>
        <p:nvSpPr>
          <p:cNvPr id="4" name="Obdélník 3"/>
          <p:cNvSpPr/>
          <p:nvPr/>
        </p:nvSpPr>
        <p:spPr>
          <a:xfrm>
            <a:off x="2897492" y="2032054"/>
            <a:ext cx="605784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200" dirty="0">
                <a:solidFill>
                  <a:schemeClr val="bg1"/>
                </a:solidFill>
              </a:rPr>
              <a:t>Internetový vyhledávač je služba, která umožňuje na Internetu najít webové stránky, které obsahují požadované </a:t>
            </a:r>
            <a:r>
              <a:rPr lang="cs-CZ" sz="2200" dirty="0" smtClean="0">
                <a:solidFill>
                  <a:schemeClr val="bg1"/>
                </a:solidFill>
              </a:rPr>
              <a:t>informace.</a:t>
            </a: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36" b="8683"/>
          <a:stretch/>
        </p:blipFill>
        <p:spPr bwMode="auto">
          <a:xfrm>
            <a:off x="952620" y="5517232"/>
            <a:ext cx="8020050" cy="1132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13966"/>
            <a:ext cx="6035675" cy="692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107504" y="3173045"/>
            <a:ext cx="884783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Uživatel zadává do rozhraní vyhledávače klíčová slova, která charakterizují hledanou informaci, a vyhledávač obratem na základě své databáze vypisuje seznam odkazů na stránky, které hledané informace obsahují (text, obrázky nebo jiné typy multimediálních informací).</a:t>
            </a:r>
          </a:p>
        </p:txBody>
      </p:sp>
    </p:spTree>
    <p:extLst>
      <p:ext uri="{BB962C8B-B14F-4D97-AF65-F5344CB8AC3E}">
        <p14:creationId xmlns:p14="http://schemas.microsoft.com/office/powerpoint/2010/main" val="3902152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48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INTERNET</a:t>
            </a:r>
            <a:endParaRPr lang="cs-CZ" sz="48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915816" y="1356227"/>
            <a:ext cx="6048672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Vyhledávače</a:t>
            </a:r>
          </a:p>
          <a:p>
            <a:pPr algn="ctr">
              <a:spcAft>
                <a:spcPts val="1200"/>
              </a:spcAft>
            </a:pPr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světově</a:t>
            </a:r>
            <a:endParaRPr lang="cs-CZ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79512" y="2469907"/>
            <a:ext cx="8784976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AltaVista</a:t>
            </a:r>
            <a:endParaRPr lang="cs-CZ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cs-CZ" sz="2200" dirty="0" smtClean="0">
                <a:solidFill>
                  <a:schemeClr val="bg1"/>
                </a:solidFill>
              </a:rPr>
              <a:t>původní </a:t>
            </a:r>
            <a:r>
              <a:rPr lang="cs-CZ" sz="2200" dirty="0">
                <a:solidFill>
                  <a:schemeClr val="bg1"/>
                </a:solidFill>
              </a:rPr>
              <a:t>(dnes nefunkční) stránky na adrese http://altavista.digital.com měly ukázat vysoký potenciál serverů mateřské hardwarové společnosti Digital </a:t>
            </a:r>
            <a:r>
              <a:rPr lang="cs-CZ" sz="2200" dirty="0" err="1">
                <a:solidFill>
                  <a:schemeClr val="bg1"/>
                </a:solidFill>
              </a:rPr>
              <a:t>Equipment</a:t>
            </a:r>
            <a:r>
              <a:rPr lang="cs-CZ" sz="2200" dirty="0">
                <a:solidFill>
                  <a:schemeClr val="bg1"/>
                </a:solidFill>
              </a:rPr>
              <a:t> </a:t>
            </a:r>
            <a:r>
              <a:rPr lang="cs-CZ" sz="2200" dirty="0" err="1">
                <a:solidFill>
                  <a:schemeClr val="bg1"/>
                </a:solidFill>
              </a:rPr>
              <a:t>Corporation</a:t>
            </a:r>
            <a:r>
              <a:rPr lang="cs-CZ" sz="2200" dirty="0">
                <a:solidFill>
                  <a:schemeClr val="bg1"/>
                </a:solidFill>
              </a:rPr>
              <a:t> </a:t>
            </a:r>
          </a:p>
          <a:p>
            <a:pPr>
              <a:spcBef>
                <a:spcPts val="600"/>
              </a:spcBef>
            </a:pP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Bing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200" dirty="0" smtClean="0">
                <a:solidFill>
                  <a:schemeClr val="bg1"/>
                </a:solidFill>
              </a:rPr>
              <a:t>je </a:t>
            </a:r>
            <a:r>
              <a:rPr lang="cs-CZ" sz="2200" dirty="0">
                <a:solidFill>
                  <a:schemeClr val="bg1"/>
                </a:solidFill>
              </a:rPr>
              <a:t>internetový vyhledávač provozovaný společností Microsoft, je </a:t>
            </a:r>
            <a:r>
              <a:rPr lang="cs-CZ" sz="2200" dirty="0" smtClean="0">
                <a:solidFill>
                  <a:schemeClr val="bg1"/>
                </a:solidFill>
              </a:rPr>
              <a:t/>
            </a:r>
            <a:br>
              <a:rPr lang="cs-CZ" sz="2200" dirty="0" smtClean="0">
                <a:solidFill>
                  <a:schemeClr val="bg1"/>
                </a:solidFill>
              </a:rPr>
            </a:br>
            <a:r>
              <a:rPr lang="cs-CZ" sz="2200" dirty="0" smtClean="0">
                <a:solidFill>
                  <a:schemeClr val="bg1"/>
                </a:solidFill>
              </a:rPr>
              <a:t>v </a:t>
            </a:r>
            <a:r>
              <a:rPr lang="cs-CZ" sz="2200" dirty="0">
                <a:solidFill>
                  <a:schemeClr val="bg1"/>
                </a:solidFill>
              </a:rPr>
              <a:t>současnosti druhým největším vyhledávačem na internetu po vyhledávači společnosti Google </a:t>
            </a:r>
          </a:p>
          <a:p>
            <a:pPr>
              <a:spcBef>
                <a:spcPts val="600"/>
              </a:spcBef>
            </a:pP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Google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200" dirty="0" smtClean="0">
                <a:solidFill>
                  <a:schemeClr val="bg1"/>
                </a:solidFill>
              </a:rPr>
              <a:t>je </a:t>
            </a:r>
            <a:r>
              <a:rPr lang="cs-CZ" sz="2200" dirty="0">
                <a:solidFill>
                  <a:schemeClr val="bg1"/>
                </a:solidFill>
              </a:rPr>
              <a:t>v současnosti nejpoužívanější internetový vyhledávač; fultextový </a:t>
            </a:r>
            <a:r>
              <a:rPr lang="cs-CZ" sz="2200" dirty="0" smtClean="0">
                <a:solidFill>
                  <a:schemeClr val="bg1"/>
                </a:solidFill>
              </a:rPr>
              <a:t>vyhledávač</a:t>
            </a:r>
            <a:endParaRPr lang="cs-CZ" sz="2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552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48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INTERNET</a:t>
            </a:r>
            <a:endParaRPr lang="cs-CZ" sz="48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915816" y="1356227"/>
            <a:ext cx="6048672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Vyhledávače</a:t>
            </a:r>
          </a:p>
          <a:p>
            <a:pPr algn="ctr">
              <a:spcAft>
                <a:spcPts val="1200"/>
              </a:spcAft>
            </a:pPr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české</a:t>
            </a:r>
            <a:endParaRPr lang="cs-CZ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79512" y="2469907"/>
            <a:ext cx="878497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Atlas.cz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200" dirty="0" smtClean="0">
                <a:solidFill>
                  <a:schemeClr val="bg1"/>
                </a:solidFill>
              </a:rPr>
              <a:t> </a:t>
            </a:r>
            <a:r>
              <a:rPr lang="cs-CZ" sz="2200" dirty="0">
                <a:solidFill>
                  <a:schemeClr val="bg1"/>
                </a:solidFill>
              </a:rPr>
              <a:t>je třetí nejnavštěvovanější portál českého internetu a patří pod firmu Centrum </a:t>
            </a:r>
            <a:r>
              <a:rPr lang="cs-CZ" sz="2200" dirty="0" err="1">
                <a:solidFill>
                  <a:schemeClr val="bg1"/>
                </a:solidFill>
              </a:rPr>
              <a:t>Holdings</a:t>
            </a:r>
            <a:r>
              <a:rPr lang="cs-CZ" sz="2200" dirty="0">
                <a:solidFill>
                  <a:schemeClr val="bg1"/>
                </a:solidFill>
              </a:rPr>
              <a:t>, jež vlastní i portál Centrum.cz; ATLAS.CZ je český internetový portál s rozsáhlými zdroji informací pro byznys, komunikaci i volný čas</a:t>
            </a:r>
          </a:p>
          <a:p>
            <a:pPr>
              <a:spcAft>
                <a:spcPts val="600"/>
              </a:spcAft>
            </a:pP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Centrum.cz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200" dirty="0" smtClean="0">
                <a:solidFill>
                  <a:schemeClr val="bg1"/>
                </a:solidFill>
              </a:rPr>
              <a:t>je </a:t>
            </a:r>
            <a:r>
              <a:rPr lang="cs-CZ" sz="2200" dirty="0">
                <a:solidFill>
                  <a:schemeClr val="bg1"/>
                </a:solidFill>
              </a:rPr>
              <a:t>český internetový portál</a:t>
            </a:r>
            <a:r>
              <a:rPr lang="cs-CZ" sz="2200" dirty="0" smtClean="0">
                <a:solidFill>
                  <a:schemeClr val="bg1"/>
                </a:solidFill>
              </a:rPr>
              <a:t>, jedná </a:t>
            </a:r>
            <a:r>
              <a:rPr lang="cs-CZ" sz="2200" dirty="0">
                <a:solidFill>
                  <a:schemeClr val="bg1"/>
                </a:solidFill>
              </a:rPr>
              <a:t>se o třetí nejnavštěvovanější web v ČR </a:t>
            </a:r>
          </a:p>
          <a:p>
            <a:pPr>
              <a:spcBef>
                <a:spcPts val="600"/>
              </a:spcBef>
            </a:pPr>
            <a:r>
              <a:rPr lang="cs-CZ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Seznam.cz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200" dirty="0" smtClean="0">
                <a:solidFill>
                  <a:schemeClr val="bg1"/>
                </a:solidFill>
              </a:rPr>
              <a:t>- </a:t>
            </a:r>
            <a:r>
              <a:rPr lang="cs-CZ" sz="2200" dirty="0">
                <a:solidFill>
                  <a:schemeClr val="bg1"/>
                </a:solidFill>
              </a:rPr>
              <a:t>je nejnavštěvovanější český internetový portál; byl založen roku 1996 </a:t>
            </a:r>
            <a:r>
              <a:rPr lang="cs-CZ" sz="2200" dirty="0" smtClean="0">
                <a:solidFill>
                  <a:schemeClr val="bg1"/>
                </a:solidFill>
              </a:rPr>
              <a:t/>
            </a:r>
            <a:br>
              <a:rPr lang="cs-CZ" sz="2200" dirty="0" smtClean="0">
                <a:solidFill>
                  <a:schemeClr val="bg1"/>
                </a:solidFill>
              </a:rPr>
            </a:br>
            <a:r>
              <a:rPr lang="cs-CZ" sz="2200" dirty="0" smtClean="0">
                <a:solidFill>
                  <a:schemeClr val="bg1"/>
                </a:solidFill>
              </a:rPr>
              <a:t>Ivem </a:t>
            </a:r>
            <a:r>
              <a:rPr lang="cs-CZ" sz="2200" dirty="0" err="1">
                <a:solidFill>
                  <a:schemeClr val="bg1"/>
                </a:solidFill>
              </a:rPr>
              <a:t>Lukačovičem</a:t>
            </a:r>
            <a:r>
              <a:rPr lang="cs-CZ" sz="2200" dirty="0">
                <a:solidFill>
                  <a:schemeClr val="bg1"/>
                </a:solidFill>
              </a:rPr>
              <a:t>, a stal se prvním českým internetovým vyhledávačem </a:t>
            </a:r>
            <a:r>
              <a:rPr lang="cs-CZ" sz="2200" dirty="0" smtClean="0">
                <a:solidFill>
                  <a:schemeClr val="bg1"/>
                </a:solidFill>
              </a:rPr>
              <a:t/>
            </a:r>
            <a:br>
              <a:rPr lang="cs-CZ" sz="2200" dirty="0" smtClean="0">
                <a:solidFill>
                  <a:schemeClr val="bg1"/>
                </a:solidFill>
              </a:rPr>
            </a:br>
            <a:r>
              <a:rPr lang="cs-CZ" sz="2200" dirty="0" smtClean="0">
                <a:solidFill>
                  <a:schemeClr val="bg1"/>
                </a:solidFill>
              </a:rPr>
              <a:t>v </a:t>
            </a:r>
            <a:r>
              <a:rPr lang="cs-CZ" sz="2200" dirty="0">
                <a:solidFill>
                  <a:schemeClr val="bg1"/>
                </a:solidFill>
              </a:rPr>
              <a:t>České republice; návštěvnost Seznamu v českém internetu byla přes </a:t>
            </a:r>
            <a:r>
              <a:rPr lang="cs-CZ" sz="2200" dirty="0" smtClean="0">
                <a:solidFill>
                  <a:schemeClr val="bg1"/>
                </a:solidFill>
              </a:rPr>
              <a:t/>
            </a:r>
            <a:br>
              <a:rPr lang="cs-CZ" sz="2200" dirty="0" smtClean="0">
                <a:solidFill>
                  <a:schemeClr val="bg1"/>
                </a:solidFill>
              </a:rPr>
            </a:br>
            <a:r>
              <a:rPr lang="cs-CZ" sz="2200" dirty="0" smtClean="0">
                <a:solidFill>
                  <a:schemeClr val="bg1"/>
                </a:solidFill>
              </a:rPr>
              <a:t>4 </a:t>
            </a:r>
            <a:r>
              <a:rPr lang="cs-CZ" sz="2200" dirty="0">
                <a:solidFill>
                  <a:schemeClr val="bg1"/>
                </a:solidFill>
              </a:rPr>
              <a:t>miliony unikátních návštěvníků měsíčně </a:t>
            </a:r>
          </a:p>
        </p:txBody>
      </p:sp>
    </p:spTree>
    <p:extLst>
      <p:ext uri="{BB962C8B-B14F-4D97-AF65-F5344CB8AC3E}">
        <p14:creationId xmlns:p14="http://schemas.microsoft.com/office/powerpoint/2010/main" val="4088565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48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INTERNET</a:t>
            </a:r>
            <a:endParaRPr lang="cs-CZ" sz="48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999406" y="1841911"/>
            <a:ext cx="3600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ZÁVĚREM</a:t>
            </a:r>
            <a:endParaRPr lang="cs-CZ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4784" y="2743475"/>
            <a:ext cx="9129216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cs-CZ" sz="2200" dirty="0" smtClean="0">
                <a:solidFill>
                  <a:schemeClr val="bg1"/>
                </a:solidFill>
              </a:rPr>
              <a:t>					           Postupem </a:t>
            </a:r>
            <a:r>
              <a:rPr lang="cs-CZ" sz="2200" dirty="0">
                <a:solidFill>
                  <a:schemeClr val="bg1"/>
                </a:solidFill>
              </a:rPr>
              <a:t>času se Internet </a:t>
            </a:r>
            <a:r>
              <a:rPr lang="cs-CZ" sz="2200" dirty="0" smtClean="0">
                <a:solidFill>
                  <a:schemeClr val="bg1"/>
                </a:solidFill>
              </a:rPr>
              <a:t>	                 			stává nedílnou součástí našeho života,</a:t>
            </a:r>
          </a:p>
          <a:p>
            <a:pPr>
              <a:spcAft>
                <a:spcPts val="1200"/>
              </a:spcAft>
            </a:pPr>
            <a:endParaRPr lang="cs-CZ" sz="2200" dirty="0" smtClean="0">
              <a:solidFill>
                <a:schemeClr val="bg1"/>
              </a:solidFill>
            </a:endParaRPr>
          </a:p>
          <a:p>
            <a:pPr marL="800100" lvl="1" indent="-342900"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 smtClean="0">
                <a:solidFill>
                  <a:schemeClr val="bg1"/>
                </a:solidFill>
              </a:rPr>
              <a:t>pomáhá </a:t>
            </a:r>
            <a:r>
              <a:rPr lang="cs-CZ" sz="2200" dirty="0">
                <a:solidFill>
                  <a:schemeClr val="bg1"/>
                </a:solidFill>
              </a:rPr>
              <a:t>nám být stále </a:t>
            </a:r>
            <a:r>
              <a:rPr lang="cs-CZ" sz="2200" dirty="0" smtClean="0">
                <a:solidFill>
                  <a:schemeClr val="bg1"/>
                </a:solidFill>
              </a:rPr>
              <a:t>v obraze čtením </a:t>
            </a:r>
            <a:r>
              <a:rPr lang="cs-CZ" sz="2200" dirty="0">
                <a:solidFill>
                  <a:schemeClr val="bg1"/>
                </a:solidFill>
              </a:rPr>
              <a:t>on-line </a:t>
            </a:r>
            <a:r>
              <a:rPr lang="cs-CZ" sz="2200" dirty="0" smtClean="0">
                <a:solidFill>
                  <a:schemeClr val="bg1"/>
                </a:solidFill>
              </a:rPr>
              <a:t>zpráv,</a:t>
            </a:r>
          </a:p>
          <a:p>
            <a:pPr marL="800100" lvl="1" indent="-342900"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 smtClean="0">
                <a:solidFill>
                  <a:schemeClr val="bg1"/>
                </a:solidFill>
              </a:rPr>
              <a:t>umožňuje </a:t>
            </a:r>
            <a:r>
              <a:rPr lang="cs-CZ" sz="2200" dirty="0">
                <a:solidFill>
                  <a:schemeClr val="bg1"/>
                </a:solidFill>
              </a:rPr>
              <a:t>nám častější kontakt se známými po celém </a:t>
            </a:r>
            <a:r>
              <a:rPr lang="cs-CZ" sz="2200" dirty="0" smtClean="0">
                <a:solidFill>
                  <a:schemeClr val="bg1"/>
                </a:solidFill>
              </a:rPr>
              <a:t>světě,</a:t>
            </a:r>
          </a:p>
          <a:p>
            <a:pPr marL="800100" lvl="1" indent="-342900"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 smtClean="0">
                <a:solidFill>
                  <a:schemeClr val="bg1"/>
                </a:solidFill>
              </a:rPr>
              <a:t>nabízí rychlé a pohodlné vyhledávání informací,</a:t>
            </a:r>
          </a:p>
          <a:p>
            <a:pPr marL="800100" lvl="1" indent="-342900"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200" dirty="0" smtClean="0">
                <a:solidFill>
                  <a:schemeClr val="bg1"/>
                </a:solidFill>
              </a:rPr>
              <a:t>přináší možnost nakupování přes internet</a:t>
            </a:r>
          </a:p>
          <a:p>
            <a:pPr algn="ctr">
              <a:spcAft>
                <a:spcPts val="1200"/>
              </a:spcAft>
            </a:pPr>
            <a:r>
              <a:rPr lang="cs-CZ" sz="2200" dirty="0" smtClean="0">
                <a:solidFill>
                  <a:schemeClr val="bg1"/>
                </a:solidFill>
              </a:rPr>
              <a:t>Je však důležité naučit se vnímat internet jak z těch pozitivních stránek, tak je třeba vnímat i negativa</a:t>
            </a:r>
            <a:r>
              <a:rPr lang="cs-CZ" sz="2200" dirty="0">
                <a:solidFill>
                  <a:schemeClr val="bg1"/>
                </a:solidFill>
              </a:rPr>
              <a:t>, která s sebou Internet přináší</a:t>
            </a:r>
            <a:r>
              <a:rPr lang="cs-CZ" sz="2200" dirty="0" smtClean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9218" name="Picture 2" descr="C:\Users\admin\AppData\Local\Microsoft\Windows\Temporary Internet Files\Content.IE5\PGHYLISA\MC90035478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2243" y="1556792"/>
            <a:ext cx="2970516" cy="2373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6656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48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INTERNET</a:t>
            </a:r>
            <a:endParaRPr lang="cs-CZ" sz="48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999406" y="1841911"/>
            <a:ext cx="3600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200"/>
              </a:spcAft>
            </a:pPr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ZÁVĚREM</a:t>
            </a:r>
            <a:endParaRPr lang="cs-CZ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95424" y="4704117"/>
            <a:ext cx="57887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cs-CZ" sz="2400" dirty="0" smtClean="0">
                <a:solidFill>
                  <a:schemeClr val="bg1"/>
                </a:solidFill>
              </a:rPr>
              <a:t>Velkým </a:t>
            </a:r>
            <a:r>
              <a:rPr lang="cs-CZ" sz="2400" dirty="0">
                <a:solidFill>
                  <a:schemeClr val="bg1"/>
                </a:solidFill>
              </a:rPr>
              <a:t>problémem, </a:t>
            </a:r>
            <a:r>
              <a:rPr lang="cs-CZ" sz="2400" dirty="0" smtClean="0">
                <a:solidFill>
                  <a:schemeClr val="bg1"/>
                </a:solidFill>
              </a:rPr>
              <a:t/>
            </a:r>
            <a:br>
              <a:rPr lang="cs-CZ" sz="2400" dirty="0" smtClean="0">
                <a:solidFill>
                  <a:schemeClr val="bg1"/>
                </a:solidFill>
              </a:rPr>
            </a:br>
            <a:r>
              <a:rPr lang="cs-CZ" sz="2400" dirty="0" smtClean="0">
                <a:solidFill>
                  <a:schemeClr val="bg1"/>
                </a:solidFill>
              </a:rPr>
              <a:t>který </a:t>
            </a:r>
            <a:r>
              <a:rPr lang="cs-CZ" sz="2400" dirty="0">
                <a:solidFill>
                  <a:schemeClr val="bg1"/>
                </a:solidFill>
              </a:rPr>
              <a:t>nebyl v rámci Internetu dosud vyřešen, </a:t>
            </a:r>
            <a:r>
              <a:rPr lang="cs-CZ" sz="2400" dirty="0" smtClean="0">
                <a:solidFill>
                  <a:schemeClr val="bg1"/>
                </a:solidFill>
              </a:rPr>
              <a:t>se </a:t>
            </a:r>
            <a:r>
              <a:rPr lang="cs-CZ" sz="2400" dirty="0">
                <a:solidFill>
                  <a:schemeClr val="bg1"/>
                </a:solidFill>
              </a:rPr>
              <a:t>stalo </a:t>
            </a:r>
            <a:r>
              <a:rPr lang="cs-CZ" sz="2400" dirty="0" smtClean="0">
                <a:solidFill>
                  <a:schemeClr val="bg1"/>
                </a:solidFill>
              </a:rPr>
              <a:t/>
            </a:r>
            <a:br>
              <a:rPr lang="cs-CZ" sz="2400" dirty="0" smtClean="0">
                <a:solidFill>
                  <a:schemeClr val="bg1"/>
                </a:solidFill>
              </a:rPr>
            </a:br>
            <a:r>
              <a:rPr lang="cs-CZ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dodržování </a:t>
            </a:r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autorských práv</a:t>
            </a:r>
            <a:r>
              <a:rPr lang="cs-CZ" sz="2400" dirty="0">
                <a:solidFill>
                  <a:schemeClr val="bg1"/>
                </a:solidFill>
              </a:rPr>
              <a:t>.</a:t>
            </a:r>
            <a:endParaRPr lang="cs-CZ" sz="2200" dirty="0" smtClean="0">
              <a:solidFill>
                <a:schemeClr val="bg1"/>
              </a:solidFill>
            </a:endParaRPr>
          </a:p>
        </p:txBody>
      </p:sp>
      <p:pic>
        <p:nvPicPr>
          <p:cNvPr id="9218" name="Picture 2" descr="C:\Users\admin\AppData\Local\Microsoft\Windows\Temporary Internet Files\Content.IE5\PGHYLISA\MC90035478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2243" y="1556792"/>
            <a:ext cx="2970516" cy="2373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4860032" y="2512091"/>
            <a:ext cx="410445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cs-CZ" sz="2400" dirty="0">
                <a:solidFill>
                  <a:schemeClr val="bg1"/>
                </a:solidFill>
              </a:rPr>
              <a:t>Každý jistě ocení </a:t>
            </a:r>
            <a:r>
              <a:rPr lang="cs-CZ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možnost okamžitě dále pracovat se získanými údaji </a:t>
            </a:r>
            <a:r>
              <a:rPr lang="cs-CZ" sz="2400" dirty="0">
                <a:solidFill>
                  <a:schemeClr val="bg1"/>
                </a:solidFill>
              </a:rPr>
              <a:t>(ukládat si je, kopírovat i tisknout). 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238"/>
          <a:stretch/>
        </p:blipFill>
        <p:spPr bwMode="auto">
          <a:xfrm>
            <a:off x="6516216" y="4802504"/>
            <a:ext cx="2328863" cy="184023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83786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43808" y="188640"/>
            <a:ext cx="6116216" cy="1224136"/>
          </a:xfrm>
          <a:solidFill>
            <a:srgbClr val="0070C0"/>
          </a:solidFill>
        </p:spPr>
        <p:txBody>
          <a:bodyPr anchor="ctr"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48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INTERNET</a:t>
            </a:r>
            <a:endParaRPr lang="cs-CZ" sz="48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4" name="Picture 4" descr="C:\Users\admin\AppData\Local\Microsoft\Windows\Temporary Internet Files\Content.IE5\7GHGJ025\MP900442441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" y="33919"/>
            <a:ext cx="9174719" cy="6868998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55576" y="1268760"/>
            <a:ext cx="7776864" cy="304698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cs-CZ" sz="96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  <a:cs typeface="Aharoni" pitchFamily="2" charset="-79"/>
              </a:rPr>
              <a:t>Děkuji </a:t>
            </a:r>
            <a:br>
              <a:rPr lang="cs-CZ" sz="96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  <a:cs typeface="Aharoni" pitchFamily="2" charset="-79"/>
              </a:rPr>
            </a:br>
            <a:r>
              <a:rPr lang="cs-CZ" sz="96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Comic Sans MS" pitchFamily="66" charset="0"/>
                <a:cs typeface="Aharoni" pitchFamily="2" charset="-79"/>
              </a:rPr>
              <a:t>za pozornost</a:t>
            </a:r>
            <a:endParaRPr lang="cs-CZ" sz="96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  <a:latin typeface="Comic Sans MS" pitchFamily="66" charset="0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845609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865" y="642786"/>
            <a:ext cx="9036496" cy="63863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cs-CZ" sz="1600" dirty="0"/>
              <a:t>Přispěvatelé Wikipedie,</a:t>
            </a:r>
            <a:r>
              <a:rPr lang="cs-CZ" sz="1600" i="1" dirty="0"/>
              <a:t> Internet</a:t>
            </a:r>
            <a:r>
              <a:rPr lang="cs-CZ" sz="1600" dirty="0"/>
              <a:t> [online], Wikipedie: Otevřená encyklopedie, c2013, Datum poslední revize 17. 06. 2013, 08:27 UTC, [citováno 19. 07. 2013] &lt;</a:t>
            </a:r>
            <a:r>
              <a:rPr lang="cs-CZ" sz="1600" dirty="0">
                <a:hlinkClick r:id="rId2"/>
              </a:rPr>
              <a:t>http://cs.wikipedia.org/w/</a:t>
            </a:r>
            <a:r>
              <a:rPr lang="cs-CZ" sz="1600" dirty="0" err="1">
                <a:hlinkClick r:id="rId2"/>
              </a:rPr>
              <a:t>index.php?title</a:t>
            </a:r>
            <a:r>
              <a:rPr lang="cs-CZ" sz="1600" dirty="0">
                <a:hlinkClick r:id="rId2"/>
              </a:rPr>
              <a:t>=</a:t>
            </a:r>
            <a:r>
              <a:rPr lang="cs-CZ" sz="1600" dirty="0" err="1">
                <a:hlinkClick r:id="rId2"/>
              </a:rPr>
              <a:t>Internet&amp;oldid</a:t>
            </a:r>
            <a:r>
              <a:rPr lang="cs-CZ" sz="1600" dirty="0">
                <a:hlinkClick r:id="rId2"/>
              </a:rPr>
              <a:t>=10422988</a:t>
            </a:r>
            <a:r>
              <a:rPr lang="cs-CZ" sz="1600" dirty="0"/>
              <a:t>&gt; </a:t>
            </a:r>
            <a:endParaRPr lang="cs-CZ" sz="1600" dirty="0" smtClean="0"/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cs-CZ" sz="1600" dirty="0"/>
              <a:t>Přispěvatelé Wikipedie,</a:t>
            </a:r>
            <a:r>
              <a:rPr lang="cs-CZ" sz="1600" i="1" dirty="0"/>
              <a:t> Historie internetu</a:t>
            </a:r>
            <a:r>
              <a:rPr lang="cs-CZ" sz="1600" dirty="0"/>
              <a:t> [online], Wikipedie: Otevřená encyklopedie, c2013, Datum poslední revize 13. 05. 2013, 09:45 UTC, [citováno 22. 07. 2013] &lt;</a:t>
            </a:r>
            <a:r>
              <a:rPr lang="cs-CZ" sz="1600" dirty="0">
                <a:hlinkClick r:id="rId3"/>
              </a:rPr>
              <a:t>http://cs.wikipedia.org/w/</a:t>
            </a:r>
            <a:r>
              <a:rPr lang="cs-CZ" sz="1600" dirty="0" err="1">
                <a:hlinkClick r:id="rId3"/>
              </a:rPr>
              <a:t>index.php?title</a:t>
            </a:r>
            <a:r>
              <a:rPr lang="cs-CZ" sz="1600" dirty="0">
                <a:hlinkClick r:id="rId3"/>
              </a:rPr>
              <a:t>=</a:t>
            </a:r>
            <a:r>
              <a:rPr lang="cs-CZ" sz="1600" dirty="0" err="1">
                <a:hlinkClick r:id="rId3"/>
              </a:rPr>
              <a:t>Historie_internetu&amp;oldid</a:t>
            </a:r>
            <a:r>
              <a:rPr lang="cs-CZ" sz="1600" dirty="0">
                <a:hlinkClick r:id="rId3"/>
              </a:rPr>
              <a:t>=10320152</a:t>
            </a:r>
            <a:r>
              <a:rPr lang="cs-CZ" sz="1600" dirty="0"/>
              <a:t>&gt; </a:t>
            </a:r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en-US" sz="1600" dirty="0" smtClean="0"/>
              <a:t>Wikipedia </a:t>
            </a:r>
            <a:r>
              <a:rPr lang="en-US" sz="1600" dirty="0"/>
              <a:t>contributors, 'Internet', </a:t>
            </a:r>
            <a:r>
              <a:rPr lang="en-US" sz="1600" i="1" dirty="0"/>
              <a:t>Wikipedia, The Free Encyclopedia,</a:t>
            </a:r>
            <a:r>
              <a:rPr lang="en-US" sz="1600" dirty="0"/>
              <a:t> 14 July 2013, 14:23 UTC, &lt;</a:t>
            </a:r>
            <a:r>
              <a:rPr lang="en-US" sz="1600" dirty="0">
                <a:hlinkClick r:id="rId4"/>
              </a:rPr>
              <a:t>http://en.wikipedia.org/w/index.php?title=Internet&amp;oldid=564228470</a:t>
            </a:r>
            <a:r>
              <a:rPr lang="en-US" sz="1600" dirty="0"/>
              <a:t>&gt; [accessed 19 July 2013</a:t>
            </a:r>
            <a:r>
              <a:rPr lang="en-US" sz="1600" dirty="0" smtClean="0"/>
              <a:t>]</a:t>
            </a:r>
            <a:endParaRPr lang="cs-CZ" sz="1600" dirty="0" smtClean="0"/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cs-CZ" sz="1600" dirty="0"/>
              <a:t>Přispěvatelé Wikipedie,</a:t>
            </a:r>
            <a:r>
              <a:rPr lang="cs-CZ" sz="1600" i="1" dirty="0"/>
              <a:t> DARPA</a:t>
            </a:r>
            <a:r>
              <a:rPr lang="cs-CZ" sz="1600" dirty="0"/>
              <a:t> [online], Wikipedie: Otevřená encyklopedie, c2013, Datum poslední revize 24. 03. 2013, 20:51 UTC, [citováno 22. 07. 2013] &lt;</a:t>
            </a:r>
            <a:r>
              <a:rPr lang="cs-CZ" sz="1600" dirty="0">
                <a:hlinkClick r:id="rId5"/>
              </a:rPr>
              <a:t>http://cs.wikipedia.org/w/</a:t>
            </a:r>
            <a:r>
              <a:rPr lang="cs-CZ" sz="1600" dirty="0" err="1">
                <a:hlinkClick r:id="rId5"/>
              </a:rPr>
              <a:t>index.php?title</a:t>
            </a:r>
            <a:r>
              <a:rPr lang="cs-CZ" sz="1600" dirty="0">
                <a:hlinkClick r:id="rId5"/>
              </a:rPr>
              <a:t>=</a:t>
            </a:r>
            <a:r>
              <a:rPr lang="cs-CZ" sz="1600" dirty="0" err="1">
                <a:hlinkClick r:id="rId5"/>
              </a:rPr>
              <a:t>DARPA&amp;oldid</a:t>
            </a:r>
            <a:r>
              <a:rPr lang="cs-CZ" sz="1600" dirty="0">
                <a:hlinkClick r:id="rId5"/>
              </a:rPr>
              <a:t>=10003374</a:t>
            </a:r>
            <a:r>
              <a:rPr lang="cs-CZ" sz="1600" dirty="0"/>
              <a:t>&gt; </a:t>
            </a:r>
            <a:r>
              <a:rPr lang="en-US" sz="1600" dirty="0" smtClean="0"/>
              <a:t> </a:t>
            </a:r>
            <a:endParaRPr lang="cs-CZ" sz="1600" dirty="0" smtClean="0"/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cs-CZ" sz="1600" dirty="0"/>
              <a:t>Přispěvatelé Wikipedie,</a:t>
            </a:r>
            <a:r>
              <a:rPr lang="cs-CZ" sz="1600" i="1" dirty="0"/>
              <a:t> E-mail</a:t>
            </a:r>
            <a:r>
              <a:rPr lang="cs-CZ" sz="1600" dirty="0"/>
              <a:t> [online], Wikipedie: Otevřená encyklopedie, c2013, Datum poslední revize 27. 05. 2013, 11:37 UTC, [citováno 22. 07. 2013] </a:t>
            </a:r>
            <a:r>
              <a:rPr lang="cs-CZ" sz="1600" dirty="0" smtClean="0">
                <a:hlinkClick r:id="rId6"/>
              </a:rPr>
              <a:t>http</a:t>
            </a:r>
            <a:r>
              <a:rPr lang="cs-CZ" sz="1600" dirty="0">
                <a:hlinkClick r:id="rId6"/>
              </a:rPr>
              <a:t>://</a:t>
            </a:r>
            <a:r>
              <a:rPr lang="cs-CZ" sz="1600" dirty="0" smtClean="0">
                <a:hlinkClick r:id="rId6"/>
              </a:rPr>
              <a:t>cs.wikipedia.org/w/index.php?title=E-mail&amp;oldid=10359865</a:t>
            </a:r>
            <a:endParaRPr lang="cs-CZ" sz="1600" dirty="0" smtClean="0"/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cs-CZ" sz="1600" dirty="0"/>
              <a:t>Přispěvatelé Wikipedie,</a:t>
            </a:r>
            <a:r>
              <a:rPr lang="cs-CZ" sz="1600" i="1" dirty="0"/>
              <a:t> </a:t>
            </a:r>
            <a:r>
              <a:rPr lang="cs-CZ" sz="1600" i="1" dirty="0" err="1"/>
              <a:t>Mosaic</a:t>
            </a:r>
            <a:r>
              <a:rPr lang="cs-CZ" sz="1600" i="1" dirty="0"/>
              <a:t> (prohlížeč)</a:t>
            </a:r>
            <a:r>
              <a:rPr lang="cs-CZ" sz="1600" dirty="0"/>
              <a:t> [online], Wikipedie: Otevřená encyklopedie, c2013, Datum poslední revize 14. 04. 2013, 12:36 UTC, [citováno 22. 07. 2013] </a:t>
            </a:r>
            <a:r>
              <a:rPr lang="cs-CZ" sz="1600" dirty="0" smtClean="0">
                <a:hlinkClick r:id="rId7"/>
              </a:rPr>
              <a:t>http</a:t>
            </a:r>
            <a:r>
              <a:rPr lang="cs-CZ" sz="1600" dirty="0">
                <a:hlinkClick r:id="rId7"/>
              </a:rPr>
              <a:t>://cs.wikipedia.org/w/index.php?title=Mosaic_(prohl%C3%AD%C5%BEe%C4%8D)&amp;</a:t>
            </a:r>
            <a:r>
              <a:rPr lang="cs-CZ" sz="1600" dirty="0" smtClean="0">
                <a:hlinkClick r:id="rId7"/>
              </a:rPr>
              <a:t>oldid=10209113</a:t>
            </a:r>
            <a:endParaRPr lang="cs-CZ" sz="1600" dirty="0" smtClean="0"/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cs-CZ" sz="1600" dirty="0"/>
              <a:t>Přispěvatelé Wikipedie,</a:t>
            </a:r>
            <a:r>
              <a:rPr lang="cs-CZ" sz="1600" i="1" dirty="0"/>
              <a:t> </a:t>
            </a:r>
            <a:r>
              <a:rPr lang="cs-CZ" sz="1600" i="1" dirty="0" err="1"/>
              <a:t>World</a:t>
            </a:r>
            <a:r>
              <a:rPr lang="cs-CZ" sz="1600" i="1" dirty="0"/>
              <a:t> </a:t>
            </a:r>
            <a:r>
              <a:rPr lang="cs-CZ" sz="1600" i="1" dirty="0" err="1"/>
              <a:t>Wide</a:t>
            </a:r>
            <a:r>
              <a:rPr lang="cs-CZ" sz="1600" i="1" dirty="0"/>
              <a:t> Web</a:t>
            </a:r>
            <a:r>
              <a:rPr lang="cs-CZ" sz="1600" dirty="0"/>
              <a:t> [online], Wikipedie: Otevřená encyklopedie, c2013, Datum poslední revize 4. 04. 2013, 11:10 UTC, [citováno 22. 07. 2013] </a:t>
            </a:r>
            <a:r>
              <a:rPr lang="cs-CZ" sz="1600" dirty="0" smtClean="0">
                <a:hlinkClick r:id="rId8"/>
              </a:rPr>
              <a:t>http</a:t>
            </a:r>
            <a:r>
              <a:rPr lang="cs-CZ" sz="1600" dirty="0">
                <a:hlinkClick r:id="rId8"/>
              </a:rPr>
              <a:t>://</a:t>
            </a:r>
            <a:r>
              <a:rPr lang="cs-CZ" sz="1600" dirty="0" smtClean="0">
                <a:hlinkClick r:id="rId8"/>
              </a:rPr>
              <a:t>cs.wikipedia.org/w/index.php?title=World_Wide_Web&amp;oldid=10087308</a:t>
            </a:r>
            <a:endParaRPr lang="cs-CZ" sz="1600" dirty="0" smtClean="0"/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cs-CZ" sz="1600" dirty="0"/>
              <a:t>Přispěvatelé Wikipedie,</a:t>
            </a:r>
            <a:r>
              <a:rPr lang="cs-CZ" sz="1600" i="1" dirty="0"/>
              <a:t> </a:t>
            </a:r>
            <a:r>
              <a:rPr lang="cs-CZ" sz="1600" i="1" dirty="0" err="1"/>
              <a:t>Napster</a:t>
            </a:r>
            <a:r>
              <a:rPr lang="cs-CZ" sz="1600" dirty="0"/>
              <a:t> [online], Wikipedie: Otevřená encyklopedie, c2013, Datum poslední revize 19. 03. 2013, 07:49 UTC, [citováno 22. 07. 2013] &lt;</a:t>
            </a:r>
            <a:r>
              <a:rPr lang="cs-CZ" sz="1600" dirty="0">
                <a:hlinkClick r:id="rId9"/>
              </a:rPr>
              <a:t>http://cs.wikipedia.org/w/</a:t>
            </a:r>
            <a:r>
              <a:rPr lang="cs-CZ" sz="1600" dirty="0" err="1">
                <a:hlinkClick r:id="rId9"/>
              </a:rPr>
              <a:t>index.php?title</a:t>
            </a:r>
            <a:r>
              <a:rPr lang="cs-CZ" sz="1600" dirty="0">
                <a:hlinkClick r:id="rId9"/>
              </a:rPr>
              <a:t>=</a:t>
            </a:r>
            <a:r>
              <a:rPr lang="cs-CZ" sz="1600" dirty="0" err="1">
                <a:hlinkClick r:id="rId9"/>
              </a:rPr>
              <a:t>Napster&amp;oldid</a:t>
            </a:r>
            <a:r>
              <a:rPr lang="cs-CZ" sz="1600" dirty="0">
                <a:hlinkClick r:id="rId9"/>
              </a:rPr>
              <a:t>=9962116</a:t>
            </a:r>
            <a:r>
              <a:rPr lang="cs-CZ" sz="1600" dirty="0"/>
              <a:t>&gt;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79512" y="58011"/>
            <a:ext cx="8964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ZDROJE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845140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865" y="642786"/>
            <a:ext cx="9036496" cy="27853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cs-CZ" sz="1600" dirty="0"/>
              <a:t>Přispěvatelé Wikipedie,</a:t>
            </a:r>
            <a:r>
              <a:rPr lang="cs-CZ" sz="1600" i="1" dirty="0"/>
              <a:t> Webový prohlížeč</a:t>
            </a:r>
            <a:r>
              <a:rPr lang="cs-CZ" sz="1600" dirty="0"/>
              <a:t> [online], Wikipedie: Otevřená encyklopedie, c2013, Datum poslední revize 4. 07. 2013, 11:58 UTC, [citováno 22. 07. 2013] </a:t>
            </a:r>
            <a:r>
              <a:rPr lang="cs-CZ" sz="1600" dirty="0" smtClean="0">
                <a:hlinkClick r:id="rId2"/>
              </a:rPr>
              <a:t>http</a:t>
            </a:r>
            <a:r>
              <a:rPr lang="cs-CZ" sz="1600" dirty="0">
                <a:hlinkClick r:id="rId2"/>
              </a:rPr>
              <a:t>://</a:t>
            </a:r>
            <a:r>
              <a:rPr lang="cs-CZ" sz="1600" dirty="0" smtClean="0">
                <a:hlinkClick r:id="rId2"/>
              </a:rPr>
              <a:t>cs.wikipedia.org/w/index.php?title=Webov%C3%BD_prohl%C3%AD%C5%BEe%C4%8D&amp;oldid=10470832</a:t>
            </a:r>
            <a:endParaRPr lang="cs-CZ" sz="1600" dirty="0" smtClean="0"/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cs-CZ" sz="1600" dirty="0"/>
              <a:t>Přispěvatelé Wikipedie,</a:t>
            </a:r>
            <a:r>
              <a:rPr lang="cs-CZ" sz="1600" i="1" dirty="0"/>
              <a:t> Internetový vyhledávač</a:t>
            </a:r>
            <a:r>
              <a:rPr lang="cs-CZ" sz="1600" dirty="0"/>
              <a:t> [online], Wikipedie: Otevřená encyklopedie, c2013, Datum poslední revize 16. 07. 2013, 12:16 UTC, [citováno 22. 07. 2013] &lt;</a:t>
            </a:r>
            <a:r>
              <a:rPr lang="cs-CZ" sz="1600" dirty="0">
                <a:hlinkClick r:id="rId3"/>
              </a:rPr>
              <a:t>http://cs.wikipedia.org/w/</a:t>
            </a:r>
            <a:r>
              <a:rPr lang="cs-CZ" sz="1600" dirty="0" err="1">
                <a:hlinkClick r:id="rId3"/>
              </a:rPr>
              <a:t>index.php?title</a:t>
            </a:r>
            <a:r>
              <a:rPr lang="cs-CZ" sz="1600" dirty="0">
                <a:hlinkClick r:id="rId3"/>
              </a:rPr>
              <a:t>=Internetov%C3%BD_vyhled%C3%A1va%C4%8D&amp;oldid=10530785</a:t>
            </a:r>
            <a:r>
              <a:rPr lang="cs-CZ" sz="1600" dirty="0"/>
              <a:t>&gt; </a:t>
            </a:r>
            <a:endParaRPr lang="cs-CZ" sz="1600" dirty="0" smtClean="0"/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r>
              <a:rPr lang="cs-CZ" sz="1600" dirty="0"/>
              <a:t>Dostupné z: </a:t>
            </a:r>
            <a:r>
              <a:rPr lang="cs-CZ" sz="1600" dirty="0">
                <a:hlinkClick r:id="rId4"/>
              </a:rPr>
              <a:t>http://</a:t>
            </a:r>
            <a:r>
              <a:rPr lang="cs-CZ" sz="1600" dirty="0" smtClean="0">
                <a:hlinkClick r:id="rId4"/>
              </a:rPr>
              <a:t>owebu.bloger.cz/Internet/Historie-vzniku-internetu</a:t>
            </a:r>
            <a:r>
              <a:rPr lang="cs-CZ" sz="1600" dirty="0" smtClean="0"/>
              <a:t>  </a:t>
            </a:r>
            <a:endParaRPr lang="cs-CZ" sz="1600" dirty="0"/>
          </a:p>
          <a:p>
            <a:pPr marL="285750" indent="-285750">
              <a:spcAft>
                <a:spcPts val="600"/>
              </a:spcAft>
              <a:buFont typeface="Wingdings" pitchFamily="2" charset="2"/>
              <a:buChar char="v"/>
            </a:pPr>
            <a:endParaRPr lang="cs-CZ" sz="1600" dirty="0" smtClean="0"/>
          </a:p>
        </p:txBody>
      </p:sp>
      <p:sp>
        <p:nvSpPr>
          <p:cNvPr id="3" name="TextovéPole 2"/>
          <p:cNvSpPr txBox="1"/>
          <p:nvPr/>
        </p:nvSpPr>
        <p:spPr>
          <a:xfrm>
            <a:off x="179512" y="58011"/>
            <a:ext cx="8964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ZDROJE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4195176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5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chnický">
  <a:themeElements>
    <a:clrScheme name="Bubbles">
      <a:dk1>
        <a:srgbClr val="0C002C"/>
      </a:dk1>
      <a:lt1>
        <a:srgbClr val="FFFFFF"/>
      </a:lt1>
      <a:dk2>
        <a:srgbClr val="236626"/>
      </a:dk2>
      <a:lt2>
        <a:srgbClr val="D7C8FE"/>
      </a:lt2>
      <a:accent1>
        <a:srgbClr val="4203E7"/>
      </a:accent1>
      <a:accent2>
        <a:srgbClr val="842F73"/>
      </a:accent2>
      <a:accent3>
        <a:srgbClr val="7532A8"/>
      </a:accent3>
      <a:accent4>
        <a:srgbClr val="F7A107"/>
      </a:accent4>
      <a:accent5>
        <a:srgbClr val="C86DCF"/>
      </a:accent5>
      <a:accent6>
        <a:srgbClr val="E6B500"/>
      </a:accent6>
      <a:hlink>
        <a:srgbClr val="FFDE66"/>
      </a:hlink>
      <a:folHlink>
        <a:srgbClr val="D490C5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4_Motiv4">
  <a:themeElements>
    <a:clrScheme name="Přehlednost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Motiv5</Template>
  <TotalTime>1366</TotalTime>
  <Words>1033</Words>
  <Application>Microsoft Office PowerPoint</Application>
  <PresentationFormat>Předvádění na obrazovce (4:3)</PresentationFormat>
  <Paragraphs>233</Paragraphs>
  <Slides>30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4</vt:i4>
      </vt:variant>
      <vt:variant>
        <vt:lpstr>Nadpisy snímků</vt:lpstr>
      </vt:variant>
      <vt:variant>
        <vt:i4>30</vt:i4>
      </vt:variant>
    </vt:vector>
  </HeadingPairs>
  <TitlesOfParts>
    <vt:vector size="34" baseType="lpstr">
      <vt:lpstr>Motiv5</vt:lpstr>
      <vt:lpstr>Technický</vt:lpstr>
      <vt:lpstr>4_Motiv4</vt:lpstr>
      <vt:lpstr>Motiv systému Office</vt:lpstr>
      <vt:lpstr>Prezentace aplikace PowerPoint</vt:lpstr>
      <vt:lpstr>ANOTACE:</vt:lpstr>
      <vt:lpstr>INFORMATIKA pro základní školu</vt:lpstr>
      <vt:lpstr>INTERNET</vt:lpstr>
      <vt:lpstr>INTERNET</vt:lpstr>
      <vt:lpstr>Prezentace aplikace PowerPoint</vt:lpstr>
      <vt:lpstr>INTERNET</vt:lpstr>
      <vt:lpstr>Prezentace aplikace PowerPoint</vt:lpstr>
      <vt:lpstr>INTERNET</vt:lpstr>
      <vt:lpstr>INTERNET</vt:lpstr>
      <vt:lpstr>INTERNET</vt:lpstr>
      <vt:lpstr>INTERNET</vt:lpstr>
      <vt:lpstr>INTERNET</vt:lpstr>
      <vt:lpstr>INTERNET</vt:lpstr>
      <vt:lpstr>INTERNET</vt:lpstr>
      <vt:lpstr>Prezentace aplikace PowerPoint</vt:lpstr>
      <vt:lpstr>INTERNET</vt:lpstr>
      <vt:lpstr>INTERNET</vt:lpstr>
      <vt:lpstr>INTERNET</vt:lpstr>
      <vt:lpstr>Prezentace aplikace PowerPoint</vt:lpstr>
      <vt:lpstr>INTERNET</vt:lpstr>
      <vt:lpstr>Prezentace aplikace PowerPoint</vt:lpstr>
      <vt:lpstr>INTERNET</vt:lpstr>
      <vt:lpstr>INTERNET</vt:lpstr>
      <vt:lpstr>INTERNET</vt:lpstr>
      <vt:lpstr>INTERNET</vt:lpstr>
      <vt:lpstr>INTERNET</vt:lpstr>
      <vt:lpstr>INTERNET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</dc:creator>
  <cp:lastModifiedBy>admin</cp:lastModifiedBy>
  <cp:revision>59</cp:revision>
  <dcterms:created xsi:type="dcterms:W3CDTF">2012-10-21T06:32:59Z</dcterms:created>
  <dcterms:modified xsi:type="dcterms:W3CDTF">2013-07-26T10:08:29Z</dcterms:modified>
</cp:coreProperties>
</file>