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9" r:id="rId4"/>
    <p:sldId id="271" r:id="rId5"/>
    <p:sldId id="272" r:id="rId6"/>
    <p:sldId id="270" r:id="rId7"/>
    <p:sldId id="264" r:id="rId8"/>
    <p:sldId id="266" r:id="rId9"/>
    <p:sldId id="273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58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VY_32_INOVACE_J. V. Sládek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VY_32_INOVACE_J. V. Sládek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hyperlink" Target="http://cs.wikipedia.org/wiki/Jan_Neruda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literatura.cz/texty/sladek.htm" TargetMode="External"/><Relationship Id="rId2" Type="http://schemas.openxmlformats.org/officeDocument/2006/relationships/hyperlink" Target="http://cs.wikipedia.org/wik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3538535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Výukový materiál určený pro hodinu literatury v 6. třídě základní školy. Předpokládá práci s učebnicí Čítanka 6, Nakladatelství Fraus 2003. Úvodní část je doplňovačka, v tajence najdou žáci jméno spisovatele, o kterém se budou v hodině učit</a:t>
            </a:r>
            <a:r>
              <a:rPr lang="cs-CZ" dirty="0" smtClean="0"/>
              <a:t>. Doplňovačku dostanou jako pracovní list. </a:t>
            </a:r>
            <a:r>
              <a:rPr lang="cs-CZ" dirty="0"/>
              <a:t>Zopakují si některé literární pojmy, které dále využijí při práci s textem v čítance. V další části si připomenou znalosti o autorovi z nižších ročníků. Následuje výklad a zápis do sešitů</a:t>
            </a:r>
            <a:r>
              <a:rPr lang="cs-CZ" dirty="0" smtClean="0"/>
              <a:t>. Zde je použit hypertextový odkaz s možností rozšíření učiva.  </a:t>
            </a:r>
            <a:r>
              <a:rPr lang="cs-CZ" dirty="0"/>
              <a:t>Práce v hodině pokračuje prací s textem</a:t>
            </a:r>
            <a:r>
              <a:rPr lang="cs-CZ" dirty="0" smtClean="0"/>
              <a:t>, rozborem obsahové </a:t>
            </a:r>
            <a:r>
              <a:rPr lang="cs-CZ" dirty="0"/>
              <a:t>a formální </a:t>
            </a:r>
            <a:r>
              <a:rPr lang="cs-CZ" dirty="0" smtClean="0"/>
              <a:t>stránky </a:t>
            </a:r>
            <a:r>
              <a:rPr lang="cs-CZ" dirty="0"/>
              <a:t>básně. </a:t>
            </a:r>
            <a:r>
              <a:rPr lang="cs-CZ" dirty="0" smtClean="0"/>
              <a:t>V tomto snímku je využito interaktivní pero. Poslední </a:t>
            </a:r>
            <a:r>
              <a:rPr lang="cs-CZ" dirty="0"/>
              <a:t>částí je závěrečné zopakování nejdůležitějších informací. Jedna vyučovací hodina.</a:t>
            </a:r>
          </a:p>
          <a:p>
            <a:r>
              <a:rPr lang="cs-CZ" dirty="0" smtClean="0"/>
              <a:t>Materiál je určen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 s tajenkou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042981"/>
              </p:ext>
            </p:extLst>
          </p:nvPr>
        </p:nvGraphicFramePr>
        <p:xfrm>
          <a:off x="4355973" y="1988838"/>
          <a:ext cx="4536507" cy="3888432"/>
        </p:xfrm>
        <a:graphic>
          <a:graphicData uri="http://schemas.openxmlformats.org/drawingml/2006/table">
            <a:tbl>
              <a:tblPr firstRow="1" firstCol="1" bandRow="1"/>
              <a:tblGrid>
                <a:gridCol w="219826"/>
                <a:gridCol w="208577"/>
                <a:gridCol w="219826"/>
                <a:gridCol w="219826"/>
                <a:gridCol w="232013"/>
                <a:gridCol w="219357"/>
                <a:gridCol w="232013"/>
                <a:gridCol w="208577"/>
                <a:gridCol w="219826"/>
                <a:gridCol w="219826"/>
                <a:gridCol w="232013"/>
                <a:gridCol w="243731"/>
                <a:gridCol w="243731"/>
                <a:gridCol w="219826"/>
                <a:gridCol w="172017"/>
                <a:gridCol w="172017"/>
                <a:gridCol w="219826"/>
                <a:gridCol w="219826"/>
                <a:gridCol w="208109"/>
                <a:gridCol w="405744"/>
              </a:tblGrid>
              <a:tr h="648072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                                                  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8072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 rowSpan="2"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 gridSpan="8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300" dirty="0">
                          <a:effectLst/>
                          <a:latin typeface="Arial Narrow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892" marR="46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179512" y="1306500"/>
            <a:ext cx="4320479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Tajenkou (ve sloupci) je 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ří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jmen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autora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1.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čá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 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ě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slo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ž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z ver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šů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2. 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zev tohoto vyu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č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ovac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 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ř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edm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ě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tu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3. jazykov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prost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ř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edek zalo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ž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na podobnosti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4. liter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druh realizovan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ý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v divadle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5. jeden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řá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dek v 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sni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6. zosobn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ě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ciz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ndara" pitchFamily="34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 slovem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94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38848" y="2364690"/>
            <a:ext cx="8784976" cy="40886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Znáš celé jméno autora?</a:t>
            </a:r>
          </a:p>
          <a:p>
            <a:pPr marL="0" indent="0">
              <a:buNone/>
            </a:pPr>
            <a:r>
              <a:rPr lang="cs-CZ" dirty="0" smtClean="0"/>
              <a:t>2. Pamatuješ si některou jeho báseň?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Řešení doplňovačky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1408" y="1810693"/>
            <a:ext cx="18473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0834782"/>
              </p:ext>
            </p:extLst>
          </p:nvPr>
        </p:nvGraphicFramePr>
        <p:xfrm>
          <a:off x="1259632" y="1484784"/>
          <a:ext cx="6768754" cy="3960438"/>
        </p:xfrm>
        <a:graphic>
          <a:graphicData uri="http://schemas.openxmlformats.org/drawingml/2006/table">
            <a:tbl>
              <a:tblPr firstRow="1" firstCol="1" bandRow="1"/>
              <a:tblGrid>
                <a:gridCol w="351757"/>
                <a:gridCol w="332193"/>
                <a:gridCol w="351757"/>
                <a:gridCol w="351757"/>
                <a:gridCol w="371770"/>
                <a:gridCol w="351757"/>
                <a:gridCol w="371770"/>
                <a:gridCol w="332639"/>
                <a:gridCol w="351757"/>
                <a:gridCol w="351757"/>
                <a:gridCol w="371770"/>
                <a:gridCol w="390894"/>
                <a:gridCol w="390894"/>
                <a:gridCol w="351757"/>
                <a:gridCol w="273937"/>
                <a:gridCol w="273937"/>
                <a:gridCol w="351757"/>
                <a:gridCol w="351757"/>
                <a:gridCol w="332193"/>
                <a:gridCol w="160944"/>
              </a:tblGrid>
              <a:tr h="660073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073">
                <a:tc gridSpan="9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6007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Ř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Á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Í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7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073">
                <a:tc rowSpan="2"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073">
                <a:tc gridSpan="8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Š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0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  <a:endParaRPr lang="cs-CZ" sz="70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7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5446" marR="454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920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studánka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83568" y="1412776"/>
            <a:ext cx="3822192" cy="29523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Lesní studánka </a:t>
            </a:r>
            <a:r>
              <a:rPr lang="cs-CZ" dirty="0">
                <a:solidFill>
                  <a:srgbClr val="FF0000"/>
                </a:solidFill>
              </a:rPr>
              <a:t>(Zvony a zvonky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/>
              <a:t>Znám </a:t>
            </a:r>
            <a:r>
              <a:rPr lang="cs-CZ" dirty="0"/>
              <a:t>křišťálovou studánku,</a:t>
            </a:r>
          </a:p>
          <a:p>
            <a:pPr marL="0" indent="0">
              <a:buNone/>
            </a:pPr>
            <a:r>
              <a:rPr lang="cs-CZ" dirty="0"/>
              <a:t>kde nejhlubší je les,</a:t>
            </a:r>
          </a:p>
          <a:p>
            <a:pPr marL="0" indent="0">
              <a:buNone/>
            </a:pPr>
            <a:r>
              <a:rPr lang="cs-CZ" dirty="0"/>
              <a:t>tam roste tmavé kapradí</a:t>
            </a:r>
          </a:p>
          <a:p>
            <a:pPr marL="0" indent="0">
              <a:buNone/>
            </a:pPr>
            <a:r>
              <a:rPr lang="cs-CZ" dirty="0"/>
              <a:t>a vůkol rudý vřes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716016" y="2276872"/>
            <a:ext cx="3822192" cy="197394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Když usnou lesy hluboké</a:t>
            </a:r>
          </a:p>
          <a:p>
            <a:pPr marL="0" indent="0">
              <a:buNone/>
            </a:pPr>
            <a:r>
              <a:rPr lang="cs-CZ" dirty="0"/>
              <a:t>a kolem ticho jest,</a:t>
            </a:r>
          </a:p>
          <a:p>
            <a:pPr marL="0" indent="0">
              <a:buNone/>
            </a:pPr>
            <a:r>
              <a:rPr lang="cs-CZ" dirty="0"/>
              <a:t>a nebesa a studánka</a:t>
            </a:r>
          </a:p>
          <a:p>
            <a:pPr marL="0" indent="0">
              <a:buNone/>
            </a:pPr>
            <a:r>
              <a:rPr lang="cs-CZ" dirty="0"/>
              <a:t>jsou plny zlatých hvězd.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4581128"/>
            <a:ext cx="47525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657356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Tam ptáci, laně chodí pít</a:t>
            </a:r>
          </a:p>
          <a:p>
            <a:r>
              <a:rPr lang="cs-CZ" sz="2400" dirty="0">
                <a:solidFill>
                  <a:schemeClr val="tx2"/>
                </a:solidFill>
              </a:rPr>
              <a:t>pod javorový kmen</a:t>
            </a:r>
          </a:p>
          <a:p>
            <a:r>
              <a:rPr lang="cs-CZ" sz="2400" dirty="0">
                <a:solidFill>
                  <a:schemeClr val="tx2"/>
                </a:solidFill>
              </a:rPr>
              <a:t>ti ptáci za dne bílého,</a:t>
            </a:r>
          </a:p>
          <a:p>
            <a:r>
              <a:rPr lang="cs-CZ" sz="2400" dirty="0">
                <a:solidFill>
                  <a:schemeClr val="tx2"/>
                </a:solidFill>
              </a:rPr>
              <a:t>ty laně v noci jen.</a:t>
            </a:r>
          </a:p>
        </p:txBody>
      </p:sp>
    </p:spTree>
    <p:extLst>
      <p:ext uri="{BB962C8B-B14F-4D97-AF65-F5344CB8AC3E}">
        <p14:creationId xmlns:p14="http://schemas.microsoft.com/office/powerpoint/2010/main" val="4769525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153" y="1916832"/>
            <a:ext cx="3265694" cy="4235580"/>
          </a:xfrm>
          <a:effectLst>
            <a:softEdge rad="317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Josef Václav Sládek 1845-1912</a:t>
            </a:r>
          </a:p>
        </p:txBody>
      </p:sp>
    </p:spTree>
    <p:extLst>
      <p:ext uri="{BB962C8B-B14F-4D97-AF65-F5344CB8AC3E}">
        <p14:creationId xmlns:p14="http://schemas.microsoft.com/office/powerpoint/2010/main" val="41324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867569" y="1703388"/>
            <a:ext cx="7408862" cy="459818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/>
              <a:t>básník, novinář, překladatel (z ruské, polské, anglické literatury- dramata W. Shakespeara)</a:t>
            </a:r>
          </a:p>
          <a:p>
            <a:pPr lvl="0"/>
            <a:r>
              <a:rPr lang="cs-CZ" dirty="0"/>
              <a:t>ve svých 23 letech odjel do Ameriky, zůstal zde 2 roky, pracoval jako učitel, novinář, dělník</a:t>
            </a:r>
          </a:p>
          <a:p>
            <a:pPr lvl="0"/>
            <a:r>
              <a:rPr lang="cs-CZ" dirty="0"/>
              <a:t>zasáhl jej osud utlačovaných indiánů</a:t>
            </a:r>
          </a:p>
          <a:p>
            <a:pPr lvl="0"/>
            <a:r>
              <a:rPr lang="cs-CZ" dirty="0"/>
              <a:t>byl přítelem spisovatelů </a:t>
            </a:r>
            <a:r>
              <a:rPr lang="cs-CZ" dirty="0">
                <a:hlinkClick r:id="rId2"/>
              </a:rPr>
              <a:t>Jana Nerudy</a:t>
            </a:r>
            <a:r>
              <a:rPr lang="cs-CZ" dirty="0"/>
              <a:t>, </a:t>
            </a:r>
            <a:r>
              <a:rPr lang="cs-CZ" dirty="0">
                <a:hlinkClick r:id="rId3"/>
              </a:rPr>
              <a:t>Jaroslava Vrchlického</a:t>
            </a:r>
            <a:endParaRPr lang="cs-CZ" dirty="0"/>
          </a:p>
          <a:p>
            <a:pPr lvl="0"/>
            <a:r>
              <a:rPr lang="cs-CZ" dirty="0"/>
              <a:t>v jeho básních se často objevuje motiv domova</a:t>
            </a:r>
          </a:p>
          <a:p>
            <a:pPr lvl="0"/>
            <a:r>
              <a:rPr lang="cs-CZ" dirty="0"/>
              <a:t>zakladatel moderní české poezie pro děti (např. sbírky Skřivánčí písně, Zvony a zvonky)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80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41755" y="1487172"/>
            <a:ext cx="7408333" cy="4353347"/>
          </a:xfrm>
        </p:spPr>
        <p:txBody>
          <a:bodyPr anchor="ctr">
            <a:noAutofit/>
          </a:bodyPr>
          <a:lstStyle/>
          <a:p>
            <a:pPr marL="0" lvl="0" indent="0">
              <a:buNone/>
            </a:pPr>
            <a:r>
              <a:rPr lang="cs-CZ" dirty="0"/>
              <a:t>1. Jaký cit báseň vyjadřuje? 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2</a:t>
            </a:r>
            <a:r>
              <a:rPr lang="cs-CZ" dirty="0"/>
              <a:t>. Vyhledej verše, kde je tento vztah vyjádřen přímo</a:t>
            </a:r>
            <a:r>
              <a:rPr lang="cs-CZ" dirty="0" smtClean="0"/>
              <a:t>!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3</a:t>
            </a:r>
            <a:r>
              <a:rPr lang="cs-CZ" dirty="0"/>
              <a:t>. K jakým věcem Čechy přirovnává? </a:t>
            </a:r>
          </a:p>
          <a:p>
            <a:pPr marL="0" lvl="0" indent="0"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Báseň Čechy – práce s textem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6844" y="2738537"/>
            <a:ext cx="2751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Lásku k rodné zemi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6844" y="3687454"/>
            <a:ext cx="5943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„Proto však je stokrát ještě radši </a:t>
            </a:r>
            <a:r>
              <a:rPr lang="cs-CZ" sz="2400" dirty="0" smtClean="0">
                <a:solidFill>
                  <a:srgbClr val="FF0000"/>
                </a:solidFill>
              </a:rPr>
              <a:t>mám</a:t>
            </a:r>
            <a:r>
              <a:rPr lang="cs-CZ" sz="2400" dirty="0">
                <a:solidFill>
                  <a:srgbClr val="FF0000"/>
                </a:solidFill>
              </a:rPr>
              <a:t>…“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6844" y="4607867"/>
            <a:ext cx="6791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Perlička spadlá do moře, drahokam ztracený v moři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22663" y="4792533"/>
            <a:ext cx="951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7843" y="516186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43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380808" cy="4137323"/>
          </a:xfrm>
        </p:spPr>
        <p:txBody>
          <a:bodyPr/>
          <a:lstStyle/>
          <a:p>
            <a:pPr marL="0" lvl="0" indent="0">
              <a:buNone/>
            </a:pPr>
            <a:r>
              <a:rPr lang="cs-CZ" dirty="0"/>
              <a:t>4. Jaké jsou tyto věci?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/>
              <a:t>5. Kolik slok má báseň? </a:t>
            </a: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/>
              <a:t>6. Kolik veršů mají jednotlivé sloky</a:t>
            </a:r>
            <a:r>
              <a:rPr lang="cs-CZ" dirty="0" smtClean="0"/>
              <a:t>?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/>
              <a:t>7. Které verše se rýmují?  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492896"/>
            <a:ext cx="7956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srgbClr val="FF0000"/>
                </a:solidFill>
              </a:rPr>
              <a:t>Vzácné, krásné</a:t>
            </a:r>
            <a:r>
              <a:rPr lang="cs-CZ" sz="2400" dirty="0">
                <a:solidFill>
                  <a:srgbClr val="FF0000"/>
                </a:solidFill>
              </a:rPr>
              <a:t>, drahocenné, jedinečné, malé, </a:t>
            </a:r>
            <a:r>
              <a:rPr lang="cs-CZ" sz="2400" dirty="0" smtClean="0">
                <a:solidFill>
                  <a:srgbClr val="FF0000"/>
                </a:solidFill>
              </a:rPr>
              <a:t>drobné</a:t>
            </a:r>
          </a:p>
          <a:p>
            <a:pPr lvl="0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72732" y="332389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Tři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28916" y="4200888"/>
            <a:ext cx="9140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Čtyři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507108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Vždy </a:t>
            </a:r>
            <a:r>
              <a:rPr lang="cs-CZ" sz="2400" dirty="0">
                <a:solidFill>
                  <a:srgbClr val="FF0000"/>
                </a:solidFill>
              </a:rPr>
              <a:t>2. a 4. verš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7136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7920880" cy="4176884"/>
          </a:xfrm>
          <a:ln>
            <a:noFill/>
          </a:ln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cs-CZ" sz="2600" dirty="0" smtClean="0"/>
              <a:t>1. Jak </a:t>
            </a:r>
            <a:r>
              <a:rPr lang="cs-CZ" sz="2600" dirty="0"/>
              <a:t>se nazývá část básně složená z veršů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   2</a:t>
            </a:r>
            <a:r>
              <a:rPr lang="cs-CZ" sz="2600" dirty="0"/>
              <a:t>. Jak se nazývá jeden řádek v básni</a:t>
            </a:r>
            <a:r>
              <a:rPr lang="cs-CZ" sz="2600" dirty="0" smtClean="0"/>
              <a:t>?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3</a:t>
            </a:r>
            <a:r>
              <a:rPr lang="cs-CZ" sz="2600" dirty="0"/>
              <a:t>. V jaké zemi Sládek dva roky žil</a:t>
            </a:r>
            <a:r>
              <a:rPr lang="cs-CZ" sz="2600" dirty="0" smtClean="0"/>
              <a:t>?</a:t>
            </a:r>
          </a:p>
          <a:p>
            <a:pPr marL="0" indent="0">
              <a:buNone/>
            </a:pPr>
            <a:r>
              <a:rPr lang="cs-CZ" sz="2600" dirty="0" smtClean="0"/>
              <a:t>                </a:t>
            </a: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   4</a:t>
            </a:r>
            <a:r>
              <a:rPr lang="cs-CZ" sz="2600" dirty="0"/>
              <a:t>. Uveď </a:t>
            </a:r>
            <a:r>
              <a:rPr lang="cs-CZ" sz="2600" dirty="0" smtClean="0"/>
              <a:t>název alespoň </a:t>
            </a:r>
            <a:r>
              <a:rPr lang="cs-CZ" sz="2600" dirty="0"/>
              <a:t>jedné jeho básnické </a:t>
            </a:r>
            <a:r>
              <a:rPr lang="cs-CZ" sz="2600" dirty="0" smtClean="0"/>
              <a:t>sbírky!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   5</a:t>
            </a:r>
            <a:r>
              <a:rPr lang="cs-CZ" sz="2600" dirty="0"/>
              <a:t>. Komu je určena?                                                 </a:t>
            </a:r>
          </a:p>
          <a:p>
            <a:endParaRPr lang="cs-CZ" sz="2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204864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Sloka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115764"/>
            <a:ext cx="741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Verš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05064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 Spojených státech amerických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883506"/>
            <a:ext cx="4992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Zvony a zvonky, Skřivánčí písně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43608" y="5661248"/>
            <a:ext cx="1632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Dětem</a:t>
            </a:r>
          </a:p>
        </p:txBody>
      </p:sp>
    </p:spTree>
    <p:extLst>
      <p:ext uri="{BB962C8B-B14F-4D97-AF65-F5344CB8AC3E}">
        <p14:creationId xmlns:p14="http://schemas.microsoft.com/office/powerpoint/2010/main" val="329815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i="1" u="sng" dirty="0" smtClean="0"/>
              <a:t>Internetové </a:t>
            </a:r>
          </a:p>
          <a:p>
            <a:endParaRPr lang="cs-CZ" dirty="0"/>
          </a:p>
          <a:p>
            <a:r>
              <a:rPr lang="cs-CZ" sz="1600" dirty="0"/>
              <a:t>VILÍMEK, Jan. </a:t>
            </a:r>
            <a:r>
              <a:rPr lang="cs-CZ" sz="1600" i="1" dirty="0"/>
              <a:t>Wikipedia.cz</a:t>
            </a:r>
            <a:r>
              <a:rPr lang="cs-CZ" sz="1600" dirty="0"/>
              <a:t> [online]. [cit. 1.10.2013]. Dostupný na WWW: </a:t>
            </a:r>
            <a:r>
              <a:rPr lang="cs-CZ" sz="1600" dirty="0">
                <a:hlinkClick r:id="rId2"/>
              </a:rPr>
              <a:t>http://cs.wikipedia.org/wiki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smtClean="0"/>
              <a:t> Soubor:Jan_Vil%C3%ADmek</a:t>
            </a:r>
            <a:r>
              <a:rPr lang="cs-CZ" sz="1600" dirty="0"/>
              <a:t>_-_Josef_V%C3%A1clav_Sl%C3%A1dek_HL.jpg </a:t>
            </a:r>
            <a:r>
              <a:rPr lang="cs-CZ" sz="1600" dirty="0"/>
              <a:t>SLÁDEK, Josef Václav. </a:t>
            </a:r>
            <a:r>
              <a:rPr lang="cs-CZ" sz="1600" i="1" dirty="0"/>
              <a:t>Lesní studánka</a:t>
            </a:r>
            <a:r>
              <a:rPr lang="cs-CZ" sz="1600" dirty="0"/>
              <a:t> [online]. [cit. 1.10.2013].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www.ceskaliteratura.cz/texty/sladek.htm</a:t>
            </a:r>
            <a:endParaRPr lang="cs-CZ" sz="1600" dirty="0" smtClean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798</TotalTime>
  <Words>610</Words>
  <Application>Microsoft Office PowerPoint</Application>
  <PresentationFormat>Předvádění na obrazovce (4:3)</PresentationFormat>
  <Paragraphs>227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Doplňovačka s tajenkou</vt:lpstr>
      <vt:lpstr>Řešení doplňovačky</vt:lpstr>
      <vt:lpstr>Lesní studánka</vt:lpstr>
      <vt:lpstr>Josef Václav Sládek 1845-1912</vt:lpstr>
      <vt:lpstr>Prezentace aplikace PowerPoint</vt:lpstr>
      <vt:lpstr>Báseň Čechy – práce s textem</vt:lpstr>
      <vt:lpstr>Práce s textem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96</cp:revision>
  <dcterms:created xsi:type="dcterms:W3CDTF">2013-05-10T12:01:16Z</dcterms:created>
  <dcterms:modified xsi:type="dcterms:W3CDTF">2013-10-01T13:38:44Z</dcterms:modified>
</cp:coreProperties>
</file>