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91" r:id="rId2"/>
    <p:sldId id="292" r:id="rId3"/>
    <p:sldId id="256" r:id="rId4"/>
    <p:sldId id="260" r:id="rId5"/>
    <p:sldId id="259" r:id="rId6"/>
    <p:sldId id="261" r:id="rId7"/>
    <p:sldId id="285" r:id="rId8"/>
    <p:sldId id="263" r:id="rId9"/>
    <p:sldId id="264" r:id="rId10"/>
    <p:sldId id="262" r:id="rId11"/>
    <p:sldId id="265" r:id="rId12"/>
    <p:sldId id="266" r:id="rId13"/>
    <p:sldId id="267" r:id="rId14"/>
    <p:sldId id="269" r:id="rId15"/>
    <p:sldId id="270" r:id="rId16"/>
    <p:sldId id="286" r:id="rId17"/>
    <p:sldId id="287" r:id="rId18"/>
    <p:sldId id="288" r:id="rId19"/>
    <p:sldId id="268" r:id="rId20"/>
    <p:sldId id="289" r:id="rId21"/>
    <p:sldId id="273" r:id="rId22"/>
    <p:sldId id="290" r:id="rId23"/>
    <p:sldId id="275" r:id="rId24"/>
    <p:sldId id="276" r:id="rId25"/>
    <p:sldId id="277" r:id="rId26"/>
    <p:sldId id="278" r:id="rId27"/>
    <p:sldId id="279" r:id="rId28"/>
    <p:sldId id="280" r:id="rId29"/>
    <p:sldId id="282" r:id="rId30"/>
    <p:sldId id="283" r:id="rId31"/>
    <p:sldId id="284" r:id="rId32"/>
    <p:sldId id="293" r:id="rId33"/>
    <p:sldId id="294" r:id="rId3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81170" autoAdjust="0"/>
  </p:normalViewPr>
  <p:slideViewPr>
    <p:cSldViewPr>
      <p:cViewPr varScale="1">
        <p:scale>
          <a:sx n="88" d="100"/>
          <a:sy n="88" d="100"/>
        </p:scale>
        <p:origin x="-222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B96205-A4E4-4BB3-839B-73900657E28C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D657E2-166B-413A-AE9B-8ED623E14E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6561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http://cs.wikipedia.org/wiki/Soubor:2004_Liberecky_kraj.PNG</a:t>
            </a:r>
          </a:p>
          <a:p>
            <a:r>
              <a:rPr lang="cs-CZ" dirty="0" smtClean="0"/>
              <a:t>Mapy/seznam.cz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9624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http://cs.wikipedia.org/wiki/Soubor:Liberec_Region_CoA_CZ.svg</a:t>
            </a:r>
          </a:p>
          <a:p>
            <a:r>
              <a:rPr lang="cs-CZ" dirty="0" smtClean="0"/>
              <a:t>http://cs.wikipedia.org/wiki/Soubor:Flag_of_Liberec_Region.svg</a:t>
            </a:r>
          </a:p>
          <a:p>
            <a:r>
              <a:rPr lang="cs-CZ" dirty="0" smtClean="0"/>
              <a:t>http://cs.wikipedia.org/wiki/Symboly_Libereck%C3%A9ho_kraje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0443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http://www.czso.cz/xl/redakce.nsf/i/charakteristika_kraje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1041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http://cs.wikipedia.org/wiki/Libereck%C3%BD_kraj#Administrativn.C3.AD_.C4.8Dlen.C4.9Bn.C3.AD_a_statistick.C3.A9_.C3.BAdaje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40093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http://cs.wikipedia.org/wiki/Soubor:Koteln%C3%AD_j%C3%A1my,_od_Zlat%C3%A9ho_n%C3%A1vr%C5%A1%</a:t>
            </a:r>
          </a:p>
          <a:p>
            <a:r>
              <a:rPr lang="cs-CZ" dirty="0" smtClean="0"/>
              <a:t>http://www.czso.cz/xl/redakce.nsf/i/charakteristika_krajeC3%AD_(03).jpg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51969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http://www.mapy.cz/#t=s&amp;x=16.006214&amp;y=50.755079&amp;z=8&amp;d=regi_5_1&amp;l=16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31895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http://cs.wikipedia.org/wiki/Soubor:Josdul.jpgwikipedia.org/wiki/Libereck%C3%BD_kraj#Vodstvo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http://www.czso.cz/xl/redakce.nsf/i/charakteristika_krajeC3%AD_(03).jpg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1259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http://cs.wikipedia.org/wiki/Soubor:Pr%C5%AFrva_Plou%C4%8Dnice.jpg</a:t>
            </a:r>
          </a:p>
          <a:p>
            <a:r>
              <a:rPr lang="cs-CZ" dirty="0" smtClean="0"/>
              <a:t>http://cs.wikipedia.org/wiki/Soubor:Mumlavsky_vodopad.jpg</a:t>
            </a:r>
          </a:p>
          <a:p>
            <a:r>
              <a:rPr lang="cs-CZ" dirty="0" smtClean="0"/>
              <a:t>http://cs.wikipedia.org/wiki/Soubor:Bedrichovska_prehrada-hraz.jpg</a:t>
            </a:r>
          </a:p>
          <a:p>
            <a:r>
              <a:rPr lang="cs-CZ" dirty="0" smtClean="0"/>
              <a:t>http://cs.wikipedia.org/wiki/Soubor:Sous_Reservoir_in_2001_(7).jpg</a:t>
            </a:r>
          </a:p>
          <a:p>
            <a:r>
              <a:rPr lang="cs-CZ" dirty="0" smtClean="0"/>
              <a:t>http://cs.wikipedia.org/wiki/Soubor:B%C5%99ehy%C5%88sk%C3%BD_rybn%C3%ADk_z_Ml%C3%BDnsk%C3%A9ho_vrchu.jpg</a:t>
            </a:r>
          </a:p>
          <a:p>
            <a:r>
              <a:rPr lang="cs-CZ" dirty="0" smtClean="0"/>
              <a:t>http://cs.wikipedia.org/wiki/Soubor:M%C3%A1chovo_jezero.JPG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5379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http://liberecky-kraj.kraj-lbc.cz/page22</a:t>
            </a:r>
          </a:p>
          <a:p>
            <a:r>
              <a:rPr lang="cs-CZ" dirty="0" smtClean="0"/>
              <a:t>http://cs.wikipedia.org/wiki/Libereck%C3%BD_kraj#Hospod.C3.A1.C5.99stv.C3.AD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06741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http://cs.wikipedia.org/wiki/Libereck%C3%BD_kraj#Doprava</a:t>
            </a:r>
          </a:p>
          <a:p>
            <a:r>
              <a:rPr lang="cs-CZ" dirty="0" smtClean="0"/>
              <a:t>http://cs.wikipedia.org/wiki/Soubor:Rychlostni_Silnice_R35_Tschechien.jpg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3948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http://www.czso.cz/xl/redakce.nsf/i/kraj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28988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http://www.czso.cz/xl/redakce.nsf/i/kraj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99084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http://www.ikaros.cz/images/200801/ehrlichova3.jpg</a:t>
            </a:r>
          </a:p>
          <a:p>
            <a:r>
              <a:rPr lang="cs-CZ" dirty="0" smtClean="0"/>
              <a:t>http://www.liberecplaza.cz/public/data/media/images/divadlo-fxsaldy.jpg</a:t>
            </a:r>
          </a:p>
          <a:p>
            <a:r>
              <a:rPr lang="cs-CZ" dirty="0" smtClean="0"/>
              <a:t>http://www.portalymest.cz/obrazky/naivni-divadlo-liberec-2.jpg</a:t>
            </a:r>
          </a:p>
          <a:p>
            <a:r>
              <a:rPr lang="cs-CZ" dirty="0" smtClean="0"/>
              <a:t>http://www.zooliberec.cz/cz/katalog/savci/tygr-bila-forma/129</a:t>
            </a:r>
          </a:p>
          <a:p>
            <a:r>
              <a:rPr lang="cs-CZ" dirty="0" smtClean="0"/>
              <a:t>http://www.vyletnik.cz/images/profily/users/1997/muzeum-ceskeho-raje-v-turnove-f4a.jpg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62676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http://www.stavbaweb.cz/admin/fotogalerie/images/8752-v-dsc07041ar.jpg</a:t>
            </a:r>
          </a:p>
          <a:p>
            <a:r>
              <a:rPr lang="cs-CZ" dirty="0" smtClean="0"/>
              <a:t>http://www.fm.tul.cz/files/historie_pohled.JPG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81762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http://www.czso.cz/xl/redakce.nsf/i/kraj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27913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2012-02-09].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</a:t>
            </a:r>
            <a:r>
              <a:rPr lang="cs-CZ" dirty="0" err="1" smtClean="0"/>
              <a:t>File:Bezdez.jpg</a:t>
            </a:r>
            <a:r>
              <a:rPr lang="cs-CZ" dirty="0" smtClean="0"/>
              <a:t>&gt;.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16154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2012-02-09].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&lt;http://commons.wikimedia.org/wiki/File:Trosky%28js%29.jpg&gt;.</a:t>
            </a:r>
          </a:p>
          <a:p>
            <a:r>
              <a:rPr lang="cs-CZ" dirty="0" smtClean="0"/>
              <a:t>http://cs.wikipedia.org/wiki/Trosky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90847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2012-02-09].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&lt;http://commons.wikimedia.org/wiki/File:Fr%C3%BDdlant,_H%C3%A1g,_z%C3%A1mek_03.jpg&gt;.</a:t>
            </a:r>
          </a:p>
          <a:p>
            <a:r>
              <a:rPr lang="cs-CZ" dirty="0" smtClean="0"/>
              <a:t>http://cs.wikipedia.org/wiki/Fr%C3%BDdlant_(z%C3%A1mek)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69693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2012-02-09].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&lt;http://commons.wikimedia.org/wiki/File:Hruboskalsko_613.jpg&gt;.</a:t>
            </a:r>
          </a:p>
          <a:p>
            <a:r>
              <a:rPr lang="cs-CZ" dirty="0" smtClean="0"/>
              <a:t>http://cs.wikipedia.org/wiki/Hrub%C3%A1_Sk%C3%A1la_(z%C3%A1mek)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08857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2012-02-09].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&lt;http://commons.wikimedia.org/wiki/File:Hrub%C3%BD_Rohozec.jpg&gt;.</a:t>
            </a:r>
          </a:p>
          <a:p>
            <a:r>
              <a:rPr lang="cs-CZ" dirty="0" smtClean="0"/>
              <a:t>http://cs.wikipedia.org/wiki/Hrub%C3%BD_Rohozec_(z%C3%A1mek)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6434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2012-02-09].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&lt;http://commons.wikimedia.org/wiki/File:Sychrov_castle_in_2007_-_12.JPG&gt;.</a:t>
            </a:r>
          </a:p>
          <a:p>
            <a:r>
              <a:rPr lang="cs-CZ" dirty="0" err="1" smtClean="0"/>
              <a:t>ht</a:t>
            </a:r>
            <a:endParaRPr lang="cs-CZ" dirty="0" smtClean="0"/>
          </a:p>
          <a:p>
            <a:r>
              <a:rPr lang="cs-CZ" dirty="0" smtClean="0"/>
              <a:t>http://cs.wikipedia.org/wiki/Soubor:Oran%C5%BEerie,_z%C3%A1meck%C3%BD_park,_Sychrov.jpgtp://cs.wikipedia.org/wiki/Sychrov_(z%C3%A1mek)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7039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2012-02-09].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</a:t>
            </a:r>
            <a:r>
              <a:rPr lang="cs-CZ" dirty="0" err="1" smtClean="0"/>
              <a:t>File:Luftbild_von_Berg_Ralsko.jpg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http://cs.wikipedia.org/wiki/Ralsko_(Ralsk%C3%A1_pahorkatina)</a:t>
            </a:r>
          </a:p>
          <a:p>
            <a:r>
              <a:rPr lang="cs-CZ" dirty="0" smtClean="0"/>
              <a:t>http:/</a:t>
            </a:r>
          </a:p>
          <a:p>
            <a:r>
              <a:rPr lang="cs-CZ" dirty="0" smtClean="0"/>
              <a:t>http://cs.wikipedia.org/wiki/Soubor:Hrad_Ralsko_-_poz%C5%AFstatky_v%C4%9B%C5%BEe.jpg/cs.wikipedia.org/wiki/Soubor:Kopec_s_hradem_Ralsko.JPG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08529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http://www.turistik.cz/cz/kraje/liberecky-kraj/okres-ceska-lipa/doksy-okres-ceska-lipa/machovo-jezero/galerie/ir/files/gallery/1877/13088--c800x60</a:t>
            </a:r>
          </a:p>
          <a:p>
            <a:r>
              <a:rPr lang="cs-CZ" dirty="0" smtClean="0"/>
              <a:t>http:/</a:t>
            </a:r>
          </a:p>
          <a:p>
            <a:r>
              <a:rPr lang="cs-CZ" dirty="0" smtClean="0"/>
              <a:t>http://cs.wikipedia.org/wiki/Soubor:M%C3%A1chovo_jezero,_v%C3%BDpust%C2%B4.JPG/cs.wikipedia.org/wiki/M%C3%A1chovo_jezero0.jpg</a:t>
            </a:r>
          </a:p>
          <a:p>
            <a:r>
              <a:rPr lang="cs-CZ" dirty="0" smtClean="0"/>
              <a:t>http://cs.wikipedia.org/wiki/Soubor:Vrch_Born%C3%BD.jpg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99754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2012-02-09].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&lt;http://commons.wikimedia.org/wiki/File:Pansk%C3%A1_sk%C3%A1la%286%29_edit.jpg&gt;.</a:t>
            </a:r>
          </a:p>
          <a:p>
            <a:r>
              <a:rPr lang="cs-CZ" dirty="0" smtClean="0"/>
              <a:t>http://cs.wikipedia.org/wiki/Pansk%C3%A1_sk%C3%A1la</a:t>
            </a:r>
          </a:p>
          <a:p>
            <a:r>
              <a:rPr lang="cs-CZ" dirty="0" smtClean="0"/>
              <a:t>http://cs.wikipedia.org/wiki/Soubor:Pansk%C3%A1_sk%C3%A1la(3).jpg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339053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2012-02-09].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&lt;http://commons.wikimedia.org/wiki/File:Radnice_Liberec_2005.jpg&gt;.</a:t>
            </a:r>
          </a:p>
          <a:p>
            <a:endParaRPr lang="cs-CZ" dirty="0" smtClean="0"/>
          </a:p>
          <a:p>
            <a:r>
              <a:rPr lang="cs-CZ" dirty="0" smtClean="0"/>
              <a:t>http://cs.wikipedia.org/wiki/Libereck%C3%A1_radnice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615427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2012-02-09].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</a:t>
            </a:r>
            <a:r>
              <a:rPr lang="cs-CZ" dirty="0" err="1" smtClean="0"/>
              <a:t>File:Jested.jpg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http://cs.wikipedia.org/wiki/Je%C5%A1t%C4%9Bd</a:t>
            </a:r>
          </a:p>
          <a:p>
            <a:r>
              <a:rPr lang="cs-CZ" dirty="0" smtClean="0"/>
              <a:t>http://cs.wikipedia.org/wiki/Soubor:Restaurace_Je%C5%A1t%C4%9Bd.jpg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1293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132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1892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0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9944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6229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6309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4871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3681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6993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7184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6161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9125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hyperlink" Target="//upload.wikimedia.org/wikipedia/commons/4/45/Flag_of_Liberec_Region.svg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9/9b/Josdul.jpg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hyperlink" Target="//upload.wikimedia.org/wikipedia/commons/4/4f/M%C3%A1chovo_jezero.JPG" TargetMode="External"/><Relationship Id="rId3" Type="http://schemas.openxmlformats.org/officeDocument/2006/relationships/hyperlink" Target="//upload.wikimedia.org/wikipedia/commons/c/cc/Pr%C5%AFrva_Plou%C4%8Dnice.jpg" TargetMode="External"/><Relationship Id="rId7" Type="http://schemas.openxmlformats.org/officeDocument/2006/relationships/hyperlink" Target="//upload.wikimedia.org/wikipedia/commons/d/de/Bedrichovska_prehrada-hraz.jpg" TargetMode="External"/><Relationship Id="rId12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hyperlink" Target="//upload.wikimedia.org/wikipedia/commons/5/57/B%C5%99ehy%C5%88sk%C3%BD_rybn%C3%ADk_z_Ml%C3%BDnsk%C3%A9ho_vrchu.jpg" TargetMode="External"/><Relationship Id="rId5" Type="http://schemas.openxmlformats.org/officeDocument/2006/relationships/hyperlink" Target="//upload.wikimedia.org/wikipedia/commons/1/19/Mumlavsky_vodopad.jpg" TargetMode="External"/><Relationship Id="rId10" Type="http://schemas.openxmlformats.org/officeDocument/2006/relationships/image" Target="../media/image15.jpeg"/><Relationship Id="rId4" Type="http://schemas.openxmlformats.org/officeDocument/2006/relationships/image" Target="../media/image12.jpeg"/><Relationship Id="rId9" Type="http://schemas.openxmlformats.org/officeDocument/2006/relationships/hyperlink" Target="//upload.wikimedia.org/wikipedia/commons/5/5c/Sous_Reservoir_in_2001_(7).jpg" TargetMode="External"/><Relationship Id="rId1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2/21/Rychlostni_Silnice_R35_Tschechien.jpg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Jizera_(hora)" TargetMode="External"/><Relationship Id="rId13" Type="http://schemas.openxmlformats.org/officeDocument/2006/relationships/hyperlink" Target="http://cs.wikipedia.org/wiki/Plou%C4%8Dnice" TargetMode="External"/><Relationship Id="rId18" Type="http://schemas.openxmlformats.org/officeDocument/2006/relationships/hyperlink" Target="http://cs.wikipedia.org/wiki/Riegrova_stezka" TargetMode="External"/><Relationship Id="rId3" Type="http://schemas.openxmlformats.org/officeDocument/2006/relationships/hyperlink" Target="http://cs.wikipedia.org/wiki/%C4%8Cap" TargetMode="External"/><Relationship Id="rId21" Type="http://schemas.openxmlformats.org/officeDocument/2006/relationships/hyperlink" Target="http://cs.wikipedia.org/wiki/Vranovsk%C3%A9_sk%C3%A1ly" TargetMode="External"/><Relationship Id="rId7" Type="http://schemas.openxmlformats.org/officeDocument/2006/relationships/hyperlink" Target="http://cs.wikipedia.org/wiki/Je%C5%A1t%C4%9Bd" TargetMode="External"/><Relationship Id="rId12" Type="http://schemas.openxmlformats.org/officeDocument/2006/relationships/hyperlink" Target="http://cs.wikipedia.org/wiki/Lu%C5%BE" TargetMode="External"/><Relationship Id="rId17" Type="http://schemas.openxmlformats.org/officeDocument/2006/relationships/hyperlink" Target="http://cs.wikipedia.org/wiki/Popova_sk%C3%A1la" TargetMode="External"/><Relationship Id="rId2" Type="http://schemas.openxmlformats.org/officeDocument/2006/relationships/hyperlink" Target="http://cs.wikipedia.org/wiki/Bozkovsk%C3%A9_dolomitov%C3%A9_jeskyn%C4%9B" TargetMode="External"/><Relationship Id="rId16" Type="http://schemas.openxmlformats.org/officeDocument/2006/relationships/hyperlink" Target="http://cs.wikipedia.org/wiki/Pansk%C3%A1_sk%C3%A1la" TargetMode="External"/><Relationship Id="rId20" Type="http://schemas.openxmlformats.org/officeDocument/2006/relationships/hyperlink" Target="http://cs.wikipedia.org/wiki/Vlho%C5%A1%C5%A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Hruboskalsko" TargetMode="External"/><Relationship Id="rId11" Type="http://schemas.openxmlformats.org/officeDocument/2006/relationships/hyperlink" Target="http://cs.wikipedia.org/wiki/Koz%C3%A1kov" TargetMode="External"/><Relationship Id="rId24" Type="http://schemas.openxmlformats.org/officeDocument/2006/relationships/hyperlink" Target="http://cs.wikipedia.org/wiki/Euroregion_Nisa" TargetMode="External"/><Relationship Id="rId5" Type="http://schemas.openxmlformats.org/officeDocument/2006/relationships/hyperlink" Target="http://cs.wikipedia.org/wiki/Fr%C3%BDdlantsk%C3%A9_cimbu%C5%99%C3%AD" TargetMode="External"/><Relationship Id="rId15" Type="http://schemas.openxmlformats.org/officeDocument/2006/relationships/hyperlink" Target="http://cs.wikipedia.org/wiki/Sm%C4%9Bd%C3%A1" TargetMode="External"/><Relationship Id="rId23" Type="http://schemas.openxmlformats.org/officeDocument/2006/relationships/hyperlink" Target="http://cs.wikipedia.org/wiki/Seznam_chr%C3%A1n%C4%9Bn%C3%BDch_%C3%BAzem%C3%AD_Libereck%C3%A9ho_kraje" TargetMode="External"/><Relationship Id="rId10" Type="http://schemas.openxmlformats.org/officeDocument/2006/relationships/hyperlink" Target="http://cs.wikipedia.org/wiki/Kotel_(Krkono%C5%A1e)" TargetMode="External"/><Relationship Id="rId19" Type="http://schemas.openxmlformats.org/officeDocument/2006/relationships/hyperlink" Target="http://cs.wikipedia.org/wiki/%C5%A0tolpichy" TargetMode="External"/><Relationship Id="rId4" Type="http://schemas.openxmlformats.org/officeDocument/2006/relationships/hyperlink" Target="http://cs.wikipedia.org/wiki/%C4%8Certova_ze%C4%8F" TargetMode="External"/><Relationship Id="rId9" Type="http://schemas.openxmlformats.org/officeDocument/2006/relationships/hyperlink" Target="http://cs.wikipedia.org/wiki/Kl%C3%AD%C4%8D_(hora)" TargetMode="External"/><Relationship Id="rId14" Type="http://schemas.openxmlformats.org/officeDocument/2006/relationships/hyperlink" Target="http://cs.wikipedia.org/wiki/Meandry_Sm%C4%9Bd%C3%A9" TargetMode="External"/><Relationship Id="rId22" Type="http://schemas.openxmlformats.org/officeDocument/2006/relationships/hyperlink" Target="http://cs.wikipedia.org/w/index.php?title=Vranovsk%C3%A9_sk%C3%A1ly&amp;action=edit&amp;redlink=1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jpeg"/><Relationship Id="rId4" Type="http://schemas.openxmlformats.org/officeDocument/2006/relationships/hyperlink" Target="//upload.wikimedia.org/wikipedia/commons/e/ed/Oran%C5%BEerie,_z%C3%A1meck%C3%BD_park,_Sychrov.jpg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6" Type="http://schemas.openxmlformats.org/officeDocument/2006/relationships/hyperlink" Target="//upload.wikimedia.org/wikipedia/commons/7/76/Hrad_Ralsko_-_poz%C5%AFstatky_v%C4%9B%C5%BEe.jpg" TargetMode="External"/><Relationship Id="rId5" Type="http://schemas.openxmlformats.org/officeDocument/2006/relationships/image" Target="../media/image34.jpeg"/><Relationship Id="rId4" Type="http://schemas.openxmlformats.org/officeDocument/2006/relationships/hyperlink" Target="//upload.wikimedia.org/wikipedia/commons/3/38/Kopec_s_hradem_Ralsko.JPG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jpeg"/><Relationship Id="rId5" Type="http://schemas.openxmlformats.org/officeDocument/2006/relationships/hyperlink" Target="//upload.wikimedia.org/wikipedia/commons/2/27/Vrch_Born%C3%BD.jpg" TargetMode="External"/><Relationship Id="rId4" Type="http://schemas.openxmlformats.org/officeDocument/2006/relationships/image" Target="../media/image3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0.jpeg"/><Relationship Id="rId4" Type="http://schemas.openxmlformats.org/officeDocument/2006/relationships/hyperlink" Target="//upload.wikimedia.org/wikipedia/commons/3/38/Pansk%C3%A1_sk%C3%A1la(3).jpg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3.jpeg"/><Relationship Id="rId4" Type="http://schemas.openxmlformats.org/officeDocument/2006/relationships/hyperlink" Target="//upload.wikimedia.org/wikipedia/commons/3/3d/Restaurace_Je%C5%A1t%C4%9Bd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437" y="423930"/>
            <a:ext cx="3971925" cy="86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Obrázek 5" descr="Popis: Popis: Popis: Popis: logo skol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185" y="1628800"/>
            <a:ext cx="2022475" cy="1090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52400" y="1476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837239" y="2623267"/>
            <a:ext cx="6062365" cy="2339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Masarykova základní škola Debř, Mladá Boleslav, příspěvková organizace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400" dirty="0">
              <a:latin typeface="Arial" pitchFamily="34" charset="0"/>
              <a:cs typeface="Calibri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Název a číslo materiálu: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u="sng" dirty="0">
              <a:latin typeface="Arial" pitchFamily="34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400" dirty="0">
                <a:latin typeface="Arial" pitchFamily="34" charset="0"/>
                <a:ea typeface="Times New Roman" pitchFamily="18" charset="0"/>
                <a:cs typeface="Calibri" pitchFamily="34" charset="0"/>
              </a:rPr>
              <a:t>VY_32_INOVACE_11_Člověk a </a:t>
            </a:r>
            <a:r>
              <a:rPr lang="cs-CZ" sz="1400" dirty="0" err="1">
                <a:latin typeface="Arial" pitchFamily="34" charset="0"/>
                <a:ea typeface="Times New Roman" pitchFamily="18" charset="0"/>
                <a:cs typeface="Calibri" pitchFamily="34" charset="0"/>
              </a:rPr>
              <a:t>příroda_Zeměpis_ČR_Liberecký</a:t>
            </a:r>
            <a:r>
              <a:rPr lang="cs-CZ" sz="1400" dirty="0">
                <a:latin typeface="Arial" pitchFamily="34" charset="0"/>
                <a:ea typeface="Times New Roman" pitchFamily="18" charset="0"/>
                <a:cs typeface="Calibri" pitchFamily="34" charset="0"/>
              </a:rPr>
              <a:t> kraj</a:t>
            </a: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400" dirty="0">
              <a:latin typeface="Arial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Autor: Mgr. Jakub Černý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400" dirty="0" smtClean="0">
                <a:latin typeface="Arial" pitchFamily="34" charset="0"/>
              </a:rPr>
              <a:t>Ověřeno: 12.2. 2013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83274" y="5949280"/>
            <a:ext cx="381977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400" dirty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Calibri" pitchFamily="34" charset="0"/>
              </a:rPr>
              <a:t>Číslo projektu: CZ.1.07/1.4.00/21.1185</a:t>
            </a:r>
            <a:endParaRPr lang="cs-CZ" dirty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447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Žáci získají základní informace o </a:t>
            </a:r>
            <a:r>
              <a:rPr lang="cs-CZ" dirty="0" smtClean="0"/>
              <a:t>Libereckém kraji </a:t>
            </a:r>
            <a:r>
              <a:rPr lang="cs-CZ" dirty="0"/>
              <a:t>a seznámí se s jeho nejznámějšími pamětihodnostmi.</a:t>
            </a:r>
          </a:p>
          <a:p>
            <a:r>
              <a:rPr lang="cs-CZ" dirty="0"/>
              <a:t>Materiál lze využít během výkladu učitelem na interaktivní tabuli nebo s ním pracují žáci samostatně na PC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sz="1100" i="1" dirty="0" smtClean="0"/>
              <a:t>Zdroje obrázků či textu jsou uvedeny v Poznámkách</a:t>
            </a:r>
            <a:endParaRPr lang="cs-CZ" sz="1100" i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9513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/>
              <a:t>Liberecký</a:t>
            </a:r>
            <a:r>
              <a:rPr lang="cs-CZ" sz="9600" dirty="0" smtClean="0"/>
              <a:t> </a:t>
            </a:r>
            <a:r>
              <a:rPr lang="cs-CZ" sz="9600" b="1" dirty="0" smtClean="0"/>
              <a:t>kraj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126912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08920"/>
            <a:ext cx="4450447" cy="255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967" y="2492897"/>
            <a:ext cx="4141226" cy="3502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8490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Symboly</a:t>
            </a:r>
            <a:endParaRPr lang="cs-CZ" dirty="0"/>
          </a:p>
        </p:txBody>
      </p:sp>
      <p:pic>
        <p:nvPicPr>
          <p:cNvPr id="5" name="Zástupný symbol pro obsah 4" descr="liberec znak.svg.pn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755576" y="1772816"/>
            <a:ext cx="3338183" cy="4021907"/>
          </a:xfrm>
          <a:prstGeom prst="rect">
            <a:avLst/>
          </a:prstGeom>
        </p:spPr>
      </p:pic>
      <p:pic>
        <p:nvPicPr>
          <p:cNvPr id="6" name="Picture 2" descr="Soubor:Flag of Liberec Region.svg">
            <a:hlinkClick r:id="rId4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772816"/>
            <a:ext cx="4292173" cy="285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355976" y="4725144"/>
            <a:ext cx="43204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effectLst/>
              </a:rPr>
              <a:t>Štít Libereckého kraje je červeno-modře čtvrcený. První, červené, pole zobrazuje </a:t>
            </a:r>
            <a:r>
              <a:rPr lang="cs-CZ" sz="1400" b="1" dirty="0" smtClean="0">
                <a:effectLst/>
              </a:rPr>
              <a:t>stříbrného českého lva</a:t>
            </a:r>
            <a:r>
              <a:rPr lang="cs-CZ" sz="1400" dirty="0" smtClean="0"/>
              <a:t>, </a:t>
            </a:r>
            <a:r>
              <a:rPr lang="cs-CZ" sz="1400" dirty="0" smtClean="0">
                <a:effectLst/>
              </a:rPr>
              <a:t> ve druhém, modrém, se nachází </a:t>
            </a:r>
            <a:r>
              <a:rPr lang="cs-CZ" sz="1400" b="1" dirty="0" smtClean="0">
                <a:effectLst/>
              </a:rPr>
              <a:t>stříbrné </a:t>
            </a:r>
            <a:r>
              <a:rPr lang="cs-CZ" sz="1400" b="1" dirty="0" err="1" smtClean="0">
                <a:effectLst/>
              </a:rPr>
              <a:t>redernovské</a:t>
            </a:r>
            <a:r>
              <a:rPr lang="cs-CZ" sz="1400" b="1" dirty="0"/>
              <a:t> </a:t>
            </a:r>
            <a:r>
              <a:rPr lang="cs-CZ" sz="1400" b="1" dirty="0" smtClean="0">
                <a:effectLst/>
              </a:rPr>
              <a:t>kolo </a:t>
            </a:r>
            <a:r>
              <a:rPr lang="cs-CZ" sz="1400" dirty="0" smtClean="0">
                <a:effectLst/>
              </a:rPr>
              <a:t>převzaté z městského znaku krajského města Liberce. Třetí pole, modré, symbolizuje dominantu krajského města, typickou </a:t>
            </a:r>
            <a:r>
              <a:rPr lang="cs-CZ" sz="1400" b="1" dirty="0" smtClean="0">
                <a:effectLst/>
              </a:rPr>
              <a:t>siluetu Ještědu</a:t>
            </a:r>
            <a:r>
              <a:rPr lang="cs-CZ" sz="1400" dirty="0" smtClean="0">
                <a:effectLst/>
              </a:rPr>
              <a:t>, opět v stříbrné barvě. Poslední, čtvrté, červené, pole obsahuje opět symbol </a:t>
            </a:r>
            <a:r>
              <a:rPr lang="cs-CZ" sz="1400" b="1" dirty="0" smtClean="0">
                <a:effectLst/>
              </a:rPr>
              <a:t>českého lva</a:t>
            </a:r>
            <a:r>
              <a:rPr lang="cs-CZ" sz="1400" dirty="0" smtClean="0">
                <a:effectLst/>
              </a:rPr>
              <a:t>.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12145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Základní údaje k 27. 11. 2012 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Krajské město: Liberec </a:t>
            </a:r>
          </a:p>
          <a:p>
            <a:r>
              <a:rPr lang="cs-CZ" sz="2400" dirty="0" smtClean="0"/>
              <a:t>Hejtman: Martin Půta (SLK) </a:t>
            </a:r>
          </a:p>
          <a:p>
            <a:r>
              <a:rPr lang="cs-CZ" sz="2400" dirty="0" smtClean="0"/>
              <a:t>Rozloha: 3 163 km² </a:t>
            </a:r>
          </a:p>
          <a:p>
            <a:r>
              <a:rPr lang="cs-CZ" sz="2400" dirty="0" smtClean="0"/>
              <a:t>Počet obyvatel: 438 600</a:t>
            </a:r>
          </a:p>
          <a:p>
            <a:r>
              <a:rPr lang="cs-CZ" sz="2400" dirty="0" smtClean="0"/>
              <a:t>Hustota zalidnění: 139 obyvatel/km² </a:t>
            </a:r>
          </a:p>
          <a:p>
            <a:r>
              <a:rPr lang="cs-CZ" sz="2400" dirty="0" smtClean="0"/>
              <a:t>Nejvyšší bod: Kotel (1 435 m) </a:t>
            </a:r>
          </a:p>
          <a:p>
            <a:r>
              <a:rPr lang="cs-CZ" sz="2400" dirty="0" smtClean="0"/>
              <a:t>Historické země: Čechy </a:t>
            </a:r>
          </a:p>
          <a:p>
            <a:r>
              <a:rPr lang="cs-CZ" sz="2400" dirty="0" smtClean="0"/>
              <a:t>Počet okresů: 4 </a:t>
            </a:r>
          </a:p>
          <a:p>
            <a:r>
              <a:rPr lang="cs-CZ" sz="2400" dirty="0" smtClean="0"/>
              <a:t>Počet správních obvodů obcí s rozšířenou působností: 10 </a:t>
            </a:r>
          </a:p>
          <a:p>
            <a:r>
              <a:rPr lang="cs-CZ" sz="2400" dirty="0" smtClean="0"/>
              <a:t>Počet správních obvodů obcí s pověřeným úřadem: 21 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0698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/>
              <a:t>Kraj se rozprostírá na </a:t>
            </a:r>
            <a:r>
              <a:rPr lang="cs-CZ" b="1" dirty="0"/>
              <a:t>severu České republiky</a:t>
            </a:r>
            <a:r>
              <a:rPr lang="cs-CZ" dirty="0"/>
              <a:t>. </a:t>
            </a:r>
          </a:p>
          <a:p>
            <a:r>
              <a:rPr lang="cs-CZ" dirty="0"/>
              <a:t>Kraj </a:t>
            </a:r>
            <a:r>
              <a:rPr lang="cs-CZ" b="1" dirty="0"/>
              <a:t>sousedí</a:t>
            </a:r>
            <a:r>
              <a:rPr lang="cs-CZ" dirty="0"/>
              <a:t> s </a:t>
            </a:r>
            <a:r>
              <a:rPr lang="cs-CZ" b="1" dirty="0"/>
              <a:t>Královéhradeckým</a:t>
            </a:r>
            <a:r>
              <a:rPr lang="cs-CZ" dirty="0"/>
              <a:t> krajem na východě, </a:t>
            </a:r>
            <a:r>
              <a:rPr lang="cs-CZ" b="1" dirty="0"/>
              <a:t>Středočeským</a:t>
            </a:r>
            <a:r>
              <a:rPr lang="cs-CZ" dirty="0"/>
              <a:t> krajem na jihu, </a:t>
            </a:r>
            <a:r>
              <a:rPr lang="cs-CZ" b="1" dirty="0"/>
              <a:t>Ústeckým</a:t>
            </a:r>
            <a:r>
              <a:rPr lang="cs-CZ" dirty="0"/>
              <a:t> krajem na západě, německou spolkovou zemí </a:t>
            </a:r>
            <a:r>
              <a:rPr lang="cs-CZ" b="1" dirty="0"/>
              <a:t>Sasko</a:t>
            </a:r>
            <a:r>
              <a:rPr lang="cs-CZ" dirty="0"/>
              <a:t> (</a:t>
            </a:r>
            <a:r>
              <a:rPr lang="cs-CZ" dirty="0" err="1"/>
              <a:t>Sachsen</a:t>
            </a:r>
            <a:r>
              <a:rPr lang="cs-CZ" dirty="0"/>
              <a:t>) na severozápadě (20 km)  a </a:t>
            </a:r>
            <a:r>
              <a:rPr lang="cs-CZ" b="1" dirty="0"/>
              <a:t>Dolnoslezským vojvodstvím</a:t>
            </a:r>
            <a:r>
              <a:rPr lang="cs-CZ" dirty="0"/>
              <a:t> (</a:t>
            </a:r>
            <a:r>
              <a:rPr lang="cs-CZ" dirty="0" err="1"/>
              <a:t>Województwo</a:t>
            </a:r>
            <a:r>
              <a:rPr lang="cs-CZ" dirty="0"/>
              <a:t> </a:t>
            </a:r>
            <a:r>
              <a:rPr lang="cs-CZ" dirty="0" err="1"/>
              <a:t>dolnośląskie</a:t>
            </a:r>
            <a:r>
              <a:rPr lang="cs-CZ" dirty="0"/>
              <a:t>) v Polsku na severovýchodě (130 km).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Liberecký kraj tvoří </a:t>
            </a:r>
            <a:r>
              <a:rPr lang="cs-CZ" b="1" dirty="0"/>
              <a:t>pouze 4,0 % území</a:t>
            </a:r>
            <a:r>
              <a:rPr lang="cs-CZ" dirty="0"/>
              <a:t> celé České republiky. S výjimkou hlavního města Prahy je kraj se svými 3 163 km</a:t>
            </a:r>
            <a:r>
              <a:rPr lang="cs-CZ" baseline="30000" dirty="0"/>
              <a:t>2</a:t>
            </a:r>
            <a:r>
              <a:rPr lang="cs-CZ" dirty="0"/>
              <a:t> </a:t>
            </a:r>
            <a:r>
              <a:rPr lang="cs-CZ" b="1" dirty="0"/>
              <a:t>nejmenším v republice</a:t>
            </a:r>
            <a:r>
              <a:rPr lang="cs-CZ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6818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Administrativní dělení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851920" y="2049438"/>
            <a:ext cx="4834880" cy="1828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dirty="0" smtClean="0">
                <a:effectLst/>
              </a:rPr>
              <a:t>Liberecký kraj a další kraje byly vytvořeny ústavním zákonem č. 347/1997 Sb. a zákonem o krajích (č. 129/2000 Sb.). </a:t>
            </a:r>
          </a:p>
          <a:p>
            <a:pPr marL="0" indent="0">
              <a:buNone/>
            </a:pPr>
            <a:r>
              <a:rPr lang="cs-CZ" sz="1600" dirty="0" smtClean="0">
                <a:effectLst/>
              </a:rPr>
              <a:t>Administrativně se kraj dělí na 4 okresy a 215 obcí (z toho 36 se statutem města).</a:t>
            </a:r>
          </a:p>
          <a:p>
            <a:pPr marL="0" indent="0">
              <a:buNone/>
            </a:pPr>
            <a:endParaRPr lang="cs-CZ" sz="1600" dirty="0" smtClean="0">
              <a:effectLst/>
            </a:endParaRPr>
          </a:p>
          <a:p>
            <a:pPr marL="0" indent="0">
              <a:buNone/>
            </a:pPr>
            <a:endParaRPr lang="cs-CZ" sz="1600" dirty="0" smtClean="0">
              <a:effectLst/>
            </a:endParaRPr>
          </a:p>
          <a:p>
            <a:pPr marL="0" indent="0">
              <a:buNone/>
            </a:pPr>
            <a:endParaRPr lang="cs-CZ" sz="16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92263"/>
            <a:ext cx="2886075" cy="234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88" y="4437112"/>
            <a:ext cx="8484943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249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Přírodní podmínky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81128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Přirozenou hranici s Německem a Polskem tvoří pohoří </a:t>
            </a:r>
            <a:r>
              <a:rPr lang="cs-CZ" b="1" dirty="0" smtClean="0"/>
              <a:t>Lužické hory</a:t>
            </a:r>
            <a:r>
              <a:rPr lang="cs-CZ" dirty="0" smtClean="0"/>
              <a:t>, </a:t>
            </a:r>
            <a:r>
              <a:rPr lang="cs-CZ" b="1" dirty="0" smtClean="0"/>
              <a:t>Jizerské hory</a:t>
            </a:r>
            <a:r>
              <a:rPr lang="cs-CZ" dirty="0" smtClean="0"/>
              <a:t> a </a:t>
            </a:r>
            <a:r>
              <a:rPr lang="cs-CZ" b="1" dirty="0" smtClean="0"/>
              <a:t>Krkonoše</a:t>
            </a:r>
            <a:r>
              <a:rPr lang="cs-CZ" dirty="0" smtClean="0"/>
              <a:t>.</a:t>
            </a:r>
          </a:p>
          <a:p>
            <a:r>
              <a:rPr lang="cs-CZ" dirty="0" smtClean="0"/>
              <a:t>Kraj je </a:t>
            </a:r>
            <a:r>
              <a:rPr lang="cs-CZ" b="1" dirty="0" smtClean="0"/>
              <a:t>převážně hornatý</a:t>
            </a:r>
            <a:r>
              <a:rPr lang="cs-CZ" dirty="0" smtClean="0"/>
              <a:t> a </a:t>
            </a:r>
            <a:r>
              <a:rPr lang="cs-CZ" b="1" dirty="0" smtClean="0"/>
              <a:t>značně zalesněný</a:t>
            </a:r>
            <a:r>
              <a:rPr lang="cs-CZ" dirty="0" smtClean="0"/>
              <a:t>, do jeho jižní části zasahuje </a:t>
            </a:r>
            <a:r>
              <a:rPr lang="cs-CZ" b="1" dirty="0" smtClean="0"/>
              <a:t>Česká tabule</a:t>
            </a:r>
            <a:r>
              <a:rPr lang="cs-CZ" dirty="0" smtClean="0"/>
              <a:t>.</a:t>
            </a:r>
          </a:p>
          <a:p>
            <a:r>
              <a:rPr lang="cs-CZ" dirty="0"/>
              <a:t>Nejvyšším bodem kraje je 1 435 m vysoký vrchol </a:t>
            </a:r>
            <a:r>
              <a:rPr lang="cs-CZ" b="1" dirty="0"/>
              <a:t>Kotel</a:t>
            </a:r>
            <a:r>
              <a:rPr lang="cs-CZ" dirty="0" smtClean="0"/>
              <a:t>.</a:t>
            </a:r>
          </a:p>
          <a:p>
            <a:r>
              <a:rPr lang="cs-CZ" dirty="0"/>
              <a:t>Nejznámějším vrcholem kraje je </a:t>
            </a:r>
            <a:r>
              <a:rPr lang="cs-CZ" b="1" dirty="0"/>
              <a:t>Ještěd</a:t>
            </a:r>
            <a:r>
              <a:rPr lang="cs-CZ" dirty="0"/>
              <a:t>, který je se svými 1 012 m nejvyšším vrcholem </a:t>
            </a:r>
            <a:r>
              <a:rPr lang="cs-CZ" b="1" i="1" dirty="0"/>
              <a:t>Ještědského hřebenu</a:t>
            </a:r>
            <a:r>
              <a:rPr lang="cs-CZ" dirty="0" smtClean="0"/>
              <a:t>.</a:t>
            </a:r>
          </a:p>
          <a:p>
            <a:r>
              <a:rPr lang="cs-CZ" b="1" dirty="0"/>
              <a:t>Klima</a:t>
            </a:r>
            <a:r>
              <a:rPr lang="cs-CZ" dirty="0"/>
              <a:t> v severovýchodní části kraje (Jizerské hory, Krkonoše a podhůří) spadá do </a:t>
            </a:r>
            <a:r>
              <a:rPr lang="cs-CZ" b="1" i="1" dirty="0"/>
              <a:t>lehce chladné oblasti</a:t>
            </a:r>
            <a:r>
              <a:rPr lang="cs-CZ" dirty="0"/>
              <a:t>. Západní a jihozápadní část má podmínky </a:t>
            </a:r>
            <a:r>
              <a:rPr lang="cs-CZ" b="1" i="1" dirty="0"/>
              <a:t>mírně teplé oblasti</a:t>
            </a:r>
            <a:r>
              <a:rPr lang="cs-CZ" dirty="0"/>
              <a:t>.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Obrázek 4" descr="liberec kote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09728" y="1628800"/>
            <a:ext cx="4427984" cy="28007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436096" y="4509120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Kotel 1435 </a:t>
            </a:r>
            <a:r>
              <a:rPr lang="cs-CZ" dirty="0" err="1" smtClean="0"/>
              <a:t>m.n.m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444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78" y="290444"/>
            <a:ext cx="7972425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aoblený obdélník 1"/>
          <p:cNvSpPr/>
          <p:nvPr/>
        </p:nvSpPr>
        <p:spPr>
          <a:xfrm rot="2740514">
            <a:off x="6651149" y="3111847"/>
            <a:ext cx="1719935" cy="453195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 rot="1739607">
            <a:off x="4677805" y="4543317"/>
            <a:ext cx="1719935" cy="287034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 rot="19850379">
            <a:off x="1016198" y="3859882"/>
            <a:ext cx="2742257" cy="464770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 rot="676420">
            <a:off x="4620395" y="1894413"/>
            <a:ext cx="1719935" cy="453195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 rot="676420">
            <a:off x="490919" y="1237116"/>
            <a:ext cx="1159895" cy="560168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 rot="676420">
            <a:off x="1647377" y="1894413"/>
            <a:ext cx="1719935" cy="453195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 rot="676420">
            <a:off x="7207854" y="2318030"/>
            <a:ext cx="1159895" cy="560168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0771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97152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>
                <a:effectLst/>
              </a:rPr>
              <a:t>Z větších českých </a:t>
            </a:r>
            <a:r>
              <a:rPr lang="cs-CZ" b="1" u="sng" dirty="0" smtClean="0">
                <a:effectLst/>
              </a:rPr>
              <a:t>řek</a:t>
            </a:r>
            <a:r>
              <a:rPr lang="cs-CZ" dirty="0" smtClean="0">
                <a:effectLst/>
              </a:rPr>
              <a:t> protéká Libereckým krajem pouze </a:t>
            </a:r>
            <a:r>
              <a:rPr lang="cs-CZ" b="1" dirty="0" smtClean="0">
                <a:effectLst/>
              </a:rPr>
              <a:t>Jizera</a:t>
            </a:r>
            <a:r>
              <a:rPr lang="cs-CZ" dirty="0" smtClean="0">
                <a:effectLst/>
              </a:rPr>
              <a:t>. Menšími řekami jsou </a:t>
            </a:r>
            <a:r>
              <a:rPr lang="cs-CZ" b="1" dirty="0" smtClean="0">
                <a:effectLst/>
              </a:rPr>
              <a:t>Ploučnice</a:t>
            </a:r>
            <a:r>
              <a:rPr lang="cs-CZ" dirty="0" smtClean="0">
                <a:effectLst/>
              </a:rPr>
              <a:t>, </a:t>
            </a:r>
            <a:r>
              <a:rPr lang="cs-CZ" b="1" dirty="0" smtClean="0">
                <a:effectLst/>
              </a:rPr>
              <a:t>Kamenice</a:t>
            </a:r>
            <a:r>
              <a:rPr lang="cs-CZ" dirty="0" smtClean="0"/>
              <a:t>. </a:t>
            </a:r>
            <a:r>
              <a:rPr lang="cs-CZ" dirty="0" smtClean="0">
                <a:effectLst/>
              </a:rPr>
              <a:t>Pramení zde též řeky </a:t>
            </a:r>
            <a:r>
              <a:rPr lang="cs-CZ" b="1" dirty="0" smtClean="0">
                <a:effectLst/>
              </a:rPr>
              <a:t>Lužická Nisa</a:t>
            </a:r>
            <a:r>
              <a:rPr lang="cs-CZ" dirty="0" smtClean="0">
                <a:effectLst/>
              </a:rPr>
              <a:t> a </a:t>
            </a:r>
            <a:r>
              <a:rPr lang="cs-CZ" b="1" dirty="0" err="1" smtClean="0">
                <a:effectLst/>
              </a:rPr>
              <a:t>Smědá</a:t>
            </a:r>
            <a:r>
              <a:rPr lang="cs-CZ" dirty="0" smtClean="0">
                <a:effectLst/>
              </a:rPr>
              <a:t>.</a:t>
            </a:r>
          </a:p>
          <a:p>
            <a:r>
              <a:rPr lang="cs-CZ" dirty="0"/>
              <a:t>Západ kraje tvoří </a:t>
            </a:r>
            <a:r>
              <a:rPr lang="cs-CZ" b="1" dirty="0"/>
              <a:t>povodí Ploučnice</a:t>
            </a:r>
            <a:r>
              <a:rPr lang="cs-CZ" dirty="0"/>
              <a:t>, východ kraje leží v </a:t>
            </a:r>
            <a:r>
              <a:rPr lang="cs-CZ" b="1" dirty="0"/>
              <a:t>povodí horního Labe</a:t>
            </a:r>
            <a:r>
              <a:rPr lang="cs-CZ" dirty="0"/>
              <a:t> a sever se nachází v </a:t>
            </a:r>
            <a:r>
              <a:rPr lang="cs-CZ" b="1" dirty="0"/>
              <a:t>povodí Odry (Nisy</a:t>
            </a:r>
            <a:r>
              <a:rPr lang="cs-CZ" b="1" dirty="0" smtClean="0"/>
              <a:t>)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>
              <a:effectLst/>
            </a:endParaRPr>
          </a:p>
          <a:p>
            <a:r>
              <a:rPr lang="cs-CZ" dirty="0" smtClean="0">
                <a:effectLst/>
              </a:rPr>
              <a:t>Na horních tocích potoků a řek je řada </a:t>
            </a:r>
            <a:r>
              <a:rPr lang="cs-CZ" b="1" dirty="0" smtClean="0">
                <a:effectLst/>
              </a:rPr>
              <a:t>vodopádů</a:t>
            </a:r>
            <a:r>
              <a:rPr lang="cs-CZ" dirty="0" smtClean="0">
                <a:effectLst/>
              </a:rPr>
              <a:t>, např. Jedlový důl, </a:t>
            </a:r>
            <a:r>
              <a:rPr lang="cs-CZ" b="1" dirty="0" err="1" smtClean="0">
                <a:effectLst/>
              </a:rPr>
              <a:t>Mumlavský</a:t>
            </a:r>
            <a:r>
              <a:rPr lang="cs-CZ" dirty="0" smtClean="0">
                <a:effectLst/>
              </a:rPr>
              <a:t> vodopád</a:t>
            </a:r>
            <a:r>
              <a:rPr lang="cs-CZ" dirty="0" smtClean="0"/>
              <a:t>, </a:t>
            </a:r>
            <a:r>
              <a:rPr lang="cs-CZ" b="1" dirty="0" smtClean="0">
                <a:effectLst/>
              </a:rPr>
              <a:t>Štolpichy</a:t>
            </a:r>
            <a:r>
              <a:rPr lang="cs-CZ" dirty="0" smtClean="0">
                <a:effectLst/>
              </a:rPr>
              <a:t> či vodopád Černého potoka.</a:t>
            </a:r>
          </a:p>
          <a:p>
            <a:r>
              <a:rPr lang="cs-CZ" dirty="0" smtClean="0">
                <a:effectLst/>
              </a:rPr>
              <a:t>Na území kraje je řada </a:t>
            </a:r>
            <a:r>
              <a:rPr lang="cs-CZ" b="1" u="sng" dirty="0" smtClean="0">
                <a:effectLst/>
              </a:rPr>
              <a:t>přehrad</a:t>
            </a:r>
            <a:r>
              <a:rPr lang="cs-CZ" dirty="0" smtClean="0">
                <a:effectLst/>
              </a:rPr>
              <a:t>, některé s vodními elektrárnami, či sloužícími jako zásobárny pitné vody. Větší jsou vodní nádrž </a:t>
            </a:r>
            <a:r>
              <a:rPr lang="cs-CZ" b="1" dirty="0" smtClean="0">
                <a:effectLst/>
              </a:rPr>
              <a:t>Bedřichov</a:t>
            </a:r>
            <a:r>
              <a:rPr lang="cs-CZ" dirty="0" smtClean="0">
                <a:effectLst/>
              </a:rPr>
              <a:t>, vodní nádrž </a:t>
            </a:r>
            <a:r>
              <a:rPr lang="cs-CZ" dirty="0" err="1" smtClean="0">
                <a:effectLst/>
              </a:rPr>
              <a:t>Fojtka</a:t>
            </a:r>
            <a:r>
              <a:rPr lang="cs-CZ" dirty="0" smtClean="0">
                <a:effectLst/>
              </a:rPr>
              <a:t>, vodní nádrž </a:t>
            </a:r>
            <a:r>
              <a:rPr lang="cs-CZ" b="1" dirty="0" err="1" smtClean="0">
                <a:effectLst/>
              </a:rPr>
              <a:t>Harcov</a:t>
            </a:r>
            <a:r>
              <a:rPr lang="cs-CZ" dirty="0" smtClean="0">
                <a:effectLst/>
              </a:rPr>
              <a:t>, vodní nádrž </a:t>
            </a:r>
            <a:r>
              <a:rPr lang="cs-CZ" b="1" dirty="0" smtClean="0">
                <a:effectLst/>
              </a:rPr>
              <a:t>Josefův Důl</a:t>
            </a:r>
            <a:r>
              <a:rPr lang="cs-CZ" dirty="0" smtClean="0">
                <a:effectLst/>
              </a:rPr>
              <a:t>, vodní nádrž Mlýnice, vodní nádrž </a:t>
            </a:r>
            <a:r>
              <a:rPr lang="cs-CZ" b="1" dirty="0" smtClean="0">
                <a:effectLst/>
              </a:rPr>
              <a:t>Mšeno</a:t>
            </a:r>
            <a:r>
              <a:rPr lang="cs-CZ" dirty="0" smtClean="0">
                <a:effectLst/>
              </a:rPr>
              <a:t> a vodní nádrž </a:t>
            </a:r>
            <a:r>
              <a:rPr lang="cs-CZ" b="1" dirty="0" smtClean="0">
                <a:effectLst/>
              </a:rPr>
              <a:t>Souš</a:t>
            </a:r>
            <a:r>
              <a:rPr lang="cs-CZ" dirty="0" smtClean="0">
                <a:effectLst/>
              </a:rPr>
              <a:t>.</a:t>
            </a:r>
          </a:p>
          <a:p>
            <a:r>
              <a:rPr lang="cs-CZ" b="1" u="sng" dirty="0" smtClean="0">
                <a:effectLst/>
              </a:rPr>
              <a:t>Rybníky</a:t>
            </a:r>
            <a:r>
              <a:rPr lang="cs-CZ" dirty="0" smtClean="0">
                <a:effectLst/>
              </a:rPr>
              <a:t> jsou hlavně na území okresu Česká Lípa. Největším je rybník známý jako </a:t>
            </a:r>
            <a:r>
              <a:rPr lang="cs-CZ" b="1" dirty="0" smtClean="0">
                <a:effectLst/>
              </a:rPr>
              <a:t>Máchovo jezero</a:t>
            </a:r>
            <a:r>
              <a:rPr lang="cs-CZ" dirty="0" smtClean="0">
                <a:effectLst/>
              </a:rPr>
              <a:t>, nedaleká soustava 23 </a:t>
            </a:r>
            <a:r>
              <a:rPr lang="cs-CZ" dirty="0" err="1" smtClean="0">
                <a:effectLst/>
              </a:rPr>
              <a:t>Holanských</a:t>
            </a:r>
            <a:r>
              <a:rPr lang="cs-CZ" dirty="0" smtClean="0">
                <a:effectLst/>
              </a:rPr>
              <a:t> rybníků, Břehyňský rybník, velké jsou </a:t>
            </a:r>
            <a:r>
              <a:rPr lang="cs-CZ" b="1" dirty="0" smtClean="0">
                <a:effectLst/>
              </a:rPr>
              <a:t>Hamerský</a:t>
            </a:r>
            <a:r>
              <a:rPr lang="cs-CZ" dirty="0" smtClean="0">
                <a:effectLst/>
              </a:rPr>
              <a:t> rybník a </a:t>
            </a:r>
            <a:r>
              <a:rPr lang="cs-CZ" b="1" dirty="0" smtClean="0">
                <a:effectLst/>
              </a:rPr>
              <a:t>Novozámecký</a:t>
            </a:r>
            <a:r>
              <a:rPr lang="cs-CZ" dirty="0" smtClean="0">
                <a:effectLst/>
              </a:rPr>
              <a:t> rybník.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9218" name="Picture 2" descr="Soubor:Josdul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772816"/>
            <a:ext cx="4263237" cy="2835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644009" y="4845270"/>
            <a:ext cx="42632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přehrada Josefův Důl, na </a:t>
            </a:r>
            <a:r>
              <a:rPr lang="cs-CZ" dirty="0"/>
              <a:t>ř</a:t>
            </a:r>
            <a:r>
              <a:rPr lang="cs-CZ" dirty="0" smtClean="0"/>
              <a:t>ece Kamenice</a:t>
            </a:r>
          </a:p>
          <a:p>
            <a:pPr algn="ctr"/>
            <a:r>
              <a:rPr lang="cs-CZ" sz="1400" dirty="0" smtClean="0"/>
              <a:t>1,38 km</a:t>
            </a:r>
            <a:r>
              <a:rPr lang="cs-CZ" sz="1400" baseline="30000" dirty="0" smtClean="0"/>
              <a:t>2</a:t>
            </a:r>
            <a:r>
              <a:rPr lang="cs-CZ" sz="1400" dirty="0" smtClean="0"/>
              <a:t>,  </a:t>
            </a:r>
            <a:r>
              <a:rPr lang="cs-CZ" sz="1400" dirty="0" err="1" smtClean="0"/>
              <a:t>prům</a:t>
            </a:r>
            <a:r>
              <a:rPr lang="cs-CZ" sz="1400" dirty="0" smtClean="0"/>
              <a:t>. hl. 10 m, 221,1 mil m</a:t>
            </a:r>
            <a:r>
              <a:rPr lang="cs-CZ" sz="1400" baseline="30000" dirty="0"/>
              <a:t>3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60350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oubor:Průrva Ploučnice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659" y="27212"/>
            <a:ext cx="5102683" cy="6803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Soubor:Mumlavsky vodopad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Soubor:Bedrichovska prehrada-hraz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Soubor:Sous Reservoir in 2001 (7).jpg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80" y="404665"/>
            <a:ext cx="9088835" cy="6328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Soubor:Břehyňský rybník z Mlýnského vrchu.jpg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1103"/>
            <a:ext cx="9149815" cy="6096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Soubor:Máchovo jezero.JPG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607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8112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b="1" u="sng" dirty="0" smtClean="0"/>
              <a:t>Průmysl</a:t>
            </a:r>
          </a:p>
          <a:p>
            <a:r>
              <a:rPr lang="cs-CZ" dirty="0" smtClean="0"/>
              <a:t>průmysl </a:t>
            </a:r>
            <a:r>
              <a:rPr lang="cs-CZ" b="1" dirty="0" smtClean="0"/>
              <a:t>skla</a:t>
            </a:r>
            <a:r>
              <a:rPr lang="cs-CZ" dirty="0" smtClean="0"/>
              <a:t> a </a:t>
            </a:r>
            <a:r>
              <a:rPr lang="cs-CZ" b="1" dirty="0" smtClean="0"/>
              <a:t>bižuterie</a:t>
            </a:r>
            <a:r>
              <a:rPr lang="cs-CZ" dirty="0" smtClean="0"/>
              <a:t>,</a:t>
            </a:r>
          </a:p>
          <a:p>
            <a:r>
              <a:rPr lang="cs-CZ" dirty="0" smtClean="0"/>
              <a:t> výroba a zpracování </a:t>
            </a:r>
            <a:r>
              <a:rPr lang="cs-CZ" b="1" dirty="0" smtClean="0"/>
              <a:t>plastů</a:t>
            </a:r>
            <a:r>
              <a:rPr lang="cs-CZ" dirty="0" smtClean="0"/>
              <a:t>, </a:t>
            </a:r>
          </a:p>
          <a:p>
            <a:r>
              <a:rPr lang="cs-CZ" b="1" dirty="0" smtClean="0"/>
              <a:t>strojírenství</a:t>
            </a:r>
            <a:r>
              <a:rPr lang="cs-CZ" dirty="0" smtClean="0"/>
              <a:t>, </a:t>
            </a:r>
          </a:p>
          <a:p>
            <a:r>
              <a:rPr lang="cs-CZ" dirty="0" smtClean="0"/>
              <a:t>odvětví zpracovatelského průmyslu s úzkou vazbou na výrobu </a:t>
            </a:r>
            <a:r>
              <a:rPr lang="cs-CZ" b="1" dirty="0" smtClean="0"/>
              <a:t>automobilů</a:t>
            </a:r>
          </a:p>
          <a:p>
            <a:r>
              <a:rPr lang="cs-CZ" dirty="0" smtClean="0"/>
              <a:t>tradiční </a:t>
            </a:r>
            <a:r>
              <a:rPr lang="cs-CZ" b="1" dirty="0" smtClean="0"/>
              <a:t>textilní</a:t>
            </a:r>
            <a:r>
              <a:rPr lang="cs-CZ" dirty="0" smtClean="0"/>
              <a:t> průmysl ztratil v důsledku útlumu v posledních letech svoje dominantní postavení</a:t>
            </a:r>
          </a:p>
          <a:p>
            <a:endParaRPr lang="cs-CZ" dirty="0"/>
          </a:p>
          <a:p>
            <a:r>
              <a:rPr lang="cs-CZ" dirty="0" smtClean="0"/>
              <a:t>nezanedbatelnou </a:t>
            </a:r>
            <a:r>
              <a:rPr lang="cs-CZ" dirty="0"/>
              <a:t>součástí ekonomiky Libereckého kraje je </a:t>
            </a:r>
            <a:r>
              <a:rPr lang="cs-CZ" b="1" dirty="0"/>
              <a:t>cestovní </a:t>
            </a:r>
            <a:r>
              <a:rPr lang="cs-CZ" b="1" dirty="0" smtClean="0"/>
              <a:t>ruch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3,1</a:t>
            </a:r>
            <a:r>
              <a:rPr lang="cs-CZ" dirty="0"/>
              <a:t> % na </a:t>
            </a:r>
            <a:r>
              <a:rPr lang="cs-CZ" dirty="0" smtClean="0"/>
              <a:t>celkové </a:t>
            </a:r>
            <a:r>
              <a:rPr lang="cs-CZ" dirty="0"/>
              <a:t>HDP České republiky </a:t>
            </a:r>
            <a:endParaRPr lang="cs-CZ" dirty="0" smtClean="0"/>
          </a:p>
          <a:p>
            <a:r>
              <a:rPr lang="cs-CZ" dirty="0" smtClean="0"/>
              <a:t>HDP na </a:t>
            </a:r>
            <a:r>
              <a:rPr lang="cs-CZ" dirty="0"/>
              <a:t>obyvatele kraje představoval 74,8 % průměrné úrovně hrubého domácího produktu na obyvatele </a:t>
            </a:r>
            <a:r>
              <a:rPr lang="cs-CZ" dirty="0" smtClean="0"/>
              <a:t>ČR. 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b="1" u="sng" dirty="0" smtClean="0">
                <a:effectLst/>
              </a:rPr>
              <a:t>Zemědělství</a:t>
            </a:r>
          </a:p>
          <a:p>
            <a:r>
              <a:rPr lang="cs-CZ" dirty="0" smtClean="0">
                <a:effectLst/>
              </a:rPr>
              <a:t>rostlinné</a:t>
            </a:r>
          </a:p>
          <a:p>
            <a:pPr marL="530225" indent="-347663">
              <a:buFont typeface="Courier New" pitchFamily="49" charset="0"/>
              <a:buChar char="o"/>
            </a:pPr>
            <a:r>
              <a:rPr lang="cs-CZ" dirty="0" smtClean="0">
                <a:effectLst/>
              </a:rPr>
              <a:t>pěstování </a:t>
            </a:r>
            <a:r>
              <a:rPr lang="cs-CZ" b="1" dirty="0" smtClean="0">
                <a:effectLst/>
              </a:rPr>
              <a:t>obilnin</a:t>
            </a:r>
            <a:r>
              <a:rPr lang="cs-CZ" dirty="0" smtClean="0">
                <a:effectLst/>
              </a:rPr>
              <a:t> (pšenice, ječmen), </a:t>
            </a:r>
            <a:r>
              <a:rPr lang="cs-CZ" b="1" dirty="0" smtClean="0">
                <a:effectLst/>
              </a:rPr>
              <a:t>brambor</a:t>
            </a:r>
            <a:r>
              <a:rPr lang="cs-CZ" dirty="0" smtClean="0">
                <a:effectLst/>
              </a:rPr>
              <a:t>, </a:t>
            </a:r>
            <a:r>
              <a:rPr lang="cs-CZ" b="1" dirty="0" smtClean="0">
                <a:effectLst/>
              </a:rPr>
              <a:t>lnu</a:t>
            </a:r>
            <a:r>
              <a:rPr lang="cs-CZ" dirty="0" smtClean="0">
                <a:effectLst/>
              </a:rPr>
              <a:t> a </a:t>
            </a:r>
            <a:r>
              <a:rPr lang="cs-CZ" b="1" dirty="0" smtClean="0">
                <a:effectLst/>
              </a:rPr>
              <a:t>řepky</a:t>
            </a:r>
            <a:r>
              <a:rPr lang="cs-CZ" dirty="0" smtClean="0">
                <a:effectLst/>
              </a:rPr>
              <a:t> </a:t>
            </a:r>
            <a:r>
              <a:rPr lang="cs-CZ" b="1" dirty="0" smtClean="0">
                <a:effectLst/>
              </a:rPr>
              <a:t>olejné</a:t>
            </a:r>
            <a:r>
              <a:rPr lang="cs-CZ" dirty="0" smtClean="0">
                <a:effectLst/>
              </a:rPr>
              <a:t>. V menší míře se zde též pěstuje kukuřice, řepa, ovoce a zelenina. </a:t>
            </a:r>
          </a:p>
          <a:p>
            <a:r>
              <a:rPr lang="cs-CZ" dirty="0" smtClean="0"/>
              <a:t>živočišné</a:t>
            </a:r>
          </a:p>
          <a:p>
            <a:pPr marL="530225" indent="-347663">
              <a:buFont typeface="Courier New" pitchFamily="49" charset="0"/>
              <a:buChar char="o"/>
            </a:pPr>
            <a:r>
              <a:rPr lang="cs-CZ" dirty="0" smtClean="0">
                <a:effectLst/>
              </a:rPr>
              <a:t>chován je zde především </a:t>
            </a:r>
            <a:r>
              <a:rPr lang="cs-CZ" b="1" dirty="0" smtClean="0">
                <a:effectLst/>
              </a:rPr>
              <a:t>skot</a:t>
            </a:r>
            <a:r>
              <a:rPr lang="cs-CZ" dirty="0" smtClean="0">
                <a:effectLst/>
              </a:rPr>
              <a:t>, </a:t>
            </a:r>
            <a:r>
              <a:rPr lang="cs-CZ" b="1" dirty="0" smtClean="0">
                <a:effectLst/>
              </a:rPr>
              <a:t>prasata</a:t>
            </a:r>
            <a:r>
              <a:rPr lang="cs-CZ" dirty="0" smtClean="0">
                <a:effectLst/>
              </a:rPr>
              <a:t> a </a:t>
            </a:r>
            <a:r>
              <a:rPr lang="cs-CZ" b="1" dirty="0" smtClean="0">
                <a:effectLst/>
              </a:rPr>
              <a:t>drůbež</a:t>
            </a:r>
            <a:r>
              <a:rPr lang="cs-CZ" dirty="0" smtClean="0">
                <a:effectLst/>
              </a:rPr>
              <a:t>. </a:t>
            </a:r>
            <a:r>
              <a:rPr lang="cs-CZ" dirty="0"/>
              <a:t>(</a:t>
            </a:r>
            <a:r>
              <a:rPr lang="cs-CZ" dirty="0" smtClean="0">
                <a:effectLst/>
              </a:rPr>
              <a:t>známé jsou i drůbežárny v Brništi a Příšovicích)</a:t>
            </a:r>
          </a:p>
          <a:p>
            <a:pPr marL="0" indent="0">
              <a:buNone/>
            </a:pPr>
            <a:endParaRPr lang="cs-CZ" dirty="0" smtClean="0">
              <a:effectLst/>
            </a:endParaRPr>
          </a:p>
          <a:p>
            <a:pPr marL="0" indent="352425"/>
            <a:r>
              <a:rPr lang="cs-CZ" dirty="0"/>
              <a:t>Zemědělská půda zaujímá 44,2 % rozlohy kraje, podíl orné půdy na celkové rozloze (20,7 %) je hluboko pod celostátním průměrem. </a:t>
            </a:r>
            <a:endParaRPr lang="cs-CZ" dirty="0" smtClean="0"/>
          </a:p>
          <a:p>
            <a:pPr marL="0" indent="352425"/>
            <a:r>
              <a:rPr lang="cs-CZ" dirty="0" smtClean="0"/>
              <a:t>Naopak </a:t>
            </a:r>
            <a:r>
              <a:rPr lang="cs-CZ" dirty="0"/>
              <a:t>výrazně vysoký podíl území kraje představuje lesní půda (44,4 %). </a:t>
            </a:r>
          </a:p>
        </p:txBody>
      </p:sp>
    </p:spTree>
    <p:extLst>
      <p:ext uri="{BB962C8B-B14F-4D97-AF65-F5344CB8AC3E}">
        <p14:creationId xmlns:p14="http://schemas.microsoft.com/office/powerpoint/2010/main" val="218281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Nový Bor, Jablonec – sklářský (+ těžba </a:t>
            </a:r>
            <a:r>
              <a:rPr lang="cs-CZ" dirty="0" err="1" smtClean="0"/>
              <a:t>skl</a:t>
            </a:r>
            <a:r>
              <a:rPr lang="cs-CZ" dirty="0" smtClean="0"/>
              <a:t>. písků)</a:t>
            </a:r>
          </a:p>
          <a:p>
            <a:r>
              <a:rPr lang="cs-CZ" dirty="0" smtClean="0"/>
              <a:t>Hrádek n. N. – gumárenský</a:t>
            </a:r>
          </a:p>
          <a:p>
            <a:r>
              <a:rPr lang="cs-CZ" dirty="0" smtClean="0"/>
              <a:t>Jablonec n. N. – mincovna</a:t>
            </a:r>
          </a:p>
          <a:p>
            <a:r>
              <a:rPr lang="cs-CZ" dirty="0" smtClean="0"/>
              <a:t>Mimoň, Zákupy – nábytkářský</a:t>
            </a:r>
          </a:p>
          <a:p>
            <a:r>
              <a:rPr lang="cs-CZ" dirty="0" smtClean="0"/>
              <a:t>Česká Lípa – vagonka</a:t>
            </a:r>
          </a:p>
          <a:p>
            <a:r>
              <a:rPr lang="cs-CZ" dirty="0" smtClean="0"/>
              <a:t>Turnov – optika</a:t>
            </a:r>
          </a:p>
          <a:p>
            <a:r>
              <a:rPr lang="cs-CZ" dirty="0" smtClean="0"/>
              <a:t>Liberec – auto komponenty, polygrafie, sklo, elektro, stavební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448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effectLst/>
              </a:rPr>
              <a:t>oblast s velmi hustou </a:t>
            </a:r>
            <a:r>
              <a:rPr lang="cs-CZ" b="1" dirty="0" smtClean="0">
                <a:effectLst/>
              </a:rPr>
              <a:t>železniční</a:t>
            </a:r>
            <a:r>
              <a:rPr lang="cs-CZ" dirty="0" smtClean="0">
                <a:effectLst/>
              </a:rPr>
              <a:t> sítí (ale bez elektrifikace)</a:t>
            </a:r>
          </a:p>
          <a:p>
            <a:r>
              <a:rPr lang="cs-CZ" b="1" dirty="0" smtClean="0"/>
              <a:t>R35</a:t>
            </a:r>
            <a:r>
              <a:rPr lang="cs-CZ" dirty="0" smtClean="0"/>
              <a:t> </a:t>
            </a:r>
            <a:r>
              <a:rPr lang="cs-CZ" dirty="0" smtClean="0">
                <a:effectLst/>
              </a:rPr>
              <a:t>Liberec - Turnov (- Hradec Králové - Olomouc)</a:t>
            </a:r>
            <a:endParaRPr lang="cs-CZ" dirty="0" smtClean="0"/>
          </a:p>
          <a:p>
            <a:r>
              <a:rPr lang="cs-CZ" b="1" dirty="0" smtClean="0"/>
              <a:t>E65</a:t>
            </a:r>
            <a:r>
              <a:rPr lang="cs-CZ" dirty="0" smtClean="0"/>
              <a:t> </a:t>
            </a:r>
            <a:r>
              <a:rPr lang="cs-CZ" dirty="0" smtClean="0">
                <a:effectLst/>
              </a:rPr>
              <a:t>ve směru (Praha -) Turnov - Harrachov – </a:t>
            </a:r>
            <a:r>
              <a:rPr lang="cs-CZ" dirty="0" err="1" smtClean="0">
                <a:effectLst/>
              </a:rPr>
              <a:t>Szczecin</a:t>
            </a:r>
            <a:endParaRPr lang="cs-CZ" dirty="0" smtClean="0">
              <a:effectLst/>
            </a:endParaRPr>
          </a:p>
          <a:p>
            <a:r>
              <a:rPr lang="cs-CZ" dirty="0" smtClean="0">
                <a:effectLst/>
              </a:rPr>
              <a:t>několik menších </a:t>
            </a:r>
            <a:r>
              <a:rPr lang="cs-CZ" b="1" dirty="0" smtClean="0">
                <a:effectLst/>
              </a:rPr>
              <a:t>letišť</a:t>
            </a:r>
            <a:r>
              <a:rPr lang="cs-CZ" dirty="0" smtClean="0">
                <a:effectLst/>
              </a:rPr>
              <a:t>, z nichž nejvýznamnější jsou v Liberci, Hodkovicích nad Mohelkou, České Lípě - Ladech. Zajímavostí je někdejší vojenské letiště v Hradčanech u Mimoně</a:t>
            </a:r>
            <a:endParaRPr lang="cs-CZ" dirty="0"/>
          </a:p>
        </p:txBody>
      </p:sp>
      <p:pic>
        <p:nvPicPr>
          <p:cNvPr id="10242" name="Picture 2" descr="Soubor:Rychlostni Silnice R35 Tschechien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532040"/>
            <a:ext cx="4262594" cy="2498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14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Počet obyvatel: 438 600</a:t>
            </a:r>
          </a:p>
          <a:p>
            <a:r>
              <a:rPr lang="cs-CZ" dirty="0"/>
              <a:t>Hustota zalidnění: 139 </a:t>
            </a:r>
            <a:r>
              <a:rPr lang="cs-CZ" dirty="0" smtClean="0"/>
              <a:t>obyvatel/km² mírně </a:t>
            </a:r>
            <a:r>
              <a:rPr lang="cs-CZ" b="1" dirty="0"/>
              <a:t>převyšuje</a:t>
            </a:r>
            <a:r>
              <a:rPr lang="cs-CZ" dirty="0"/>
              <a:t> republikový </a:t>
            </a:r>
            <a:r>
              <a:rPr lang="cs-CZ" b="1" dirty="0" smtClean="0"/>
              <a:t>průměr</a:t>
            </a:r>
            <a:r>
              <a:rPr lang="cs-CZ" dirty="0" smtClean="0"/>
              <a:t>. Nejvyšší </a:t>
            </a:r>
            <a:r>
              <a:rPr lang="cs-CZ" dirty="0"/>
              <a:t>koncentrace obyvatel je v okresech Jablonec nad Nisou (222,5 obyvatel na km</a:t>
            </a:r>
            <a:r>
              <a:rPr lang="cs-CZ" baseline="30000" dirty="0"/>
              <a:t>2</a:t>
            </a:r>
            <a:r>
              <a:rPr lang="cs-CZ" dirty="0"/>
              <a:t>) a Liberec (168,4 obyvatel na km</a:t>
            </a:r>
            <a:r>
              <a:rPr lang="cs-CZ" baseline="30000" dirty="0"/>
              <a:t>2</a:t>
            </a:r>
            <a:r>
              <a:rPr lang="cs-CZ" dirty="0"/>
              <a:t>). </a:t>
            </a:r>
            <a:endParaRPr lang="cs-CZ" dirty="0" smtClean="0"/>
          </a:p>
          <a:p>
            <a:r>
              <a:rPr lang="cs-CZ" b="1" dirty="0" smtClean="0"/>
              <a:t>Podíl </a:t>
            </a:r>
            <a:r>
              <a:rPr lang="cs-CZ" b="1" dirty="0"/>
              <a:t>městského obyvatelstva činil 78,6 %</a:t>
            </a:r>
            <a:r>
              <a:rPr lang="cs-CZ" dirty="0"/>
              <a:t>. Méně urbanizován je pouze okres Semily, kde bydlelo ve městech jen 59,1 % obyvatel. </a:t>
            </a:r>
            <a:endParaRPr lang="cs-CZ" dirty="0" smtClean="0"/>
          </a:p>
          <a:p>
            <a:r>
              <a:rPr lang="cs-CZ" dirty="0" smtClean="0"/>
              <a:t>Hlavním </a:t>
            </a:r>
            <a:r>
              <a:rPr lang="cs-CZ" dirty="0"/>
              <a:t>centrem kraje je </a:t>
            </a:r>
            <a:r>
              <a:rPr lang="cs-CZ" dirty="0" smtClean="0"/>
              <a:t>stotisícový </a:t>
            </a:r>
            <a:r>
              <a:rPr lang="cs-CZ" dirty="0"/>
              <a:t>Liberec. Druhým největším městem je Jablonec nad Nisou, který počtem obyvatel nepatrně překročil 45 tisícovou hranici. </a:t>
            </a:r>
          </a:p>
          <a:p>
            <a:r>
              <a:rPr lang="cs-CZ" b="1" dirty="0"/>
              <a:t>Populační vývoj</a:t>
            </a:r>
            <a:r>
              <a:rPr lang="cs-CZ" dirty="0"/>
              <a:t> Libereckého kraje se výrazně neodchyluje od vývoje v ostatních krajích České republiky. </a:t>
            </a:r>
            <a:r>
              <a:rPr lang="cs-CZ" b="1" dirty="0"/>
              <a:t>Obyvatelstvo</a:t>
            </a:r>
            <a:r>
              <a:rPr lang="cs-CZ" dirty="0"/>
              <a:t> má proti republikovému průměru </a:t>
            </a:r>
            <a:r>
              <a:rPr lang="cs-CZ" b="1" dirty="0"/>
              <a:t>nepatrně mladší</a:t>
            </a:r>
            <a:r>
              <a:rPr lang="cs-CZ" dirty="0"/>
              <a:t> věkovou strukturu. </a:t>
            </a:r>
            <a:r>
              <a:rPr lang="cs-CZ" b="1" i="1" dirty="0"/>
              <a:t>Průměrný věk </a:t>
            </a:r>
            <a:r>
              <a:rPr lang="cs-CZ" dirty="0"/>
              <a:t>obyvatel kraje je </a:t>
            </a:r>
            <a:r>
              <a:rPr lang="cs-CZ" b="1" i="1" dirty="0"/>
              <a:t>39,7 let</a:t>
            </a:r>
            <a:r>
              <a:rPr lang="cs-CZ" dirty="0"/>
              <a:t>, což je o 0,5 let méně než je republikový průměr. Věková skladba obyvatel je v jednotlivých oblastech kraje značně rozdílná. Zatímco na Českolipsku patří populace k nejmladším v republice, naopak na Semilsku a Turnovsku je jednou z nejstarších.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90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Kultura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Liberecký kraj má bohatou kulturně historickou </a:t>
            </a:r>
            <a:r>
              <a:rPr lang="cs-CZ" b="1" dirty="0"/>
              <a:t>tradici</a:t>
            </a:r>
            <a:r>
              <a:rPr lang="cs-CZ" dirty="0"/>
              <a:t>, která se odráží ve velkém množství stavebních a historických památek i kulturních zařízení. </a:t>
            </a:r>
            <a:endParaRPr lang="cs-CZ" dirty="0" smtClean="0"/>
          </a:p>
          <a:p>
            <a:r>
              <a:rPr lang="cs-CZ" dirty="0" smtClean="0"/>
              <a:t>Severočeské </a:t>
            </a:r>
            <a:r>
              <a:rPr lang="cs-CZ" dirty="0"/>
              <a:t>muzeum v Liberci, Oblastní galerie v Liberci a </a:t>
            </a:r>
            <a:r>
              <a:rPr lang="cs-CZ" b="1" dirty="0"/>
              <a:t>Státní vědecká knihovna</a:t>
            </a:r>
            <a:r>
              <a:rPr lang="cs-CZ" dirty="0"/>
              <a:t> v Liberci. </a:t>
            </a:r>
            <a:endParaRPr lang="cs-CZ" dirty="0" smtClean="0"/>
          </a:p>
          <a:p>
            <a:r>
              <a:rPr lang="cs-CZ" dirty="0" smtClean="0"/>
              <a:t>Významnými </a:t>
            </a:r>
            <a:r>
              <a:rPr lang="cs-CZ" dirty="0"/>
              <a:t>kulturními institucemi jsou dále </a:t>
            </a:r>
            <a:r>
              <a:rPr lang="cs-CZ" b="1" dirty="0"/>
              <a:t>Divadlo F. X. Šaldy</a:t>
            </a:r>
            <a:r>
              <a:rPr lang="cs-CZ" dirty="0"/>
              <a:t> se scénou Malého divadla a </a:t>
            </a:r>
            <a:r>
              <a:rPr lang="cs-CZ" b="1" dirty="0"/>
              <a:t>Naivní divadlo</a:t>
            </a:r>
            <a:r>
              <a:rPr lang="cs-CZ" dirty="0"/>
              <a:t> v Liberci, </a:t>
            </a:r>
            <a:endParaRPr lang="cs-CZ" dirty="0" smtClean="0"/>
          </a:p>
          <a:p>
            <a:r>
              <a:rPr lang="cs-CZ" b="1" dirty="0" smtClean="0"/>
              <a:t>Zoologická </a:t>
            </a:r>
            <a:r>
              <a:rPr lang="cs-CZ" b="1" dirty="0"/>
              <a:t>a Botanická zahrada</a:t>
            </a:r>
            <a:r>
              <a:rPr lang="cs-CZ" dirty="0"/>
              <a:t> v Liberci. </a:t>
            </a:r>
            <a:endParaRPr lang="cs-CZ" dirty="0" smtClean="0"/>
          </a:p>
          <a:p>
            <a:r>
              <a:rPr lang="cs-CZ" dirty="0" smtClean="0"/>
              <a:t>Mezi </a:t>
            </a:r>
            <a:r>
              <a:rPr lang="cs-CZ" dirty="0"/>
              <a:t>kulturní zařízení regionálního významu patří řada muzeí a galerií v různých částech kraje. </a:t>
            </a:r>
          </a:p>
          <a:p>
            <a:r>
              <a:rPr lang="cs-CZ" dirty="0"/>
              <a:t>V návaznosti na tradici skla a bižuterie této oblasti se návštěvníkům nabízí např. </a:t>
            </a:r>
            <a:r>
              <a:rPr lang="cs-CZ" b="1" dirty="0"/>
              <a:t>sklářská muzea </a:t>
            </a:r>
            <a:r>
              <a:rPr lang="cs-CZ" dirty="0"/>
              <a:t>v Novém Boru, Kamenickém Šenově a Železném Brodu, Muzeum skla a bižuterie v Jablonci nad Nisou. </a:t>
            </a:r>
          </a:p>
          <a:p>
            <a:r>
              <a:rPr lang="cs-CZ" b="1" dirty="0"/>
              <a:t>Okresní muzeum Českého ráje</a:t>
            </a:r>
            <a:r>
              <a:rPr lang="cs-CZ" dirty="0"/>
              <a:t> v Turnově vlastní sbírky z oblasti geologie, mineralogie a dokumentace zlatnictví a šperkařství, které jsou jedinečné nejen v rámci České republiky, ale i Evropy. </a:t>
            </a:r>
          </a:p>
        </p:txBody>
      </p:sp>
    </p:spTree>
    <p:extLst>
      <p:ext uri="{BB962C8B-B14F-4D97-AF65-F5344CB8AC3E}">
        <p14:creationId xmlns:p14="http://schemas.microsoft.com/office/powerpoint/2010/main" val="75337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karos.cz/images/200801/ehrlicho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660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liberecplaza.cz/public/data/media/images/divadlo-fxsald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70414"/>
            <a:ext cx="9036496" cy="6780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portalymest.cz/obrazky/naivni-divadlo-liberec-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749" y="27593"/>
            <a:ext cx="6074161" cy="6853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zooliberec.cz/images/stories/galerie/tygri/bily-tygrmladejpg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57614"/>
            <a:ext cx="9098497" cy="5993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vyletnik.cz/images/profily/users/1997/muzeum-ceskeho-raje-v-turnove-f4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24" y="32047"/>
            <a:ext cx="8532440" cy="6825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977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Školství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 smtClean="0"/>
              <a:t>Technická univerzita v Liberci </a:t>
            </a:r>
            <a:endParaRPr lang="cs-CZ" dirty="0"/>
          </a:p>
          <a:p>
            <a:r>
              <a:rPr lang="cs-CZ" dirty="0" smtClean="0"/>
              <a:t>fakulty:</a:t>
            </a:r>
          </a:p>
          <a:p>
            <a:r>
              <a:rPr lang="cs-CZ" dirty="0" smtClean="0"/>
              <a:t> strojní, textilní, hospodářská, pedagogická, architektury, </a:t>
            </a:r>
            <a:r>
              <a:rPr lang="cs-CZ" dirty="0" err="1" smtClean="0"/>
              <a:t>mechatroniky</a:t>
            </a:r>
            <a:r>
              <a:rPr lang="cs-CZ" dirty="0" smtClean="0"/>
              <a:t> a mezioborových inženýrských studií. </a:t>
            </a:r>
          </a:p>
          <a:p>
            <a:r>
              <a:rPr lang="cs-CZ" dirty="0" smtClean="0"/>
              <a:t>mnoho středních škol (gymnázia, střední odborné školy, střední odborná učiliště, integrované střední školy, speciální školy).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2620888"/>
          </a:xfrm>
        </p:spPr>
        <p:txBody>
          <a:bodyPr>
            <a:normAutofit fontScale="85000" lnSpcReduction="10000"/>
          </a:bodyPr>
          <a:lstStyle/>
          <a:p>
            <a:r>
              <a:rPr lang="cs-CZ" dirty="0"/>
              <a:t>T</a:t>
            </a:r>
            <a:r>
              <a:rPr lang="cs-CZ" dirty="0" smtClean="0"/>
              <a:t>ypické je silné </a:t>
            </a:r>
            <a:r>
              <a:rPr lang="cs-CZ" dirty="0"/>
              <a:t>zastoupení středních uměleckých škol nadregionálního významu. </a:t>
            </a:r>
            <a:endParaRPr lang="cs-CZ" dirty="0" smtClean="0"/>
          </a:p>
          <a:p>
            <a:r>
              <a:rPr lang="cs-CZ" dirty="0" smtClean="0"/>
              <a:t>Jedná </a:t>
            </a:r>
            <a:r>
              <a:rPr lang="cs-CZ" dirty="0"/>
              <a:t>se především o střední uměleckoprůmyslové školy sklářské a bižuterní. </a:t>
            </a:r>
          </a:p>
        </p:txBody>
      </p:sp>
    </p:spTree>
    <p:extLst>
      <p:ext uri="{BB962C8B-B14F-4D97-AF65-F5344CB8AC3E}">
        <p14:creationId xmlns:p14="http://schemas.microsoft.com/office/powerpoint/2010/main" val="18137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stavbaweb.cz/admin/fotogalerie/images/8752-v-dsc07041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8" y="464063"/>
            <a:ext cx="9053244" cy="592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fm.tul.cz/files/historie_pohle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" y="463116"/>
            <a:ext cx="9132069" cy="5931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6458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Cestovní ruch</a:t>
            </a:r>
            <a:endParaRPr lang="cs-CZ" dirty="0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V kraji je </a:t>
            </a:r>
            <a:r>
              <a:rPr lang="cs-CZ" b="1" dirty="0"/>
              <a:t>několik specifických území</a:t>
            </a:r>
            <a:r>
              <a:rPr lang="cs-CZ" dirty="0"/>
              <a:t> (Krkonoše - západní část, Jizerské hory, Turnovsko - Český Ráj, Doksy a okolí, Lužické hory, Podkrkonoší), které mají silně rozvinuté aktivity spojené s cestovním ruchem. </a:t>
            </a:r>
          </a:p>
          <a:p>
            <a:r>
              <a:rPr lang="cs-CZ" dirty="0"/>
              <a:t>K historicky cenným objektům s vysokou návštěvností patří </a:t>
            </a:r>
            <a:r>
              <a:rPr lang="cs-CZ" b="1" dirty="0"/>
              <a:t>hrady a zámky</a:t>
            </a:r>
            <a:r>
              <a:rPr lang="cs-CZ" dirty="0"/>
              <a:t> (</a:t>
            </a:r>
            <a:r>
              <a:rPr lang="cs-CZ" b="1" i="1" dirty="0"/>
              <a:t>Bezděz, Zákupy, </a:t>
            </a:r>
            <a:r>
              <a:rPr lang="cs-CZ" b="1" i="1" dirty="0" err="1"/>
              <a:t>Lemberk</a:t>
            </a:r>
            <a:r>
              <a:rPr lang="cs-CZ" b="1" i="1" dirty="0"/>
              <a:t>, Frýdlant, Sychrov, Hrubý Rohozec, Valdštejn</a:t>
            </a:r>
            <a:r>
              <a:rPr lang="cs-CZ" dirty="0"/>
              <a:t>) a řada církevních objektů. </a:t>
            </a:r>
          </a:p>
          <a:p>
            <a:r>
              <a:rPr lang="cs-CZ" dirty="0"/>
              <a:t>Krajinu obohacují mnohé vodní plochy, z nichž nejznámější je </a:t>
            </a:r>
            <a:r>
              <a:rPr lang="cs-CZ" b="1" dirty="0"/>
              <a:t>Máchovo jezero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/>
              <a:t>Rozvoji cestovního ruchu napomáhají silniční a železniční </a:t>
            </a:r>
            <a:r>
              <a:rPr lang="cs-CZ" b="1" dirty="0"/>
              <a:t>hraniční přechody</a:t>
            </a:r>
            <a:r>
              <a:rPr lang="cs-CZ" dirty="0"/>
              <a:t> i množství přechodů pro pěší v rámci malého pohraničního styku.</a:t>
            </a:r>
          </a:p>
        </p:txBody>
      </p:sp>
    </p:spTree>
    <p:extLst>
      <p:ext uri="{BB962C8B-B14F-4D97-AF65-F5344CB8AC3E}">
        <p14:creationId xmlns:p14="http://schemas.microsoft.com/office/powerpoint/2010/main" val="28149851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Turistické zajímavosti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cs-CZ" u="sng" dirty="0" smtClean="0">
                <a:hlinkClick r:id="rId2"/>
              </a:rPr>
              <a:t>Bozkovské </a:t>
            </a:r>
            <a:r>
              <a:rPr lang="cs-CZ" u="sng" dirty="0">
                <a:hlinkClick r:id="rId2"/>
              </a:rPr>
              <a:t>dolomitové jeskyně</a:t>
            </a:r>
            <a:r>
              <a:rPr lang="cs-CZ" dirty="0"/>
              <a:t>, ,</a:t>
            </a:r>
            <a:r>
              <a:rPr lang="cs-CZ" u="sng" dirty="0">
                <a:hlinkClick r:id="rId3"/>
              </a:rPr>
              <a:t>Čap</a:t>
            </a:r>
            <a:r>
              <a:rPr lang="cs-CZ" dirty="0"/>
              <a:t>, </a:t>
            </a:r>
            <a:r>
              <a:rPr lang="cs-CZ" u="sng" dirty="0">
                <a:hlinkClick r:id="rId4" tooltip="Čertova zeď"/>
              </a:rPr>
              <a:t>Čertova zeď</a:t>
            </a:r>
            <a:r>
              <a:rPr lang="cs-CZ" dirty="0"/>
              <a:t>, </a:t>
            </a:r>
            <a:r>
              <a:rPr lang="cs-CZ" u="sng" dirty="0">
                <a:hlinkClick r:id="rId5" tooltip="Frýdlantské cimbuří"/>
              </a:rPr>
              <a:t>Frýdlantské cimbuří</a:t>
            </a:r>
            <a:r>
              <a:rPr lang="cs-CZ" dirty="0"/>
              <a:t>, </a:t>
            </a:r>
            <a:r>
              <a:rPr lang="cs-CZ" u="sng" dirty="0">
                <a:hlinkClick r:id="rId6" tooltip="Hruboskalsko (stránka neexistuje)"/>
              </a:rPr>
              <a:t>Hruboskalsko</a:t>
            </a:r>
            <a:r>
              <a:rPr lang="cs-CZ" dirty="0"/>
              <a:t>, </a:t>
            </a:r>
            <a:r>
              <a:rPr lang="cs-CZ" u="sng" dirty="0">
                <a:hlinkClick r:id="rId7" tooltip="Ještěd"/>
              </a:rPr>
              <a:t>Ještěd</a:t>
            </a:r>
            <a:r>
              <a:rPr lang="cs-CZ" dirty="0"/>
              <a:t>, </a:t>
            </a:r>
            <a:r>
              <a:rPr lang="cs-CZ" u="sng" dirty="0" smtClean="0">
                <a:hlinkClick r:id="rId8" tooltip="Jizera (hora)"/>
              </a:rPr>
              <a:t>Jizera</a:t>
            </a:r>
            <a:r>
              <a:rPr lang="cs-CZ" u="sng" dirty="0" smtClean="0"/>
              <a:t> (hora)</a:t>
            </a:r>
            <a:r>
              <a:rPr lang="cs-CZ" dirty="0" smtClean="0"/>
              <a:t>, </a:t>
            </a:r>
            <a:r>
              <a:rPr lang="cs-CZ" u="sng" dirty="0">
                <a:hlinkClick r:id="rId9" tooltip="Klíč (hora)"/>
              </a:rPr>
              <a:t>Klíč</a:t>
            </a:r>
            <a:r>
              <a:rPr lang="cs-CZ" dirty="0"/>
              <a:t>, </a:t>
            </a:r>
            <a:r>
              <a:rPr lang="cs-CZ" u="sng" dirty="0">
                <a:hlinkClick r:id="rId10" tooltip="Kotel (hora) (stránka neexistuje)"/>
              </a:rPr>
              <a:t>Kotel</a:t>
            </a:r>
            <a:r>
              <a:rPr lang="cs-CZ" dirty="0"/>
              <a:t>, </a:t>
            </a:r>
            <a:r>
              <a:rPr lang="cs-CZ" u="sng" dirty="0" err="1">
                <a:hlinkClick r:id="rId11" tooltip="Kozákov"/>
              </a:rPr>
              <a:t>Kozákov</a:t>
            </a:r>
            <a:r>
              <a:rPr lang="cs-CZ" dirty="0"/>
              <a:t>, </a:t>
            </a:r>
            <a:r>
              <a:rPr lang="cs-CZ" u="sng" dirty="0">
                <a:hlinkClick r:id="rId12" tooltip="Luž"/>
              </a:rPr>
              <a:t>Luž</a:t>
            </a:r>
            <a:r>
              <a:rPr lang="cs-CZ" dirty="0"/>
              <a:t>, </a:t>
            </a:r>
            <a:r>
              <a:rPr lang="cs-CZ" u="sng" dirty="0">
                <a:hlinkClick r:id="rId13" tooltip="Meandry Ploučnice (stránka neexistuje)"/>
              </a:rPr>
              <a:t>Meandry Ploučnice</a:t>
            </a:r>
            <a:r>
              <a:rPr lang="cs-CZ" dirty="0"/>
              <a:t>, </a:t>
            </a:r>
            <a:r>
              <a:rPr lang="cs-CZ" u="sng" dirty="0">
                <a:hlinkClick r:id="rId14" tooltip="Meandry Smědé"/>
              </a:rPr>
              <a:t>Meandry </a:t>
            </a:r>
            <a:r>
              <a:rPr lang="cs-CZ" u="sng" dirty="0">
                <a:hlinkClick r:id="rId15" tooltip="Meandry Smědé"/>
              </a:rPr>
              <a:t>Smědé</a:t>
            </a:r>
            <a:r>
              <a:rPr lang="cs-CZ" dirty="0"/>
              <a:t>, </a:t>
            </a:r>
            <a:r>
              <a:rPr lang="cs-CZ" u="sng" dirty="0">
                <a:hlinkClick r:id="rId16" tooltip="Panská skála"/>
              </a:rPr>
              <a:t>Panská skála</a:t>
            </a:r>
            <a:r>
              <a:rPr lang="cs-CZ" dirty="0"/>
              <a:t>, </a:t>
            </a:r>
            <a:r>
              <a:rPr lang="cs-CZ" u="sng" dirty="0">
                <a:hlinkClick r:id="rId17" tooltip="Popova skála"/>
              </a:rPr>
              <a:t>Popova skála</a:t>
            </a:r>
            <a:r>
              <a:rPr lang="cs-CZ" dirty="0"/>
              <a:t>, </a:t>
            </a:r>
            <a:r>
              <a:rPr lang="cs-CZ" u="sng" dirty="0">
                <a:hlinkClick r:id="rId18" tooltip="Riegrova stezka (stránka neexistuje)"/>
              </a:rPr>
              <a:t>Riegrova stezka</a:t>
            </a:r>
            <a:r>
              <a:rPr lang="cs-CZ" dirty="0"/>
              <a:t>, </a:t>
            </a:r>
            <a:r>
              <a:rPr lang="cs-CZ" u="sng" dirty="0">
                <a:hlinkClick r:id="rId19" tooltip="Štolpichy (stránka neexistuje)"/>
              </a:rPr>
              <a:t>Štolpichy</a:t>
            </a:r>
            <a:r>
              <a:rPr lang="cs-CZ" dirty="0"/>
              <a:t>, </a:t>
            </a:r>
            <a:r>
              <a:rPr lang="cs-CZ" u="sng" dirty="0">
                <a:hlinkClick r:id="rId20" tooltip="Vlhošť (stránka neexistuje)"/>
              </a:rPr>
              <a:t>Vlhošť</a:t>
            </a:r>
            <a:r>
              <a:rPr lang="cs-CZ" dirty="0"/>
              <a:t>, </a:t>
            </a:r>
            <a:r>
              <a:rPr lang="cs-CZ" u="sng" dirty="0">
                <a:hlinkClick r:id="rId21" tooltip="Vranovské skály (stránka neexistuje)"/>
              </a:rPr>
              <a:t>Vranovské </a:t>
            </a:r>
            <a:r>
              <a:rPr lang="cs-CZ" u="sng" dirty="0">
                <a:hlinkClick r:id="rId22" tooltip="Vranovské skály (stránka neexistuje)"/>
              </a:rPr>
              <a:t>skály</a:t>
            </a:r>
            <a:endParaRPr lang="cs-CZ" dirty="0"/>
          </a:p>
          <a:p>
            <a:pPr lvl="0"/>
            <a:r>
              <a:rPr lang="cs-CZ" u="sng" dirty="0">
                <a:hlinkClick r:id="rId23" tooltip="Seznam chráněných území Libereckého kraje"/>
              </a:rPr>
              <a:t>Seznam chráněných území Libereckého kraje</a:t>
            </a:r>
            <a:endParaRPr lang="cs-CZ" dirty="0"/>
          </a:p>
          <a:p>
            <a:r>
              <a:rPr lang="cs-CZ" dirty="0"/>
              <a:t>Na území Libereckého kraje zasahuje i </a:t>
            </a:r>
            <a:r>
              <a:rPr lang="cs-CZ" b="1" dirty="0">
                <a:hlinkClick r:id="rId24"/>
              </a:rPr>
              <a:t>Euroregion </a:t>
            </a:r>
            <a:r>
              <a:rPr lang="cs-CZ" b="1" dirty="0" err="1">
                <a:hlinkClick r:id="rId24"/>
              </a:rPr>
              <a:t>Neisse</a:t>
            </a:r>
            <a:r>
              <a:rPr lang="cs-CZ" b="1" dirty="0">
                <a:hlinkClick r:id="rId24"/>
              </a:rPr>
              <a:t>-Nisa-</a:t>
            </a:r>
            <a:r>
              <a:rPr lang="cs-CZ" b="1" dirty="0" err="1">
                <a:hlinkClick r:id="rId24"/>
              </a:rPr>
              <a:t>Nysa</a:t>
            </a:r>
            <a:r>
              <a:rPr lang="cs-CZ" dirty="0"/>
              <a:t>. Ten je euroregionem tří hraničních oblastí nacházejících se na území, kde se stýkají hranice České republiky, Spolkové republiky Německo a Polské republiky. </a:t>
            </a:r>
          </a:p>
        </p:txBody>
      </p:sp>
    </p:spTree>
    <p:extLst>
      <p:ext uri="{BB962C8B-B14F-4D97-AF65-F5344CB8AC3E}">
        <p14:creationId xmlns:p14="http://schemas.microsoft.com/office/powerpoint/2010/main" val="214671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AutoShape 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084888" y="549275"/>
            <a:ext cx="2879725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  <a:extLst/>
        </p:spPr>
        <p:txBody>
          <a:bodyPr wrap="none" lIns="90000" tIns="46800" rIns="90000" bIns="46800" anchor="ctr"/>
          <a:lstStyle/>
          <a:p>
            <a:r>
              <a:rPr lang="cs-CZ" sz="2400" dirty="0"/>
              <a:t>Hrad Bezděz</a:t>
            </a:r>
          </a:p>
        </p:txBody>
      </p:sp>
      <p:pic>
        <p:nvPicPr>
          <p:cNvPr id="163845" name="Picture 5" descr="1280px-Bezde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96975"/>
            <a:ext cx="5757862" cy="431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219382" y="1844824"/>
            <a:ext cx="252908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zřícenina hradu v okrese Česká Lípa. Nachází se na kopci Velký Bezděz (603,5 m) v Dokeské pahorkatině, nad vsí Bezděz, v blízkosti Máchova </a:t>
            </a:r>
            <a:r>
              <a:rPr lang="cs-CZ" sz="1400" dirty="0" smtClean="0"/>
              <a:t>jezera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poprvé zmíněn roku 1264 za vlády Přemysla Otakara </a:t>
            </a:r>
            <a:r>
              <a:rPr lang="cs-CZ" sz="1400" dirty="0" smtClean="0"/>
              <a:t>II.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uvězněn pozdější král Václav II. i se svou matkou </a:t>
            </a:r>
            <a:r>
              <a:rPr lang="cs-CZ" sz="1400" dirty="0" smtClean="0"/>
              <a:t>Kunhutou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77883441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3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2" grpId="0" animBg="1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7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876256" y="908720"/>
            <a:ext cx="2283141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  <a:extLst/>
        </p:spPr>
        <p:txBody>
          <a:bodyPr wrap="none" lIns="90000" tIns="46800" rIns="90000" bIns="46800" anchor="ctr"/>
          <a:lstStyle/>
          <a:p>
            <a:r>
              <a:rPr lang="cs-CZ" sz="2400" dirty="0"/>
              <a:t>Zřícenina </a:t>
            </a:r>
            <a:r>
              <a:rPr lang="cs-CZ" sz="2400" dirty="0" smtClean="0"/>
              <a:t>hradu</a:t>
            </a:r>
          </a:p>
          <a:p>
            <a:r>
              <a:rPr lang="cs-CZ" sz="2400" dirty="0" smtClean="0"/>
              <a:t> Trosky</a:t>
            </a:r>
            <a:endParaRPr lang="cs-CZ" sz="2400" dirty="0"/>
          </a:p>
        </p:txBody>
      </p:sp>
      <p:pic>
        <p:nvPicPr>
          <p:cNvPr id="164869" name="Picture 5" descr="Trosky(js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7" y="260648"/>
            <a:ext cx="6480845" cy="423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4725144"/>
            <a:ext cx="58326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 zřícenina hradu v Českém ráji, přibližně mezi Turnovem a Jičínem, na katastru obce Troskovice v okrese Semily Libereckého kraje. Hrad je symbolem Českého ráje.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14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Nechal je postavit Čeněk z </a:t>
            </a:r>
            <a:r>
              <a:rPr lang="cs-CZ" sz="1400" dirty="0" err="1"/>
              <a:t>Vartemberka</a:t>
            </a:r>
            <a:r>
              <a:rPr lang="cs-CZ" sz="1400" dirty="0"/>
              <a:t> z rodu </a:t>
            </a:r>
            <a:r>
              <a:rPr lang="cs-CZ" sz="1400" dirty="0" err="1" smtClean="0"/>
              <a:t>Markvarticů</a:t>
            </a:r>
            <a:r>
              <a:rPr lang="cs-CZ" sz="1400" dirty="0"/>
              <a:t> přibližně mezi roky 1380 až </a:t>
            </a:r>
            <a:r>
              <a:rPr lang="cs-CZ" sz="1400" dirty="0" smtClean="0"/>
              <a:t>1390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Na dvou čedičových vyvřelinách (sukách, sopouších) byly vybudovány obranné a zároveň i obytné věže, zvané pro svůj vzhled Panna a Baba.</a:t>
            </a:r>
          </a:p>
        </p:txBody>
      </p:sp>
    </p:spTree>
    <p:extLst>
      <p:ext uri="{BB962C8B-B14F-4D97-AF65-F5344CB8AC3E}">
        <p14:creationId xmlns:p14="http://schemas.microsoft.com/office/powerpoint/2010/main" val="305532009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4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7" grpId="0" animBg="1"/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2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677317" y="548680"/>
            <a:ext cx="2232248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  <a:extLst/>
        </p:spPr>
        <p:txBody>
          <a:bodyPr wrap="none" lIns="90000" tIns="46800" rIns="90000" bIns="46800" anchor="ctr"/>
          <a:lstStyle/>
          <a:p>
            <a:r>
              <a:rPr lang="cs-CZ" sz="2400" dirty="0"/>
              <a:t>Zámek Frýdlant</a:t>
            </a:r>
          </a:p>
        </p:txBody>
      </p:sp>
      <p:pic>
        <p:nvPicPr>
          <p:cNvPr id="165893" name="Picture 5" descr="1280px-Frýdlant,_Hág,_zámek_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85" y="116632"/>
            <a:ext cx="6140007" cy="4604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5536" y="4941168"/>
            <a:ext cx="590465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státní hrad a zámek nad městem Frýdlant v severních </a:t>
            </a:r>
            <a:r>
              <a:rPr lang="cs-CZ" sz="1400" dirty="0" smtClean="0"/>
              <a:t>Čechách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komplex skládající se ze středověkého hradu a renesančního zámku stojící na mohutné čedičové skále nad řekou </a:t>
            </a:r>
            <a:r>
              <a:rPr lang="cs-CZ" sz="1400" dirty="0" err="1"/>
              <a:t>Smědá</a:t>
            </a:r>
            <a:r>
              <a:rPr lang="cs-CZ" sz="1400" dirty="0"/>
              <a:t> v Jizerských horách patří k nejvýznamnějším památkovým celkům v </a:t>
            </a:r>
            <a:r>
              <a:rPr lang="cs-CZ" sz="1400" dirty="0" smtClean="0"/>
              <a:t>Česku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pro turisty zpřístupněn již roku 1801, čímž se stal prvním hradním muzeem ve střední </a:t>
            </a:r>
            <a:r>
              <a:rPr lang="cs-CZ" sz="1400" dirty="0" smtClean="0"/>
              <a:t>Evropě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součástí expozice </a:t>
            </a:r>
            <a:r>
              <a:rPr lang="cs-CZ" sz="1400" dirty="0" smtClean="0"/>
              <a:t>je také </a:t>
            </a:r>
            <a:r>
              <a:rPr lang="cs-CZ" sz="1400" dirty="0"/>
              <a:t>sbírka zbraní a dýmek a také zámecká obrazárna</a:t>
            </a:r>
          </a:p>
        </p:txBody>
      </p:sp>
    </p:spTree>
    <p:extLst>
      <p:ext uri="{BB962C8B-B14F-4D97-AF65-F5344CB8AC3E}">
        <p14:creationId xmlns:p14="http://schemas.microsoft.com/office/powerpoint/2010/main" val="19453905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5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5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2" grpId="0" animBg="1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5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092280" y="332656"/>
            <a:ext cx="1656184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  <a:extLst/>
        </p:spPr>
        <p:txBody>
          <a:bodyPr wrap="none" lIns="90000" tIns="46800" rIns="90000" bIns="46800" anchor="ctr"/>
          <a:lstStyle/>
          <a:p>
            <a:r>
              <a:rPr lang="cs-CZ" sz="2400" dirty="0"/>
              <a:t>Zámek </a:t>
            </a:r>
            <a:endParaRPr lang="cs-CZ" sz="2400" dirty="0" smtClean="0"/>
          </a:p>
          <a:p>
            <a:r>
              <a:rPr lang="cs-CZ" sz="2400" dirty="0" smtClean="0"/>
              <a:t>Hrubá </a:t>
            </a:r>
            <a:r>
              <a:rPr lang="cs-CZ" sz="2400" dirty="0"/>
              <a:t>Skála</a:t>
            </a:r>
          </a:p>
        </p:txBody>
      </p:sp>
      <p:pic>
        <p:nvPicPr>
          <p:cNvPr id="166917" name="Picture 5" descr="1280px-Hruboskalsko_6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2656"/>
            <a:ext cx="5976788" cy="4482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388" y="4995271"/>
            <a:ext cx="73449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na okraji skalního masivu v Českém ráji ve výši asi 20 metrů, v katastrálním území stejnojmenné obce. Vznikl přestavbou hradu Skála postaveného v 13. století pány z </a:t>
            </a:r>
            <a:r>
              <a:rPr lang="cs-CZ" sz="1400" dirty="0" smtClean="0"/>
              <a:t>Valdštejna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pro </a:t>
            </a:r>
            <a:r>
              <a:rPr lang="cs-CZ" sz="1400" dirty="0"/>
              <a:t>veřejnost jsou přístupné k prohlídce nádvoří a hradní vyhlídková věž, zbytek zámku slouží jako hotel</a:t>
            </a:r>
          </a:p>
        </p:txBody>
      </p:sp>
    </p:spTree>
    <p:extLst>
      <p:ext uri="{BB962C8B-B14F-4D97-AF65-F5344CB8AC3E}">
        <p14:creationId xmlns:p14="http://schemas.microsoft.com/office/powerpoint/2010/main" val="380640072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5" grpId="0" animBg="1"/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41" name="Picture 5" descr="1280px-Hrubý_Rohoze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56" y="116633"/>
            <a:ext cx="6709444" cy="4469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7940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858000" y="332656"/>
            <a:ext cx="2196752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  <a:extLst/>
        </p:spPr>
        <p:txBody>
          <a:bodyPr wrap="none" lIns="90000" tIns="46800" rIns="90000" bIns="46800" anchor="ctr"/>
          <a:lstStyle/>
          <a:p>
            <a:r>
              <a:rPr lang="cs-CZ" sz="2400" dirty="0"/>
              <a:t>Zámek </a:t>
            </a:r>
            <a:endParaRPr lang="cs-CZ" sz="2400" dirty="0" smtClean="0"/>
          </a:p>
          <a:p>
            <a:r>
              <a:rPr lang="cs-CZ" sz="2400" dirty="0" smtClean="0"/>
              <a:t>Hrubý </a:t>
            </a:r>
            <a:r>
              <a:rPr lang="cs-CZ" sz="2400" dirty="0"/>
              <a:t>Rohozec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48556" y="4639461"/>
            <a:ext cx="89061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 státní zámek a národní kulturní památka, která leží ve stejnojmenné městské části na severozápadním okraji města Turnova, v části Hrubý </a:t>
            </a:r>
            <a:r>
              <a:rPr lang="cs-CZ" sz="1400" dirty="0" smtClean="0"/>
              <a:t>Rohozec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založen kolem roku 1280 zřejmě Jaroslavem z </a:t>
            </a:r>
            <a:r>
              <a:rPr lang="cs-CZ" sz="1400" dirty="0" smtClean="0"/>
              <a:t>Ralska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Součástí zámeckého areálu je menší přírodně-krajinářský park s kamenickými pracemi z období romantismu. Na park navazuje Zámecká stezka, která vede do hradního příkopu. Odtud je dobře zřetelná mohutná skála, na níž zámek stojí.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14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Zámecká stezka vede dále k řece Jizeře, odkud se lze přírodními partiemi kolem Dlaskova statku v Dolánkách a parkovými cestami údolím Jizery dostat až na náměstí Českého ráje v Turnově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sz="1400" dirty="0"/>
          </a:p>
          <a:p>
            <a:pPr marL="285750" indent="-285750">
              <a:buFont typeface="Arial" pitchFamily="34" charset="0"/>
              <a:buChar char="•"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65647728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7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7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40" grpId="0" animBg="1"/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5" name="Picture 5" descr="1280px-Sychrov_castle_in_2007_-_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64" y="250824"/>
            <a:ext cx="7257543" cy="4834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8962" name="AutoShape 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024044" y="261134"/>
            <a:ext cx="2879725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  <a:extLst/>
        </p:spPr>
        <p:txBody>
          <a:bodyPr wrap="none" lIns="90000" tIns="46800" rIns="90000" bIns="46800" anchor="ctr"/>
          <a:lstStyle/>
          <a:p>
            <a:r>
              <a:rPr lang="cs-CZ" sz="2400" dirty="0"/>
              <a:t>Zámek Sychrov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06364" y="5301208"/>
            <a:ext cx="8542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nachází se  </a:t>
            </a:r>
            <a:r>
              <a:rPr lang="cs-CZ" sz="1400" dirty="0"/>
              <a:t>ve stejnojmenné obci v Libereckém kraji, 16 km jižně od Liberce a 6 km severozápadně od </a:t>
            </a:r>
            <a:r>
              <a:rPr lang="cs-CZ" sz="1400" dirty="0" smtClean="0"/>
              <a:t>Turnova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jedná </a:t>
            </a:r>
            <a:r>
              <a:rPr lang="cs-CZ" sz="1400" dirty="0"/>
              <a:t>se o státní zámek zpřístupněný veřejnosti od roku 1950, který je unikátním příkladem novogotického šlechtického sídla druhé poloviny 19. století</a:t>
            </a:r>
            <a:r>
              <a:rPr lang="cs-CZ" sz="14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krom </a:t>
            </a:r>
            <a:r>
              <a:rPr lang="cs-CZ" sz="1400" dirty="0"/>
              <a:t>zámecké budovy s původním mobiliářem k areálu zámku patří i rozsáhlý zámecký </a:t>
            </a:r>
            <a:r>
              <a:rPr lang="cs-CZ" sz="1400" dirty="0" smtClean="0"/>
              <a:t>park</a:t>
            </a:r>
            <a:endParaRPr lang="cs-CZ" sz="1400" dirty="0"/>
          </a:p>
        </p:txBody>
      </p:sp>
      <p:pic>
        <p:nvPicPr>
          <p:cNvPr id="2050" name="Picture 2" descr="Soubor:Oranžerie, zámecký park, Sychrov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261133"/>
            <a:ext cx="8448873" cy="562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48720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8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8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2" grpId="0" animBg="1"/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AutoShape 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092280" y="404664"/>
            <a:ext cx="1151408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  <a:extLst/>
        </p:spPr>
        <p:txBody>
          <a:bodyPr wrap="none" lIns="90000" tIns="46800" rIns="90000" bIns="46800" anchor="ctr"/>
          <a:lstStyle/>
          <a:p>
            <a:r>
              <a:rPr lang="cs-CZ" sz="2400" dirty="0"/>
              <a:t>Ralsko</a:t>
            </a:r>
          </a:p>
        </p:txBody>
      </p:sp>
      <p:pic>
        <p:nvPicPr>
          <p:cNvPr id="171013" name="Picture 5" descr="1280px-Luftbild_von_Berg_Ralsk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7" y="188640"/>
            <a:ext cx="6538941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387" y="5301208"/>
            <a:ext cx="770498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je výrazným, z daleka viditelným zalesněným kuželovitým vrchem. Zvedá se 400 metrů nad údolní nivu Ploučnice a je se svými 696 metry nad mořem nejvyšším bodem České </a:t>
            </a:r>
            <a:r>
              <a:rPr lang="cs-CZ" sz="1400" dirty="0" smtClean="0"/>
              <a:t>tabule.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 </a:t>
            </a:r>
            <a:r>
              <a:rPr lang="cs-CZ" sz="1400" dirty="0"/>
              <a:t>Leží </a:t>
            </a:r>
            <a:r>
              <a:rPr lang="cs-CZ" sz="1400" dirty="0" smtClean="0"/>
              <a:t>4 kilometry </a:t>
            </a:r>
            <a:r>
              <a:rPr lang="cs-CZ" sz="1400" dirty="0"/>
              <a:t>severovýchodně od Mimoně v okrese Česká Lípa</a:t>
            </a:r>
            <a:r>
              <a:rPr lang="cs-CZ" sz="14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sz="1400" dirty="0"/>
              <a:t>Na vrcholu stojí zřícenina hradu Ralsko z 13. století</a:t>
            </a:r>
            <a:endParaRPr lang="cs-CZ" sz="1400" dirty="0"/>
          </a:p>
        </p:txBody>
      </p:sp>
      <p:pic>
        <p:nvPicPr>
          <p:cNvPr id="4098" name="Picture 2" descr="Soubor:Kopec s hradem Ralsko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4" y="-1"/>
            <a:ext cx="7850713" cy="5888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oubor:Hrad Ralsko - pozůstatky věže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4" y="-2"/>
            <a:ext cx="8837574" cy="5888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437257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1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1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0" grpId="0" animBg="1"/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5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588224" y="404664"/>
            <a:ext cx="2303536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  <a:extLst/>
        </p:spPr>
        <p:txBody>
          <a:bodyPr wrap="none" lIns="90000" tIns="46800" rIns="90000" bIns="46800" anchor="ctr"/>
          <a:lstStyle/>
          <a:p>
            <a:r>
              <a:rPr lang="cs-CZ" sz="2400" dirty="0"/>
              <a:t>Máchovo jezero</a:t>
            </a:r>
          </a:p>
        </p:txBody>
      </p:sp>
      <p:pic>
        <p:nvPicPr>
          <p:cNvPr id="1026" name="Picture 2" descr="http://www.turistik.cz/cz/kraje/liberecky-kraj/okres-ceska-lipa/doksy-okres-ceska-lipa/machovo-jezero/galerie/ir/files/gallery/1877/13088--c800x6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1" y="260648"/>
            <a:ext cx="5876652" cy="4407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69232" y="4869160"/>
            <a:ext cx="87122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Máchovo jezero též zvané Velký rybník nebo Velký Dokeský rybník </a:t>
            </a:r>
            <a:r>
              <a:rPr lang="cs-CZ" sz="1400" dirty="0" smtClean="0"/>
              <a:t>(je </a:t>
            </a:r>
            <a:r>
              <a:rPr lang="cs-CZ" sz="1400" dirty="0"/>
              <a:t>největší rybník v Libereckém kraji a osmý největší v České republice. 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Jde </a:t>
            </a:r>
            <a:r>
              <a:rPr lang="cs-CZ" sz="1400" dirty="0"/>
              <a:t>o třetí největší český rybník, který leží jinde než v Jihočeském kraji. 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Rozkládá </a:t>
            </a:r>
            <a:r>
              <a:rPr lang="cs-CZ" sz="1400" dirty="0"/>
              <a:t>se v nadmořské výšce 266 m, má rozlohu 284 ha. Dosahuje hloubky 12 m</a:t>
            </a:r>
            <a:r>
              <a:rPr lang="cs-CZ" sz="14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založen v roce 1366 Karlem IV. v rašelinné pánvi na Robečském potoku (přítok Ploučnice</a:t>
            </a:r>
            <a:r>
              <a:rPr lang="cs-CZ" sz="1400" dirty="0" smtClean="0"/>
              <a:t>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Uprostřed jezera jsou dva ostrůvky Myší zámek (nebo </a:t>
            </a:r>
            <a:r>
              <a:rPr lang="cs-CZ" sz="1400" dirty="0" err="1"/>
              <a:t>Myšlín</a:t>
            </a:r>
            <a:r>
              <a:rPr lang="cs-CZ" sz="1400" dirty="0"/>
              <a:t>) a Kachní ostrov. Oba jsou nepřístupné, protože se na nich rozkládají ornitologické rezervace. Na Myším ostrově jsou zbytky tvrze z 15. století</a:t>
            </a:r>
            <a:r>
              <a:rPr lang="cs-CZ" sz="1400" dirty="0" smtClean="0"/>
              <a:t>.</a:t>
            </a:r>
            <a:endParaRPr lang="cs-CZ" sz="1400" dirty="0"/>
          </a:p>
          <a:p>
            <a:pPr marL="285750" indent="-285750">
              <a:buFont typeface="Arial" pitchFamily="34" charset="0"/>
              <a:buChar char="•"/>
            </a:pP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sz="1400" dirty="0"/>
          </a:p>
          <a:p>
            <a:pPr marL="285750" indent="-285750">
              <a:buFont typeface="Arial" pitchFamily="34" charset="0"/>
              <a:buChar char="•"/>
            </a:pPr>
            <a:endParaRPr lang="cs-CZ" sz="1400" dirty="0"/>
          </a:p>
        </p:txBody>
      </p:sp>
      <p:pic>
        <p:nvPicPr>
          <p:cNvPr id="1028" name="Picture 4" descr="http://upload.wikimedia.org/wikipedia/commons/9/98/M%C3%A1chovo_jezero%2C_v%C3%BDpust%C2%B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31" y="260648"/>
            <a:ext cx="8182727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oubor:Vrch Borný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6" y="234424"/>
            <a:ext cx="8832803" cy="6624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686934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2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5" grpId="0" animBg="1"/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60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084168" y="260648"/>
            <a:ext cx="2879725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  <a:extLst/>
        </p:spPr>
        <p:txBody>
          <a:bodyPr wrap="none" lIns="90000" tIns="46800" rIns="90000" bIns="46800" anchor="ctr"/>
          <a:lstStyle/>
          <a:p>
            <a:r>
              <a:rPr lang="cs-CZ" sz="2400" dirty="0"/>
              <a:t>Panská skála u </a:t>
            </a:r>
          </a:p>
          <a:p>
            <a:r>
              <a:rPr lang="cs-CZ" sz="2400" dirty="0"/>
              <a:t>Kamenického Šenova</a:t>
            </a:r>
          </a:p>
        </p:txBody>
      </p:sp>
      <p:pic>
        <p:nvPicPr>
          <p:cNvPr id="173061" name="Picture 5" descr="1280px-Panská_skála(6)_edi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6632"/>
            <a:ext cx="5757862" cy="383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388" y="4221088"/>
            <a:ext cx="84250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Národní přírodní památka Panská </a:t>
            </a:r>
            <a:r>
              <a:rPr lang="cs-CZ" sz="1400" dirty="0" smtClean="0"/>
              <a:t>skála </a:t>
            </a:r>
            <a:r>
              <a:rPr lang="cs-CZ" sz="1400" dirty="0"/>
              <a:t>je geologická lokalita, na které se nacházejí kamenné varhany vzniklé sloupcovou odlučností čediče při tuhnutí magmatu, které bylo obnažené vlivem lidské těžební činnosti do současné podoby. 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Chráněné jsou svislé pěti až šestiboké sloupce, které některé dosahují délky až 12 metrů a jsou vedle sebe uspořádány jako píšťaly u kostelních </a:t>
            </a:r>
            <a:r>
              <a:rPr lang="cs-CZ" sz="1400" dirty="0" smtClean="0"/>
              <a:t>varhan.</a:t>
            </a:r>
            <a:endParaRPr lang="cs-CZ" sz="14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Nachází </a:t>
            </a:r>
            <a:r>
              <a:rPr lang="cs-CZ" sz="1400" dirty="0"/>
              <a:t>se na katastru obce Prácheň, dnes součásti města Kamenický </a:t>
            </a:r>
            <a:r>
              <a:rPr lang="cs-CZ" sz="1400" dirty="0" smtClean="0"/>
              <a:t>Šenov.</a:t>
            </a:r>
            <a:endParaRPr lang="cs-CZ" sz="1400" dirty="0"/>
          </a:p>
        </p:txBody>
      </p:sp>
      <p:pic>
        <p:nvPicPr>
          <p:cNvPr id="5122" name="Picture 2" descr="Soubor:Panská skála(3)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8343"/>
            <a:ext cx="8808318" cy="660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66104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3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3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0" grpId="0" animBg="1"/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AutoShape 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264275" y="0"/>
            <a:ext cx="2879725" cy="1079500"/>
          </a:xfrm>
          <a:prstGeom prst="roundRect">
            <a:avLst/>
          </a:prstGeom>
          <a:solidFill>
            <a:srgbClr val="FFC000">
              <a:alpha val="77000"/>
            </a:srgbClr>
          </a:solidFill>
          <a:ln>
            <a:noFill/>
          </a:ln>
          <a:effectLst/>
          <a:extLst/>
        </p:spPr>
        <p:txBody>
          <a:bodyPr wrap="none" lIns="90000" tIns="46800" rIns="90000" bIns="46800" anchor="ctr"/>
          <a:lstStyle/>
          <a:p>
            <a:r>
              <a:rPr lang="cs-CZ" sz="2400" dirty="0"/>
              <a:t>Radnice v Liberci</a:t>
            </a:r>
          </a:p>
        </p:txBody>
      </p:sp>
      <p:pic>
        <p:nvPicPr>
          <p:cNvPr id="162821" name="Picture 5" descr="683px-Radnice_Liberec_20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632"/>
            <a:ext cx="4248224" cy="6366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839853" y="1268760"/>
            <a:ext cx="403257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návrh vídeňského architekta Franze </a:t>
            </a:r>
            <a:r>
              <a:rPr lang="cs-CZ" dirty="0" smtClean="0"/>
              <a:t>Neumanna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dokončena 1893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vrchol věže zdobí </a:t>
            </a:r>
            <a:r>
              <a:rPr lang="cs-CZ" dirty="0"/>
              <a:t>měděná socha rytíře Rolanda, ochránce městských </a:t>
            </a:r>
            <a:r>
              <a:rPr lang="cs-CZ" dirty="0" smtClean="0"/>
              <a:t>práv</a:t>
            </a:r>
          </a:p>
          <a:p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Interiér radnice je bohatě zdoben způsobem odpovídajícím bohatství města. Jde často o dary místních cechů a patriotů. Patrně nejkrásnějším sálem je dřevem obložená obřadní síň s vynikající akustikou, 450 kg vážícím lustrem z Berlína, šesticí vitráží a nástropní malbou znázorňující vítězství pravdy nad temnými silami od vídeňského malíře Andrease </a:t>
            </a:r>
            <a:r>
              <a:rPr lang="cs-CZ" dirty="0" err="1"/>
              <a:t>Grolla</a:t>
            </a:r>
            <a:r>
              <a:rPr lang="cs-CZ" dirty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601336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2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2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18" grpId="0" animBg="1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7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448239" y="620688"/>
            <a:ext cx="1224136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  <a:extLst/>
        </p:spPr>
        <p:txBody>
          <a:bodyPr wrap="none" lIns="90000" tIns="46800" rIns="90000" bIns="46800" anchor="ctr"/>
          <a:lstStyle/>
          <a:p>
            <a:r>
              <a:rPr lang="cs-CZ" sz="2400" dirty="0"/>
              <a:t>Ještěd</a:t>
            </a:r>
          </a:p>
        </p:txBody>
      </p:sp>
      <p:pic>
        <p:nvPicPr>
          <p:cNvPr id="169989" name="Picture 5" descr="1024px-Jes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21" y="260648"/>
            <a:ext cx="5763132" cy="4323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7020" y="4600063"/>
            <a:ext cx="87874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Ještěd (1012 m) </a:t>
            </a:r>
            <a:r>
              <a:rPr lang="cs-CZ" sz="1400" dirty="0" smtClean="0"/>
              <a:t> </a:t>
            </a:r>
            <a:r>
              <a:rPr lang="cs-CZ" sz="1400" dirty="0"/>
              <a:t>je hora na severu Česka, jižně od Liberce, nejvyšší vrchol a jediná tisícovka Ještědsko-kozákovského hřbetu.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Na vrcholu je známý televizní vysílač v technicistním architektonickém stylu; v dolní části vysílače je umístěn hotel a restaurace. Na Ještěd vedou lanovky, na svazích je lyžařské středisko. 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Stavba je orientačním bodem a dominantou kraje, která se objevuje ve znaku města, kraje, zdejší vysoké školy či místního prvoligového fotbalového klubu Slovan Liberec. 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Objekt </a:t>
            </a:r>
            <a:r>
              <a:rPr lang="cs-CZ" sz="1400" dirty="0"/>
              <a:t>je od roku 1998 kulturní památkou České republiky, od počátku roku 2006 dokonce národní kulturní památkou a od roku 2007 je uveden na Indikativním seznamu kulturních statků České republiky, z něhož jsou vybírány stavby navrhované k zařazení do Seznamu světového dědictví UNESCO.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1400" dirty="0"/>
          </a:p>
          <a:p>
            <a:pPr marL="285750" indent="-285750">
              <a:buFont typeface="Arial" pitchFamily="34" charset="0"/>
              <a:buChar char="•"/>
            </a:pP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sz="1400" dirty="0"/>
          </a:p>
        </p:txBody>
      </p:sp>
      <p:pic>
        <p:nvPicPr>
          <p:cNvPr id="3074" name="Picture 2" descr="Soubor:Restaurace Ještěd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20" y="130385"/>
            <a:ext cx="8571443" cy="6428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10554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9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9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7" grpId="0" animBg="1"/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</TotalTime>
  <Words>1915</Words>
  <Application>Microsoft Office PowerPoint</Application>
  <PresentationFormat>Předvádění na obrazovce (4:3)</PresentationFormat>
  <Paragraphs>276</Paragraphs>
  <Slides>33</Slides>
  <Notes>26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4" baseType="lpstr">
      <vt:lpstr>Motiv systému Office</vt:lpstr>
      <vt:lpstr>Prezentace aplikace PowerPoint</vt:lpstr>
      <vt:lpstr>Anotace</vt:lpstr>
      <vt:lpstr>Liberecký kraj</vt:lpstr>
      <vt:lpstr>Poloha</vt:lpstr>
      <vt:lpstr>Symboly</vt:lpstr>
      <vt:lpstr>Základní údaje k 27. 11. 2012  </vt:lpstr>
      <vt:lpstr>Základní charakteristika</vt:lpstr>
      <vt:lpstr>Administrativní dělení</vt:lpstr>
      <vt:lpstr>Přírodní podmínky</vt:lpstr>
      <vt:lpstr>Prezentace aplikace PowerPoint</vt:lpstr>
      <vt:lpstr>Vodstvo</vt:lpstr>
      <vt:lpstr>Prezentace aplikace PowerPoint</vt:lpstr>
      <vt:lpstr>Hospodářství</vt:lpstr>
      <vt:lpstr>Průmysl</vt:lpstr>
      <vt:lpstr>Doprava</vt:lpstr>
      <vt:lpstr>Obyvatelstvo</vt:lpstr>
      <vt:lpstr>Kultura</vt:lpstr>
      <vt:lpstr>Prezentace aplikace PowerPoint</vt:lpstr>
      <vt:lpstr>Školství</vt:lpstr>
      <vt:lpstr>Prezentace aplikace PowerPoint</vt:lpstr>
      <vt:lpstr>Cestovní ruch</vt:lpstr>
      <vt:lpstr>Turistické zajímavosti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Masarykova ZŠ Debt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Liberecký kraj</dc:title>
  <dc:creator>Jakub Černý</dc:creator>
  <cp:lastModifiedBy>Jakub Černý</cp:lastModifiedBy>
  <cp:revision>33</cp:revision>
  <dcterms:created xsi:type="dcterms:W3CDTF">2013-02-08T11:05:59Z</dcterms:created>
  <dcterms:modified xsi:type="dcterms:W3CDTF">2013-07-02T08:00:53Z</dcterms:modified>
</cp:coreProperties>
</file>