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4"/>
  </p:notesMasterIdLst>
  <p:sldIdLst>
    <p:sldId id="320" r:id="rId2"/>
    <p:sldId id="321" r:id="rId3"/>
    <p:sldId id="256" r:id="rId4"/>
    <p:sldId id="260" r:id="rId5"/>
    <p:sldId id="259" r:id="rId6"/>
    <p:sldId id="261" r:id="rId7"/>
    <p:sldId id="285" r:id="rId8"/>
    <p:sldId id="263" r:id="rId9"/>
    <p:sldId id="264" r:id="rId10"/>
    <p:sldId id="291" r:id="rId11"/>
    <p:sldId id="265" r:id="rId12"/>
    <p:sldId id="292" r:id="rId13"/>
    <p:sldId id="267" r:id="rId14"/>
    <p:sldId id="269" r:id="rId15"/>
    <p:sldId id="317" r:id="rId16"/>
    <p:sldId id="270" r:id="rId17"/>
    <p:sldId id="286" r:id="rId18"/>
    <p:sldId id="310" r:id="rId19"/>
    <p:sldId id="311" r:id="rId20"/>
    <p:sldId id="312" r:id="rId21"/>
    <p:sldId id="313" r:id="rId22"/>
    <p:sldId id="268" r:id="rId23"/>
    <p:sldId id="289" r:id="rId24"/>
    <p:sldId id="273" r:id="rId25"/>
    <p:sldId id="290" r:id="rId26"/>
    <p:sldId id="293" r:id="rId27"/>
    <p:sldId id="309" r:id="rId28"/>
    <p:sldId id="314" r:id="rId29"/>
    <p:sldId id="319" r:id="rId30"/>
    <p:sldId id="315" r:id="rId31"/>
    <p:sldId id="294" r:id="rId32"/>
    <p:sldId id="302" r:id="rId33"/>
    <p:sldId id="303" r:id="rId34"/>
    <p:sldId id="304" r:id="rId35"/>
    <p:sldId id="305" r:id="rId36"/>
    <p:sldId id="306" r:id="rId37"/>
    <p:sldId id="307" r:id="rId38"/>
    <p:sldId id="295" r:id="rId39"/>
    <p:sldId id="296" r:id="rId40"/>
    <p:sldId id="297" r:id="rId41"/>
    <p:sldId id="298" r:id="rId42"/>
    <p:sldId id="318" r:id="rId4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1170" autoAdjust="0"/>
  </p:normalViewPr>
  <p:slideViewPr>
    <p:cSldViewPr>
      <p:cViewPr varScale="1">
        <p:scale>
          <a:sx n="88" d="100"/>
          <a:sy n="88" d="100"/>
        </p:scale>
        <p:origin x="-222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B96205-A4E4-4BB3-839B-73900657E28C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D657E2-166B-413A-AE9B-8ED623E14E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65619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zso.cz/xh/redakce.nsf/i/strucna_charakteristika_uzemi" TargetMode="External"/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http://regiony.ic.cz/index.php?clanek=zajim&amp;dir=hradec&amp;menu=hradec</a:t>
            </a:r>
          </a:p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52325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http://cs.wikipedia.org/wiki/Soubor:2004_Kralovehradecky_kraj.PNG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49624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http://cs.wikipedia.org/wiki/Soubor:Hradec_Kralove_Region_CoA_CZ.svg</a:t>
            </a:r>
          </a:p>
          <a:p>
            <a:r>
              <a:rPr lang="cs-CZ" smtClean="0"/>
              <a:t>http://cs.wikipedia.org/wiki/Soubor:Flag_of_Hradec_Kralove_Region.svg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04430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http://cs.wikipedia.org/wiki/Kr%C3%A1lov%C3%A9hradeck%C3%BD_kraj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8361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http://www.czso.cz/xl/redakce.nsf/i/charakteristika_kraje</a:t>
            </a:r>
          </a:p>
          <a:p>
            <a:r>
              <a:rPr lang="cs-CZ" dirty="0" smtClean="0"/>
              <a:t>http://cs.wikipedia.org/wiki/Kr%C3%A1lov%C3%A9hradeck%C3%BD_kraj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1041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http://cs.wikipedia.org/wiki/Kr%C3%A1lov%C3%A9hradeck%C3%BD_kraj#Administrativn.C3.AD_.C4.8Dlen.C4.9Bn.C3.AD</a:t>
            </a:r>
          </a:p>
          <a:p>
            <a:r>
              <a:rPr lang="cs-CZ" dirty="0" smtClean="0"/>
              <a:t>http://www.czso.cz/xh/redakce.nsf/i/okresy_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40093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http://www.czso.cz/xh/redakce.nsf/i/strucna_charakteristika_kraje</a:t>
            </a:r>
          </a:p>
          <a:p>
            <a:r>
              <a:rPr lang="cs-CZ" dirty="0" smtClean="0"/>
              <a:t>http://www.kr-kralovehradecky.cz/cz/kraj-volene-organy/kralovehradecky-kraj/statisticke-udaje-108/</a:t>
            </a:r>
          </a:p>
          <a:p>
            <a:r>
              <a:rPr lang="cs-CZ" dirty="0" smtClean="0"/>
              <a:t>http://commons.wikimedia.org/wiki/File:Sn%C4%9B%C5%BEka_a_Ob%C5%99%C3%AD_d%C5%AFl.jpg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51969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hhttp://cs.wikipedia.org/wiki/Soubor:Rozko%C5%A1_from_air_1.jpg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12592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http://commons.wikimedia.org/wiki/File:Spring_of_Labe_(Elbe).jpg</a:t>
            </a:r>
          </a:p>
          <a:p>
            <a:r>
              <a:rPr lang="cs-CZ" dirty="0" smtClean="0"/>
              <a:t>http://cs.wikipedia.org/wiki/Soubor:Hradec_Kr%C3%A1lov%C3%A9_od_soutoku.JPG</a:t>
            </a:r>
          </a:p>
          <a:p>
            <a:r>
              <a:rPr lang="cs-CZ" dirty="0" smtClean="0"/>
              <a:t>http://cs.wikipedia.org/wiki/Soubor:Libice_nad_Cidlinou-most.jpg</a:t>
            </a:r>
          </a:p>
          <a:p>
            <a:r>
              <a:rPr lang="cs-CZ" dirty="0" smtClean="0"/>
              <a:t>http://commons.wikimedia.org/wiki/File:Metuje_N%C3%A1chod_03.JPG?uselang=cs</a:t>
            </a:r>
          </a:p>
          <a:p>
            <a:r>
              <a:rPr lang="cs-CZ" dirty="0" smtClean="0"/>
              <a:t>http://commons.wikimedia.org/wiki/File:Rozko%C5%A1_from_air_3.jpg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45269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http://www.czso.cz/xh/redakce.nsf/i/strucna_charakteristika_kraje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067411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http://www.czso.cz/xh/redakce.nsf/i/strucna_charakteristika_kraje</a:t>
            </a:r>
          </a:p>
          <a:p>
            <a:r>
              <a:rPr lang="cs-CZ" dirty="0" smtClean="0"/>
              <a:t>http://www.kr-kralovehradecky.cz/cz/kraj-volene-organy/kralovehradecky-kraj/statisticke-udaje-108/</a:t>
            </a:r>
          </a:p>
          <a:p>
            <a:r>
              <a:rPr lang="cs-CZ" dirty="0" smtClean="0"/>
              <a:t>http://cs.wikipedia.org/wiki/Soubor:Inzer%C3%A1t_Petrof_1895.jpg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227116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http://www.czso.cz/xh/redakce.nsf/i/strucna_charakteristika_kraje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982816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http://cs.wikipedia.org/wiki/Kr%C3%A1lov%C3%A9hradeck%C3%BD_kraj#Doprava</a:t>
            </a:r>
          </a:p>
          <a:p>
            <a:r>
              <a:rPr lang="cs-CZ" dirty="0" smtClean="0"/>
              <a:t>http://cs.wikipedia.org/wiki/Soubor:D11_Highway_(Czech_Republic).svg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39483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http://www.kr-kralovehradecky.cz/cz/kraj-volene-organy/kralovehradecky-kraj/statisticke-udaje-108/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89887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http://cs.wikipedia.org/wiki/Univerzita_Hradec_Kr%C3%A1lov%C3%A9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338581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http://cs.wikipedia.org/wiki/Soubor:Hradec_Kr%C3%A1lov%C3%A9.jpg</a:t>
            </a:r>
          </a:p>
          <a:p>
            <a:r>
              <a:rPr lang="cs-CZ" dirty="0" smtClean="0"/>
              <a:t>http://cs.wikipedia.org/wiki/Soubor:Hradec_Kr%C3%A1lov%C3%A9_from_air_M1_-_7.jpg</a:t>
            </a:r>
          </a:p>
          <a:p>
            <a:r>
              <a:rPr lang="cs-CZ" dirty="0" smtClean="0"/>
              <a:t>http://cs.wikipedia.org/wiki/Soubor:LekarskaFakulta.jpg</a:t>
            </a:r>
          </a:p>
          <a:p>
            <a:r>
              <a:rPr lang="cs-CZ" dirty="0" smtClean="0"/>
              <a:t>http://cs.wikipedia.org/wiki/Soubor:Overview_of_University_of_Defence_building_in_Brno.jpg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817624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http://www.czso.cz/xl/redakce.nsf/i/kraj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279137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http://regiony.ic.cz/clanky/hradec/adrspach_v.jpg</a:t>
            </a:r>
          </a:p>
          <a:p>
            <a:r>
              <a:rPr lang="cs-CZ" dirty="0" smtClean="0"/>
              <a:t>http://cs.wikipedia.org/wiki/Soubor:Adr%C5%A1pa%C5%A1sk%C3%A9_sk%C3%A1ly,_Starostov%C3%A1_a_Starosta.jpg</a:t>
            </a:r>
          </a:p>
          <a:p>
            <a:r>
              <a:rPr lang="cs-CZ" dirty="0" smtClean="0"/>
              <a:t>http://commons.wikimedia.org/wiki/File:Broumovsk%C3%A9_st%C4%9Bny_-_Skaln%C3%AD_Divadlo_panorama.jpg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27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304587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http://cs.wikipedia.org/wiki/Soubor:Babi%C4%8D%C4%8Dino_%C3%BAdol%C3%AD,_pam%C3%A1tn%C3%ADk_Babi%C4%8Dky,_detail.jpg</a:t>
            </a:r>
          </a:p>
          <a:p>
            <a:r>
              <a:rPr lang="cs-CZ" dirty="0" smtClean="0"/>
              <a:t>http://commons.wikimedia.org/wiki/File:Ratibo%C5%99ice,_Star%C3%A9_B%C4%9Blidlo.jpg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http://cs.wikipedia.org/wiki/Soubor:Muzeum_Bo%C5%BEeny_N%C4%9Bmcov%C3%A9.JPG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29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523460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http://cs.wikipedia.org/wiki/Soubor:Z%C3%A1mek_-_hospital_Kuks.jpg</a:t>
            </a:r>
          </a:p>
          <a:p>
            <a:r>
              <a:rPr lang="cs-CZ" dirty="0" smtClean="0"/>
              <a:t>http://cs.wikipedia.org/wiki/Soubor:Kuks_Big_Christian_Warior.jpg</a:t>
            </a:r>
          </a:p>
          <a:p>
            <a:r>
              <a:rPr lang="cs-CZ" dirty="0" smtClean="0"/>
              <a:t>http://cs.wikipedia.org/wiki/Soubor:Kuks-David1.jpg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463882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[cit. 2012-02-10]. Dostupný pod licencí </a:t>
            </a:r>
            <a:r>
              <a:rPr lang="cs-CZ" b="1" dirty="0" err="1" smtClean="0"/>
              <a:t>Creative</a:t>
            </a:r>
            <a:r>
              <a:rPr lang="cs-CZ" b="1" dirty="0" smtClean="0"/>
              <a:t> </a:t>
            </a:r>
            <a:r>
              <a:rPr lang="cs-CZ" b="1" dirty="0" err="1" smtClean="0"/>
              <a:t>Commons</a:t>
            </a:r>
            <a:r>
              <a:rPr lang="cs-CZ" dirty="0" smtClean="0"/>
              <a:t> na www: </a:t>
            </a:r>
          </a:p>
          <a:p>
            <a:r>
              <a:rPr lang="cs-CZ" dirty="0" smtClean="0"/>
              <a:t>&lt;http://commons.wikimedia.org/wiki/File:Chr%C3%A1m_sv._Ducha,_B%C3%ADl%C3%A1_v%C4%9B%C5%BE_a_b%C3%BDval%C3%A1_radnice_%28Hradec_Kr%C3%A1lov%C3%A9%29.JPG&gt;.</a:t>
            </a:r>
          </a:p>
          <a:p>
            <a:r>
              <a:rPr lang="cs-CZ" dirty="0" smtClean="0"/>
              <a:t>http://cs.wikipedia.org/wiki/Katedr%C3%A1la_svat%C3%A9ho_Ducha</a:t>
            </a:r>
          </a:p>
          <a:p>
            <a:r>
              <a:rPr lang="cs-CZ" dirty="0" smtClean="0"/>
              <a:t>http://cs.wikipedia.org/wiki/Soubor:Hradec_Kr%C3%A1lov%C3%A9_K2_-_7.jpg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026687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[cit. 2012-02-10]. Dostupný pod licencí </a:t>
            </a:r>
            <a:r>
              <a:rPr lang="cs-CZ" b="1" dirty="0" err="1" smtClean="0"/>
              <a:t>Creative</a:t>
            </a:r>
            <a:r>
              <a:rPr lang="cs-CZ" b="1" dirty="0" smtClean="0"/>
              <a:t> </a:t>
            </a:r>
            <a:r>
              <a:rPr lang="cs-CZ" b="1" dirty="0" err="1" smtClean="0"/>
              <a:t>Commons</a:t>
            </a:r>
            <a:r>
              <a:rPr lang="cs-CZ" dirty="0" smtClean="0"/>
              <a:t> na www: </a:t>
            </a:r>
          </a:p>
          <a:p>
            <a:r>
              <a:rPr lang="cs-CZ" dirty="0" smtClean="0"/>
              <a:t>&lt;http://commons.wikimedia.org/wiki/File:Hrad_Kost_1.JPG&gt;.</a:t>
            </a:r>
          </a:p>
          <a:p>
            <a:r>
              <a:rPr lang="cs-CZ" dirty="0" smtClean="0"/>
              <a:t>http://cs.wikipedia.org/wiki/Kost_(hrad)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03756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[cit. 2012-02-10]. Dostupný pod licencí </a:t>
            </a:r>
            <a:r>
              <a:rPr lang="cs-CZ" b="1" dirty="0" err="1" smtClean="0"/>
              <a:t>Creative</a:t>
            </a:r>
            <a:r>
              <a:rPr lang="cs-CZ" b="1" dirty="0" smtClean="0"/>
              <a:t> </a:t>
            </a:r>
            <a:r>
              <a:rPr lang="cs-CZ" b="1" dirty="0" err="1" smtClean="0"/>
              <a:t>Commons</a:t>
            </a:r>
            <a:r>
              <a:rPr lang="cs-CZ" dirty="0" smtClean="0"/>
              <a:t> na www: </a:t>
            </a:r>
          </a:p>
          <a:p>
            <a:r>
              <a:rPr lang="cs-CZ" dirty="0" smtClean="0"/>
              <a:t>&lt;http://commons.wikimedia.org/wiki/</a:t>
            </a:r>
            <a:r>
              <a:rPr lang="cs-CZ" dirty="0" err="1" smtClean="0"/>
              <a:t>File</a:t>
            </a:r>
            <a:r>
              <a:rPr lang="cs-CZ" dirty="0" smtClean="0"/>
              <a:t>:%C4%8Castolovice6.jpg&gt;.</a:t>
            </a:r>
          </a:p>
          <a:p>
            <a:r>
              <a:rPr lang="cs-CZ" dirty="0" smtClean="0"/>
              <a:t>http://cs.wikipedia.org/wiki/%C4%8Castolovice_(z%C3%A1mek)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57170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[cit. 2012-02-10]. Dostupný pod licencí </a:t>
            </a:r>
            <a:r>
              <a:rPr lang="cs-CZ" b="1" dirty="0" err="1" smtClean="0"/>
              <a:t>Creative</a:t>
            </a:r>
            <a:r>
              <a:rPr lang="cs-CZ" b="1" dirty="0" smtClean="0"/>
              <a:t> </a:t>
            </a:r>
            <a:r>
              <a:rPr lang="cs-CZ" b="1" dirty="0" err="1" smtClean="0"/>
              <a:t>Commons</a:t>
            </a:r>
            <a:r>
              <a:rPr lang="cs-CZ" dirty="0" smtClean="0"/>
              <a:t> na www: </a:t>
            </a:r>
          </a:p>
          <a:p>
            <a:r>
              <a:rPr lang="cs-CZ" dirty="0" smtClean="0"/>
              <a:t>&lt;http://commons.wikimedia.org/wiki/File:Opo%C4%8Dno_castle_in_2009_53.JPG&gt;.</a:t>
            </a:r>
          </a:p>
          <a:p>
            <a:r>
              <a:rPr lang="cs-CZ" dirty="0" smtClean="0"/>
              <a:t>http://cs.wikipedia.org/wiki/Soubor:Opo%C4%8Dno_from_air_3.jpg</a:t>
            </a:r>
          </a:p>
          <a:p>
            <a:r>
              <a:rPr lang="cs-CZ" dirty="0" smtClean="0"/>
              <a:t>http://cs.wikipedia.org/wiki/Opo%C4%8Dno_(z%C3%A1mek)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640603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[cit. 2012-02-10]. Dostupný pod licencí </a:t>
            </a:r>
            <a:r>
              <a:rPr lang="cs-CZ" b="1" dirty="0" err="1" smtClean="0"/>
              <a:t>Creative</a:t>
            </a:r>
            <a:r>
              <a:rPr lang="cs-CZ" b="1" dirty="0" smtClean="0"/>
              <a:t> </a:t>
            </a:r>
            <a:r>
              <a:rPr lang="cs-CZ" b="1" dirty="0" err="1" smtClean="0"/>
              <a:t>Commons</a:t>
            </a:r>
            <a:r>
              <a:rPr lang="cs-CZ" dirty="0" smtClean="0"/>
              <a:t> na www: </a:t>
            </a:r>
          </a:p>
          <a:p>
            <a:r>
              <a:rPr lang="cs-CZ" dirty="0" smtClean="0"/>
              <a:t>&lt;http://commons.wikimedia.org/wiki/</a:t>
            </a:r>
            <a:r>
              <a:rPr lang="cs-CZ" dirty="0" err="1" smtClean="0"/>
              <a:t>File:Karlskron.jpg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http://cs.wikipedia.org/wiki/Karlova_Koruna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01668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[cit. 2012-02-10]. Dostupný pod licencí </a:t>
            </a:r>
            <a:r>
              <a:rPr lang="cs-CZ" b="1" dirty="0" err="1" smtClean="0"/>
              <a:t>Creative</a:t>
            </a:r>
            <a:r>
              <a:rPr lang="cs-CZ" b="1" dirty="0" smtClean="0"/>
              <a:t> </a:t>
            </a:r>
            <a:r>
              <a:rPr lang="cs-CZ" b="1" dirty="0" err="1" smtClean="0"/>
              <a:t>Commons</a:t>
            </a:r>
            <a:r>
              <a:rPr lang="cs-CZ" dirty="0" smtClean="0"/>
              <a:t> na www: </a:t>
            </a:r>
          </a:p>
          <a:p>
            <a:r>
              <a:rPr lang="cs-CZ" dirty="0" smtClean="0"/>
              <a:t>&lt;http://commons.wikimedia.org/wiki/File:Palac_Hradek_u_Nechanic3.JPG&gt;.</a:t>
            </a:r>
          </a:p>
          <a:p>
            <a:r>
              <a:rPr lang="cs-CZ" dirty="0" smtClean="0"/>
              <a:t>http://cs.wikipedia.org/wiki/Hr%C3%A1dek_u_Nechanic</a:t>
            </a:r>
          </a:p>
          <a:p>
            <a:r>
              <a:rPr lang="cs-CZ" dirty="0" smtClean="0"/>
              <a:t>http://www.hradek-nechanice.cz/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090358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[cit. 2012-02-10]. Dostupný pod licencí </a:t>
            </a:r>
            <a:r>
              <a:rPr lang="cs-CZ" b="1" dirty="0" err="1" smtClean="0"/>
              <a:t>Creative</a:t>
            </a:r>
            <a:r>
              <a:rPr lang="cs-CZ" b="1" dirty="0" smtClean="0"/>
              <a:t> </a:t>
            </a:r>
            <a:r>
              <a:rPr lang="cs-CZ" b="1" dirty="0" err="1" smtClean="0"/>
              <a:t>Commons</a:t>
            </a:r>
            <a:r>
              <a:rPr lang="cs-CZ" dirty="0" smtClean="0"/>
              <a:t> na www: </a:t>
            </a:r>
          </a:p>
          <a:p>
            <a:r>
              <a:rPr lang="cs-CZ" dirty="0" smtClean="0"/>
              <a:t>&lt;http://commons.wikimedia.org/wiki/</a:t>
            </a:r>
            <a:r>
              <a:rPr lang="cs-CZ" dirty="0" err="1" smtClean="0"/>
              <a:t>File:Schloss_Humprecht.jpg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http://cs.wikipedia.org/wiki/Humprecht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344232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[cit. 2012-02-10]. Dostupný pod licencí </a:t>
            </a:r>
            <a:r>
              <a:rPr lang="cs-CZ" b="1" dirty="0" err="1" smtClean="0"/>
              <a:t>Creative</a:t>
            </a:r>
            <a:r>
              <a:rPr lang="cs-CZ" b="1" dirty="0" smtClean="0"/>
              <a:t> </a:t>
            </a:r>
            <a:r>
              <a:rPr lang="cs-CZ" b="1" dirty="0" err="1" smtClean="0"/>
              <a:t>Commons</a:t>
            </a:r>
            <a:r>
              <a:rPr lang="cs-CZ" dirty="0" smtClean="0"/>
              <a:t> na www: </a:t>
            </a:r>
          </a:p>
          <a:p>
            <a:r>
              <a:rPr lang="cs-CZ" dirty="0" smtClean="0"/>
              <a:t>&lt;http://commons.wikimedia.org/wiki/</a:t>
            </a:r>
            <a:r>
              <a:rPr lang="cs-CZ" dirty="0" err="1" smtClean="0"/>
              <a:t>File</a:t>
            </a:r>
            <a:r>
              <a:rPr lang="cs-CZ" dirty="0" smtClean="0"/>
              <a:t>:%C5%9Anie%C5%BCka_z_zachodu.jpg&gt;.</a:t>
            </a:r>
          </a:p>
          <a:p>
            <a:r>
              <a:rPr lang="cs-CZ" dirty="0" smtClean="0"/>
              <a:t>http://cs.wikipedia.org/wiki/Soubor:Na_Muld%C4%9B,_Pec_pod_Sn%C4%9B%C5%BEkou.JPG</a:t>
            </a:r>
          </a:p>
          <a:p>
            <a:r>
              <a:rPr lang="cs-CZ" dirty="0" smtClean="0"/>
              <a:t>http://cs.wikipedia.org/wiki/Soubor:Sn%C4%9B%C5%BEka,_nov%C3%A1_po%C5%A1tovna.jpg</a:t>
            </a:r>
          </a:p>
          <a:p>
            <a:r>
              <a:rPr lang="cs-CZ" dirty="0" smtClean="0"/>
              <a:t>http://cs.wikipedia.org/wiki/Soubor:Schronisko_Sniezka.JPG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028991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http://cs.wikipedia.org/wiki/Soubor:Lu%C4%8Dn%C3%AD_hora2.jpg</a:t>
            </a:r>
          </a:p>
          <a:p>
            <a:r>
              <a:rPr lang="cs-CZ" dirty="0" smtClean="0"/>
              <a:t>http://cs.wikipedia.org/wiki/Soubor:Lu%C4%8Dn%C3%AD_bouda_a_Sn%C4%9B%C5%BEka.jpg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39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338157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[cit. 2012-02-10]. Dostupný pod licencí </a:t>
            </a:r>
            <a:r>
              <a:rPr lang="cs-CZ" b="1" dirty="0" err="1" smtClean="0"/>
              <a:t>Creative</a:t>
            </a:r>
            <a:r>
              <a:rPr lang="cs-CZ" b="1" dirty="0" smtClean="0"/>
              <a:t> </a:t>
            </a:r>
            <a:r>
              <a:rPr lang="cs-CZ" b="1" dirty="0" err="1" smtClean="0"/>
              <a:t>Commons</a:t>
            </a:r>
            <a:r>
              <a:rPr lang="cs-CZ" dirty="0" smtClean="0"/>
              <a:t> na www: </a:t>
            </a:r>
          </a:p>
          <a:p>
            <a:r>
              <a:rPr lang="cs-CZ" dirty="0" smtClean="0"/>
              <a:t>&lt;http://commons.wikimedia.org/wiki/</a:t>
            </a:r>
            <a:r>
              <a:rPr lang="cs-CZ" dirty="0" err="1" smtClean="0"/>
              <a:t>File</a:t>
            </a:r>
            <a:r>
              <a:rPr lang="cs-CZ" dirty="0" smtClean="0"/>
              <a:t>:%C5%9Al%C4%85skie_Kamienie_-_D%C3%ADv%C4%8Di_Kameny.JPG&gt;.</a:t>
            </a:r>
          </a:p>
          <a:p>
            <a:r>
              <a:rPr lang="cs-CZ" dirty="0" smtClean="0"/>
              <a:t>http://cs.wikipedia.org/wiki/D%C3%ADv%C4%8D%C3%AD_kameny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40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714218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[cit. 2012-02-10]. Dostupný pod licencí </a:t>
            </a:r>
            <a:r>
              <a:rPr lang="cs-CZ" b="1" dirty="0" err="1" smtClean="0"/>
              <a:t>Creative</a:t>
            </a:r>
            <a:r>
              <a:rPr lang="cs-CZ" b="1" dirty="0" smtClean="0"/>
              <a:t> </a:t>
            </a:r>
            <a:r>
              <a:rPr lang="cs-CZ" b="1" dirty="0" err="1" smtClean="0"/>
              <a:t>Commons</a:t>
            </a:r>
            <a:r>
              <a:rPr lang="cs-CZ" dirty="0" smtClean="0"/>
              <a:t> na www: </a:t>
            </a:r>
          </a:p>
          <a:p>
            <a:r>
              <a:rPr lang="cs-CZ" dirty="0" smtClean="0"/>
              <a:t>&lt;http://commons.wikimedia.org/wiki/File:Elbe_Spring_in_Karkonosze_from_N_174.jpg&gt;.</a:t>
            </a:r>
          </a:p>
          <a:p>
            <a:r>
              <a:rPr lang="cs-CZ" dirty="0" smtClean="0"/>
              <a:t>http://cs.wikipedia.org/wiki/Pramen_Labe</a:t>
            </a:r>
          </a:p>
          <a:p>
            <a:r>
              <a:rPr lang="cs-CZ" dirty="0" smtClean="0"/>
              <a:t>http://cs.wikipedia.org/wiki/Soubor:Elbe_spring.jpg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41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889801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http://www.czso.cz/xh/redakce.nsf/i/strucna_charakteristika_uzemi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D657E2-166B-413A-AE9B-8ED623E14EE3}" type="slidenum">
              <a:rPr lang="cs-CZ" smtClean="0"/>
              <a:t>42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4930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1320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18927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08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99444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6229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63094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48713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36812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69938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71849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B9990-3AA4-49B8-95AC-08CBCEB759DF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61615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6B9990-3AA4-49B8-95AC-08CBCEB759DF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FB3FF3-66E4-42F6-AE72-B0F3E83A5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91254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1/16/2004_Kralovehradecky_kraj.PN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png"/><Relationship Id="rId4" Type="http://schemas.openxmlformats.org/officeDocument/2006/relationships/hyperlink" Target="//upload.wikimedia.org/wikipedia/commons/b/bc/Flag_of_Hradec_Kralove_Region.svg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.jpeg"/><Relationship Id="rId4" Type="http://schemas.openxmlformats.org/officeDocument/2006/relationships/hyperlink" Target="//upload.wikimedia.org/wikipedia/commons/1/11/Sn%C4%9B%C5%BEka_a_Ob%C5%99%C3%AD_d%C5%AFl.jpg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9/96/Metuje_N%C3%A1chod_03.JPG" TargetMode="External"/><Relationship Id="rId3" Type="http://schemas.openxmlformats.org/officeDocument/2006/relationships/image" Target="../media/image13.jpeg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0/0f/Libice_nad_Cidlinou-most.jpg" TargetMode="External"/><Relationship Id="rId5" Type="http://schemas.openxmlformats.org/officeDocument/2006/relationships/image" Target="../media/image14.jpeg"/><Relationship Id="rId10" Type="http://schemas.openxmlformats.org/officeDocument/2006/relationships/image" Target="../media/image17.jpeg"/><Relationship Id="rId4" Type="http://schemas.openxmlformats.org/officeDocument/2006/relationships/hyperlink" Target="//upload.wikimedia.org/wikipedia/commons/c/c8/Hradec_Kr%C3%A1lov%C3%A9_od_soutoku.JPG" TargetMode="External"/><Relationship Id="rId9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hyperlink" Target="//upload.wikimedia.org/wikipedia/commons/2/28/Inzer%C3%A1t_Petrof_1895.jpg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2/27/D11_Highway_(Czech_Republic).svg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0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hyperlink" Target="http://cs.wikipedia.org/wiki/Hradec_Kr%C3%A1lov%C3%A9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Dv%C5%AFr_Kr%C3%A1lov%C3%A9_nad_Labem" TargetMode="External"/><Relationship Id="rId2" Type="http://schemas.openxmlformats.org/officeDocument/2006/relationships/hyperlink" Target="http://cs.wikipedia.org/wiki/Ji%C4%8D%C3%ADn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Nov%C3%A9_M%C4%9Bsto_nad_Metuj%C3%AD" TargetMode="External"/><Relationship Id="rId2" Type="http://schemas.openxmlformats.org/officeDocument/2006/relationships/hyperlink" Target="http://cs.wikipedia.org/wiki/N%C3%A1chod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rutnov" TargetMode="External"/><Relationship Id="rId2" Type="http://schemas.openxmlformats.org/officeDocument/2006/relationships/hyperlink" Target="http://cs.wikipedia.org/wiki/Jarom%C4%9B%C5%99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3" Type="http://schemas.openxmlformats.org/officeDocument/2006/relationships/hyperlink" Target="//upload.wikimedia.org/wikipedia/commons/5/5b/Hradec_Kr%C3%A1lov%C3%A9.jpg" TargetMode="External"/><Relationship Id="rId7" Type="http://schemas.openxmlformats.org/officeDocument/2006/relationships/hyperlink" Target="//upload.wikimedia.org/wikipedia/commons/f/f6/LekarskaFakulta.jpg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jpeg"/><Relationship Id="rId5" Type="http://schemas.openxmlformats.org/officeDocument/2006/relationships/hyperlink" Target="//upload.wikimedia.org/wikipedia/commons/6/6e/Hradec_Kr%C3%A1lov%C3%A9_from_air_M1_-_7.jpg" TargetMode="External"/><Relationship Id="rId10" Type="http://schemas.openxmlformats.org/officeDocument/2006/relationships/image" Target="../media/image32.jpeg"/><Relationship Id="rId4" Type="http://schemas.openxmlformats.org/officeDocument/2006/relationships/image" Target="../media/image29.jpeg"/><Relationship Id="rId9" Type="http://schemas.openxmlformats.org/officeDocument/2006/relationships/hyperlink" Target="//upload.wikimedia.org/wikipedia/commons/c/c1/Overview_of_University_of_Defence_building_in_Brno.jpg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uro-glacensis.cz/" TargetMode="External"/><Relationship Id="rId2" Type="http://schemas.openxmlformats.org/officeDocument/2006/relationships/hyperlink" Target="http://cs.wikipedia.org/wiki/Kategorie:Chr%C3%A1n%C4%9Bn%C3%A1_%C3%BAzem%C3%AD_v_Kr%C3%A1lov%C3%A9hradeck%C3%A9m_kraji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jpeg"/><Relationship Id="rId3" Type="http://schemas.openxmlformats.org/officeDocument/2006/relationships/hyperlink" Target="http://cs.wikipedia.org/wiki/CHKO_Broumovsko" TargetMode="External"/><Relationship Id="rId7" Type="http://schemas.openxmlformats.org/officeDocument/2006/relationships/hyperlink" Target="//upload.wikimedia.org/wikipedia/commons/d/d3/Broumovsk%C3%A9_st%C4%9Bny_-_Skaln%C3%AD_Divadlo_panorama.jpg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jpeg"/><Relationship Id="rId5" Type="http://schemas.openxmlformats.org/officeDocument/2006/relationships/hyperlink" Target="//upload.wikimedia.org/wikipedia/commons/c/cf/Adr%C5%A1pa%C5%A1sk%C3%A9_sk%C3%A1ly,_Starostov%C3%A1_a_Starosta.jpg" TargetMode="External"/><Relationship Id="rId4" Type="http://schemas.openxmlformats.org/officeDocument/2006/relationships/image" Target="../media/image33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Uh%C5%99%C3%ADnov_(Liberk)" TargetMode="External"/><Relationship Id="rId2" Type="http://schemas.openxmlformats.org/officeDocument/2006/relationships/hyperlink" Target="http://cs.wikipedia.org/wiki/Kr%C5%88ovice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jpeg"/><Relationship Id="rId3" Type="http://schemas.openxmlformats.org/officeDocument/2006/relationships/hyperlink" Target="http://cs.wikipedia.org/wiki/Babi%C4%8D%C4%8Dino_%C3%BAdol%C3%AD" TargetMode="External"/><Relationship Id="rId7" Type="http://schemas.openxmlformats.org/officeDocument/2006/relationships/hyperlink" Target="//upload.wikimedia.org/wikipedia/commons/0/02/Ratibo%C5%99ice,_Star%C3%A9_B%C4%9Blidlo.jpg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jpeg"/><Relationship Id="rId5" Type="http://schemas.openxmlformats.org/officeDocument/2006/relationships/hyperlink" Target="//upload.wikimedia.org/wikipedia/commons/e/e7/Babi%C4%8D%C4%8Dino_%C3%BAdol%C3%AD,_pam%C3%A1tn%C3%ADk_Babi%C4%8Dky,_detail.jpg" TargetMode="External"/><Relationship Id="rId10" Type="http://schemas.openxmlformats.org/officeDocument/2006/relationships/image" Target="../media/image40.jpeg"/><Relationship Id="rId4" Type="http://schemas.openxmlformats.org/officeDocument/2006/relationships/hyperlink" Target="http://cs.wikipedia.org/wiki/%C4%8Cesk%C3%A1_Skalice" TargetMode="External"/><Relationship Id="rId9" Type="http://schemas.openxmlformats.org/officeDocument/2006/relationships/hyperlink" Target="//upload.wikimedia.org/wikipedia/commons/8/88/Muzeum_Bo%C5%BEeny_N%C4%9Bmcov%C3%A9.JPG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uks" TargetMode="External"/><Relationship Id="rId7" Type="http://schemas.openxmlformats.org/officeDocument/2006/relationships/image" Target="../media/image43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4/40/Kuks-David1.jpg" TargetMode="External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5.jpeg"/><Relationship Id="rId4" Type="http://schemas.openxmlformats.org/officeDocument/2006/relationships/hyperlink" Target="//upload.wikimedia.org/wikipedia/commons/9/99/Hradec_Kr%C3%A1lov%C3%A9_K2_-_7.jpg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9.jpeg"/><Relationship Id="rId4" Type="http://schemas.openxmlformats.org/officeDocument/2006/relationships/hyperlink" Target="//upload.wikimedia.org/wikipedia/commons/a/a2/Opo%C4%8Dno_from_air_3.jpg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2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jpeg"/><Relationship Id="rId3" Type="http://schemas.openxmlformats.org/officeDocument/2006/relationships/image" Target="../media/image54.jpeg"/><Relationship Id="rId7" Type="http://schemas.openxmlformats.org/officeDocument/2006/relationships/hyperlink" Target="//upload.wikimedia.org/wikipedia/commons/7/79/Schronisko_Sniezka.JPG" TargetMode="Externa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6.jpeg"/><Relationship Id="rId5" Type="http://schemas.openxmlformats.org/officeDocument/2006/relationships/hyperlink" Target="//upload.wikimedia.org/wikipedia/commons/a/a6/Sn%C4%9B%C5%BEka,_nov%C3%A1_po%C5%A1tovna.jpg" TargetMode="External"/><Relationship Id="rId4" Type="http://schemas.openxmlformats.org/officeDocument/2006/relationships/image" Target="../media/image55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9/9d/Lu%C4%8Dn%C3%AD_hora2.jpg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9.jpeg"/><Relationship Id="rId5" Type="http://schemas.openxmlformats.org/officeDocument/2006/relationships/hyperlink" Target="//upload.wikimedia.org/wikipedia/commons/3/32/Lu%C4%8Dn%C3%AD_bouda_a_Sn%C4%9B%C5%BEka.jpg" TargetMode="External"/><Relationship Id="rId4" Type="http://schemas.openxmlformats.org/officeDocument/2006/relationships/image" Target="../media/image58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2.jpeg"/><Relationship Id="rId4" Type="http://schemas.openxmlformats.org/officeDocument/2006/relationships/hyperlink" Target="//upload.wikimedia.org/wikipedia/commons/0/0d/Elbe_spring.jpg" TargetMode="Externa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8437" y="423930"/>
            <a:ext cx="3971925" cy="866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9" name="Obrázek 5" descr="Popis: Popis: Popis: Popis: logo skol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7185" y="1628800"/>
            <a:ext cx="2022475" cy="1090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152400" y="1524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152400" y="147637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1745868" y="2623267"/>
            <a:ext cx="6245108" cy="23391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Masarykova základní škola Debř, Mladá Boleslav, příspěvková organizace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400" dirty="0">
              <a:latin typeface="Arial" pitchFamily="34" charset="0"/>
              <a:cs typeface="Calibri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Název a číslo materiálu: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u="sng" dirty="0">
              <a:latin typeface="Arial" pitchFamily="34" charset="0"/>
              <a:cs typeface="Calibri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>
                <a:latin typeface="Arial" pitchFamily="34" charset="0"/>
                <a:ea typeface="Times New Roman" pitchFamily="18" charset="0"/>
                <a:cs typeface="Calibri" pitchFamily="34" charset="0"/>
              </a:rPr>
              <a:t>VY_32_INOVACE_12_Člověk a </a:t>
            </a:r>
            <a:r>
              <a:rPr lang="cs-CZ" sz="1400" dirty="0" err="1">
                <a:latin typeface="Arial" pitchFamily="34" charset="0"/>
                <a:ea typeface="Times New Roman" pitchFamily="18" charset="0"/>
                <a:cs typeface="Calibri" pitchFamily="34" charset="0"/>
              </a:rPr>
              <a:t>příroda_Zeměpis_ČR_Královéhradecký</a:t>
            </a:r>
            <a:r>
              <a:rPr lang="cs-CZ" sz="1400">
                <a:latin typeface="Arial" pitchFamily="34" charset="0"/>
                <a:ea typeface="Times New Roman" pitchFamily="18" charset="0"/>
                <a:cs typeface="Calibri" pitchFamily="34" charset="0"/>
              </a:rPr>
              <a:t> kraj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Calibri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400" dirty="0">
              <a:latin typeface="Arial" pitchFamily="34" charset="0"/>
              <a:ea typeface="Times New Roman" pitchFamily="18" charset="0"/>
              <a:cs typeface="Calibri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Calibri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Autor: Mgr. Jakub Černý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400" dirty="0" smtClean="0">
                <a:latin typeface="Arial" pitchFamily="34" charset="0"/>
              </a:rPr>
              <a:t>Ověřeno: 15.2. 2013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83274" y="5949280"/>
            <a:ext cx="381977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>
                <a:solidFill>
                  <a:prstClr val="black"/>
                </a:solidFill>
                <a:latin typeface="Arial" pitchFamily="34" charset="0"/>
                <a:ea typeface="Times New Roman" pitchFamily="18" charset="0"/>
                <a:cs typeface="Calibri" pitchFamily="34" charset="0"/>
              </a:rPr>
              <a:t>Číslo projektu: CZ.1.07/1.4.00/21.1185</a:t>
            </a:r>
            <a:endParaRPr lang="cs-CZ" dirty="0">
              <a:solidFill>
                <a:prstClr val="black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00753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Žáci získají základní informace o </a:t>
            </a:r>
            <a:r>
              <a:rPr lang="cs-CZ" dirty="0" smtClean="0"/>
              <a:t>Královéhradeckém kraji </a:t>
            </a:r>
            <a:r>
              <a:rPr lang="cs-CZ" dirty="0"/>
              <a:t>a seznámí se s jeho nejznámějšími pamětihodnostmi.</a:t>
            </a:r>
          </a:p>
          <a:p>
            <a:r>
              <a:rPr lang="cs-CZ" dirty="0"/>
              <a:t>Materiál lze využít během výkladu učitelem na interaktivní tabuli nebo s ním pracují žáci samostatně na PC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sz="1000" dirty="0" smtClean="0"/>
              <a:t>Zdroje obrázků či textu jsou umístěny v Poznámkách</a:t>
            </a:r>
            <a:endParaRPr lang="cs-CZ" sz="10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31253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556792"/>
            <a:ext cx="8062664" cy="2376263"/>
          </a:xfrm>
        </p:spPr>
        <p:txBody>
          <a:bodyPr>
            <a:noAutofit/>
          </a:bodyPr>
          <a:lstStyle/>
          <a:p>
            <a:r>
              <a:rPr lang="cs-CZ" sz="8800" b="1" dirty="0" smtClean="0"/>
              <a:t>Královéhradecký kraj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1269122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</a:t>
            </a:r>
            <a:endParaRPr lang="cs-CZ" dirty="0"/>
          </a:p>
        </p:txBody>
      </p:sp>
      <p:pic>
        <p:nvPicPr>
          <p:cNvPr id="1026" name="Picture 2" descr="Soubor:2004 Kralovehradecky kraj.PN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996952"/>
            <a:ext cx="4410349" cy="2536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3875" y="2996952"/>
            <a:ext cx="3734245" cy="30367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68490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Symboly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4725144"/>
            <a:ext cx="799288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400" i="1" dirty="0"/>
              <a:t>Lev ze státního znaku České republiky vyjadřuje příslušnost Královéhradeckého kraje do Čech. </a:t>
            </a:r>
            <a:r>
              <a:rPr lang="cs-CZ" sz="1400" i="1" dirty="0" smtClean="0"/>
              <a:t>Pí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i="1" dirty="0" err="1" smtClean="0"/>
              <a:t>smeno</a:t>
            </a:r>
            <a:r>
              <a:rPr lang="cs-CZ" sz="1400" i="1" dirty="0" smtClean="0"/>
              <a:t> </a:t>
            </a:r>
            <a:r>
              <a:rPr lang="cs-CZ" sz="1400" i="1" dirty="0"/>
              <a:t>G (</a:t>
            </a:r>
            <a:r>
              <a:rPr lang="cs-CZ" sz="1400" i="1" dirty="0" err="1"/>
              <a:t>Gretz</a:t>
            </a:r>
            <a:r>
              <a:rPr lang="cs-CZ" sz="1400" i="1" dirty="0"/>
              <a:t> - Hradec) představuje sídelní město kraje, je symbolem Hradce Králové již od středověkých dob. </a:t>
            </a:r>
            <a:endParaRPr lang="cs-CZ" sz="1400" i="1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i="1" dirty="0" smtClean="0"/>
              <a:t>Zlatá </a:t>
            </a:r>
            <a:r>
              <a:rPr lang="cs-CZ" sz="1400" i="1" dirty="0"/>
              <a:t>koruna v modrém poli je symbolem celého kraje, který se Hradecky nazývá od nejstarších dob a zároveň je vyjádřením přívlastku "Králové" v názvu kraje. </a:t>
            </a:r>
            <a:endParaRPr lang="cs-CZ" sz="1400" i="1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i="1" dirty="0" smtClean="0"/>
              <a:t>Podle </a:t>
            </a:r>
            <a:r>
              <a:rPr lang="cs-CZ" sz="1400" i="1" dirty="0"/>
              <a:t>heraldických pravidel se jedná o znak mluvicí, z hlediska heraldiky poměrně ceněný.</a:t>
            </a:r>
            <a:endParaRPr lang="cs-CZ" sz="1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00808"/>
            <a:ext cx="2664296" cy="2984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 descr="Soubor:Flag of Hradec Kralove Region.sv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7112" y="1700808"/>
            <a:ext cx="4478816" cy="2984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1458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Základní údaje </a:t>
            </a:r>
            <a:r>
              <a:rPr lang="cs-CZ" sz="2000" dirty="0" smtClean="0"/>
              <a:t>k </a:t>
            </a:r>
            <a:r>
              <a:rPr lang="cs-CZ" sz="2000" dirty="0"/>
              <a:t>1</a:t>
            </a:r>
            <a:r>
              <a:rPr lang="cs-CZ" sz="2000" dirty="0" smtClean="0"/>
              <a:t>. 1. 2012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Krajské město: Hradec Králové </a:t>
            </a:r>
          </a:p>
          <a:p>
            <a:r>
              <a:rPr lang="cs-CZ" sz="2400" dirty="0"/>
              <a:t>Hejtman: Lubomír Franc (ČSSD) </a:t>
            </a:r>
          </a:p>
          <a:p>
            <a:r>
              <a:rPr lang="cs-CZ" sz="2400" dirty="0"/>
              <a:t>Rozloha: 4 758 km² </a:t>
            </a:r>
          </a:p>
          <a:p>
            <a:r>
              <a:rPr lang="cs-CZ" sz="2400" dirty="0"/>
              <a:t>Počet obyvatel: 553 </a:t>
            </a:r>
            <a:r>
              <a:rPr lang="cs-CZ" sz="2400" dirty="0" smtClean="0"/>
              <a:t>856</a:t>
            </a:r>
            <a:endParaRPr lang="cs-CZ" sz="2400" dirty="0"/>
          </a:p>
          <a:p>
            <a:r>
              <a:rPr lang="cs-CZ" sz="2400" dirty="0"/>
              <a:t>Hustota zalidnění: 116 obyvatel/km² </a:t>
            </a:r>
          </a:p>
          <a:p>
            <a:r>
              <a:rPr lang="cs-CZ" sz="2400" dirty="0"/>
              <a:t>Nejvyšší bod: Sněžka (1 602 m) </a:t>
            </a:r>
          </a:p>
          <a:p>
            <a:r>
              <a:rPr lang="cs-CZ" sz="2400" dirty="0"/>
              <a:t>Historické země: Čechy a Slezsko </a:t>
            </a:r>
          </a:p>
          <a:p>
            <a:r>
              <a:rPr lang="cs-CZ" sz="2400" dirty="0"/>
              <a:t>Počet okresů: 5 </a:t>
            </a:r>
          </a:p>
          <a:p>
            <a:r>
              <a:rPr lang="cs-CZ" sz="2400" dirty="0"/>
              <a:t>Počet správních obvodů obcí s rozšířenou působností: 15 </a:t>
            </a:r>
          </a:p>
          <a:p>
            <a:r>
              <a:rPr lang="cs-CZ" sz="2400" dirty="0"/>
              <a:t>Počet správních obvodů </a:t>
            </a:r>
            <a:r>
              <a:rPr lang="cs-CZ" sz="2400" dirty="0" smtClean="0"/>
              <a:t>obcí: 35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06980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Královéhradecký kraj leží v </a:t>
            </a:r>
            <a:r>
              <a:rPr lang="cs-CZ" b="1" dirty="0"/>
              <a:t>severovýchodní části Čech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b="1" dirty="0"/>
              <a:t>Hranici</a:t>
            </a:r>
            <a:r>
              <a:rPr lang="cs-CZ" dirty="0"/>
              <a:t> kraje tvoří z více než jedné třetiny </a:t>
            </a:r>
            <a:r>
              <a:rPr lang="cs-CZ" b="1" i="1" dirty="0"/>
              <a:t>státní hranice</a:t>
            </a:r>
            <a:r>
              <a:rPr lang="cs-CZ" dirty="0"/>
              <a:t> </a:t>
            </a:r>
            <a:r>
              <a:rPr lang="cs-CZ" b="1" dirty="0"/>
              <a:t>s</a:t>
            </a:r>
            <a:r>
              <a:rPr lang="cs-CZ" dirty="0"/>
              <a:t> </a:t>
            </a:r>
            <a:r>
              <a:rPr lang="cs-CZ" b="1" dirty="0"/>
              <a:t>Polskem</a:t>
            </a:r>
            <a:r>
              <a:rPr lang="cs-CZ" dirty="0"/>
              <a:t> v délce asi 208 km. Se sousedními </a:t>
            </a:r>
            <a:r>
              <a:rPr lang="cs-CZ" b="1" dirty="0"/>
              <a:t>Libereckým</a:t>
            </a:r>
            <a:r>
              <a:rPr lang="cs-CZ" dirty="0"/>
              <a:t> a </a:t>
            </a:r>
            <a:r>
              <a:rPr lang="cs-CZ" b="1" dirty="0"/>
              <a:t>Pardubickým</a:t>
            </a:r>
            <a:r>
              <a:rPr lang="cs-CZ" dirty="0"/>
              <a:t> krajem tvoří oblast Severovýchod, která patří mezi tři největší oblasti v republice jak rozlohou, tak počtem obyvatel. Posledním sousedem je kraj </a:t>
            </a:r>
            <a:r>
              <a:rPr lang="cs-CZ" b="1" dirty="0"/>
              <a:t>Středočeský</a:t>
            </a:r>
            <a:r>
              <a:rPr lang="cs-CZ" dirty="0"/>
              <a:t>. Některé pozemky v současném katastru Pece pod Sněžkou však do roku 1959 náležely Polsku a leží tudíž na historickém území Slezska.</a:t>
            </a:r>
          </a:p>
          <a:p>
            <a:r>
              <a:rPr lang="cs-CZ" b="1" dirty="0"/>
              <a:t>Krajská metropole Hradec Králové</a:t>
            </a:r>
            <a:r>
              <a:rPr lang="cs-CZ" dirty="0"/>
              <a:t> je od hlavního města Prahy vzdálená 112 km. </a:t>
            </a:r>
            <a:endParaRPr lang="cs-CZ" dirty="0" smtClean="0"/>
          </a:p>
          <a:p>
            <a:r>
              <a:rPr lang="cs-CZ" b="1" dirty="0"/>
              <a:t>Rozlohou 4 759 km</a:t>
            </a:r>
            <a:r>
              <a:rPr lang="cs-CZ" b="1" baseline="30000" dirty="0"/>
              <a:t>2</a:t>
            </a:r>
            <a:r>
              <a:rPr lang="cs-CZ" b="1" dirty="0"/>
              <a:t> </a:t>
            </a:r>
            <a:r>
              <a:rPr lang="cs-CZ" dirty="0"/>
              <a:t>zaujímá Královéhradecký kraj šest procent rozlohy České republiky a řadí se na </a:t>
            </a:r>
            <a:r>
              <a:rPr lang="cs-CZ" b="1" dirty="0"/>
              <a:t>9. místo </a:t>
            </a:r>
            <a:r>
              <a:rPr lang="cs-CZ" dirty="0"/>
              <a:t>v pořadí krajů.</a:t>
            </a:r>
          </a:p>
        </p:txBody>
      </p:sp>
    </p:spTree>
    <p:extLst>
      <p:ext uri="{BB962C8B-B14F-4D97-AF65-F5344CB8AC3E}">
        <p14:creationId xmlns:p14="http://schemas.microsoft.com/office/powerpoint/2010/main" val="868187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Administrativní dělení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851920" y="2049438"/>
            <a:ext cx="4834880" cy="152357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1600" dirty="0" smtClean="0">
                <a:effectLst/>
              </a:rPr>
              <a:t>Královéhradecký kraj a další kraje byly vytvořeny ústavním zákonem č. 347/1997 Sb. a zákonem o krajích (č. 129/2000 Sb.). </a:t>
            </a:r>
          </a:p>
          <a:p>
            <a:pPr marL="0" indent="0">
              <a:buNone/>
            </a:pPr>
            <a:endParaRPr lang="cs-CZ" sz="1600" dirty="0" smtClean="0">
              <a:effectLst/>
            </a:endParaRPr>
          </a:p>
          <a:p>
            <a:pPr marL="0" indent="0">
              <a:buNone/>
            </a:pPr>
            <a:r>
              <a:rPr lang="cs-CZ" sz="1600" dirty="0" smtClean="0"/>
              <a:t>Území </a:t>
            </a:r>
            <a:r>
              <a:rPr lang="cs-CZ" sz="1600" dirty="0"/>
              <a:t>kraje je vymezeno územími okresů Hradec Králové, Jičín, Náchod, Rychnov nad Kněžnou a Trutnov.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>
              <a:effectLst/>
            </a:endParaRPr>
          </a:p>
          <a:p>
            <a:pPr marL="0" indent="0">
              <a:buNone/>
            </a:pPr>
            <a:endParaRPr lang="cs-CZ" sz="1600" dirty="0" smtClean="0">
              <a:effectLst/>
            </a:endParaRPr>
          </a:p>
          <a:p>
            <a:pPr marL="0" indent="0">
              <a:buNone/>
            </a:pPr>
            <a:endParaRPr lang="cs-CZ" sz="1600" dirty="0" smtClean="0">
              <a:effectLst/>
            </a:endParaRPr>
          </a:p>
          <a:p>
            <a:pPr marL="0" indent="0">
              <a:buNone/>
            </a:pPr>
            <a:endParaRPr lang="cs-CZ" sz="16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6812" y="4257675"/>
            <a:ext cx="6810375" cy="165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 descr="http://www.czso.cz/xh/redakce.nsf/bce41ad0daa3aad1c1256c6e00499152/c8e02e81f16977ebc1257a13001e3a9a/Obsah/0.84?OpenElement&amp;FieldElemFormat=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22" y="1914088"/>
            <a:ext cx="3311590" cy="2343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2495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Přírodní podmínky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81128"/>
          </a:xfrm>
        </p:spPr>
        <p:txBody>
          <a:bodyPr>
            <a:normAutofit fontScale="55000" lnSpcReduction="20000"/>
          </a:bodyPr>
          <a:lstStyle/>
          <a:p>
            <a:r>
              <a:rPr lang="cs-CZ" dirty="0"/>
              <a:t>Na severu a severovýchodě se rozkládají pohoří </a:t>
            </a:r>
            <a:r>
              <a:rPr lang="cs-CZ" b="1" dirty="0"/>
              <a:t>Krkonoše</a:t>
            </a:r>
            <a:r>
              <a:rPr lang="cs-CZ" dirty="0"/>
              <a:t> a </a:t>
            </a:r>
            <a:r>
              <a:rPr lang="cs-CZ" b="1" dirty="0"/>
              <a:t>Orlické hory</a:t>
            </a:r>
            <a:r>
              <a:rPr lang="cs-CZ" dirty="0"/>
              <a:t>, které na jihu a jihozápadě přecházejí do úrodné </a:t>
            </a:r>
            <a:r>
              <a:rPr lang="cs-CZ" b="1" dirty="0"/>
              <a:t>Polabské nížiny.</a:t>
            </a:r>
            <a:r>
              <a:rPr lang="cs-CZ" dirty="0"/>
              <a:t> Obě pohoří od sebe odděluje </a:t>
            </a:r>
            <a:r>
              <a:rPr lang="cs-CZ" b="1" dirty="0"/>
              <a:t>Broumovský výběžek</a:t>
            </a:r>
            <a:r>
              <a:rPr lang="cs-CZ" dirty="0"/>
              <a:t>, geologicky i horopisně pestrý, který byl kdysi plochou pánví mezi dvěma pohořími a kde příroda vytvořila rozsáhlá skalní města. Jsou to T</a:t>
            </a:r>
            <a:r>
              <a:rPr lang="cs-CZ" b="1" dirty="0"/>
              <a:t>eplické</a:t>
            </a:r>
            <a:r>
              <a:rPr lang="cs-CZ" dirty="0"/>
              <a:t> a </a:t>
            </a:r>
            <a:r>
              <a:rPr lang="cs-CZ" b="1" dirty="0"/>
              <a:t>Adršpašské</a:t>
            </a:r>
            <a:r>
              <a:rPr lang="cs-CZ" dirty="0"/>
              <a:t> </a:t>
            </a:r>
            <a:r>
              <a:rPr lang="cs-CZ" b="1" dirty="0"/>
              <a:t>skály</a:t>
            </a:r>
            <a:r>
              <a:rPr lang="cs-CZ" dirty="0"/>
              <a:t>, </a:t>
            </a:r>
            <a:r>
              <a:rPr lang="cs-CZ" b="1" dirty="0"/>
              <a:t>Broumovské</a:t>
            </a:r>
            <a:r>
              <a:rPr lang="cs-CZ" dirty="0"/>
              <a:t> </a:t>
            </a:r>
            <a:r>
              <a:rPr lang="cs-CZ" b="1" dirty="0"/>
              <a:t>stěny</a:t>
            </a:r>
            <a:r>
              <a:rPr lang="cs-CZ" dirty="0"/>
              <a:t>, </a:t>
            </a:r>
            <a:r>
              <a:rPr lang="cs-CZ" b="1" dirty="0"/>
              <a:t>Křížový vrch</a:t>
            </a:r>
            <a:r>
              <a:rPr lang="cs-CZ" dirty="0"/>
              <a:t> a </a:t>
            </a:r>
            <a:r>
              <a:rPr lang="cs-CZ" b="1" dirty="0" err="1"/>
              <a:t>Ostaš</a:t>
            </a:r>
            <a:r>
              <a:rPr lang="cs-CZ" dirty="0"/>
              <a:t>. Tato oblast patří mezi nejvydatnější a nejkvalitnější zásobárny pitné vody v České republice. </a:t>
            </a:r>
            <a:endParaRPr lang="cs-CZ" dirty="0" smtClean="0"/>
          </a:p>
          <a:p>
            <a:r>
              <a:rPr lang="cs-CZ" dirty="0" smtClean="0"/>
              <a:t>Významnou </a:t>
            </a:r>
            <a:r>
              <a:rPr lang="cs-CZ" dirty="0"/>
              <a:t>část území tvoří krkonošské a orlické </a:t>
            </a:r>
            <a:r>
              <a:rPr lang="cs-CZ" b="1" dirty="0"/>
              <a:t>podhůří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Hlavními </a:t>
            </a:r>
            <a:r>
              <a:rPr lang="cs-CZ" dirty="0"/>
              <a:t>vodními toky jsou Labe a jeho přítoky Orlice a Metuje. Téměř celé území kraje náleží </a:t>
            </a:r>
            <a:r>
              <a:rPr lang="cs-CZ" b="1" dirty="0"/>
              <a:t>do povodí Labe</a:t>
            </a:r>
            <a:r>
              <a:rPr lang="cs-CZ" dirty="0"/>
              <a:t>, jen okrajová část Broumovského výběžku k </a:t>
            </a:r>
            <a:r>
              <a:rPr lang="cs-CZ" b="1" dirty="0"/>
              <a:t>povodí Odry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Nejvyšším </a:t>
            </a:r>
            <a:r>
              <a:rPr lang="cs-CZ" dirty="0"/>
              <a:t>vrcholem kraje je </a:t>
            </a:r>
            <a:r>
              <a:rPr lang="cs-CZ" b="1" dirty="0"/>
              <a:t>Sněžka</a:t>
            </a:r>
            <a:r>
              <a:rPr lang="cs-CZ" dirty="0"/>
              <a:t> (1 602 m n. m.) v Krkonoších, která je zároveň nejvyšší horou České republiky. Nejníže položeným bodem je </a:t>
            </a:r>
            <a:r>
              <a:rPr lang="cs-CZ" b="1" dirty="0"/>
              <a:t>hladina Cidliny </a:t>
            </a:r>
            <a:r>
              <a:rPr lang="cs-CZ" dirty="0"/>
              <a:t>na území okresu Hradec Králové v nadmořské výšce 202 m.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484784"/>
            <a:ext cx="2628900" cy="227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8" name="Picture 2" descr="File:Sněžka a Obří důl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840" y="1262034"/>
            <a:ext cx="7558544" cy="5272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724128" y="5877272"/>
            <a:ext cx="2088232" cy="408623"/>
          </a:xfrm>
          <a:prstGeom prst="round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Sněžka1602 </a:t>
            </a:r>
            <a:r>
              <a:rPr lang="cs-CZ" dirty="0" err="1" smtClean="0"/>
              <a:t>m.n.m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4443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788" y="0"/>
            <a:ext cx="8388424" cy="68318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aoblený obdélník 2"/>
          <p:cNvSpPr/>
          <p:nvPr/>
        </p:nvSpPr>
        <p:spPr>
          <a:xfrm rot="1796980">
            <a:off x="3124856" y="1781169"/>
            <a:ext cx="2050684" cy="658908"/>
          </a:xfrm>
          <a:prstGeom prst="round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 rot="3131359">
            <a:off x="5685834" y="4670112"/>
            <a:ext cx="3031987" cy="658908"/>
          </a:xfrm>
          <a:prstGeom prst="round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9425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>
            <a:normAutofit fontScale="85000" lnSpcReduction="10000"/>
          </a:bodyPr>
          <a:lstStyle/>
          <a:p>
            <a:r>
              <a:rPr lang="cs-CZ" dirty="0"/>
              <a:t>Území Královéhradeckého kraje je odvodňováno naší největší řekou </a:t>
            </a:r>
            <a:r>
              <a:rPr lang="cs-CZ" b="1" i="1" dirty="0"/>
              <a:t>Labe</a:t>
            </a:r>
            <a:r>
              <a:rPr lang="cs-CZ" dirty="0"/>
              <a:t>. Ta pramení v Krkonoších při hranicích s Polskem. </a:t>
            </a:r>
            <a:endParaRPr lang="cs-CZ" dirty="0" smtClean="0"/>
          </a:p>
          <a:p>
            <a:r>
              <a:rPr lang="cs-CZ" dirty="0" smtClean="0"/>
              <a:t>V </a:t>
            </a:r>
            <a:r>
              <a:rPr lang="cs-CZ" dirty="0"/>
              <a:t>Hradci Králové se do Labe vlévá řeka </a:t>
            </a:r>
            <a:r>
              <a:rPr lang="cs-CZ" b="1" i="1" dirty="0"/>
              <a:t>Orlice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V </a:t>
            </a:r>
            <a:r>
              <a:rPr lang="cs-CZ" dirty="0"/>
              <a:t>kraji pramení také pravostranný přítok Labe, řeka </a:t>
            </a:r>
            <a:r>
              <a:rPr lang="cs-CZ" b="1" i="1" dirty="0"/>
              <a:t>Cidlina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Na </a:t>
            </a:r>
            <a:r>
              <a:rPr lang="cs-CZ" dirty="0"/>
              <a:t>řece Metuji je v blízkosti Nového Města nad Metují vybudována </a:t>
            </a:r>
            <a:r>
              <a:rPr lang="cs-CZ" b="1" dirty="0"/>
              <a:t>rekreační vodní nádrž </a:t>
            </a:r>
            <a:r>
              <a:rPr lang="cs-CZ" b="1" i="1" dirty="0"/>
              <a:t>Rozkoš</a:t>
            </a:r>
            <a:r>
              <a:rPr lang="cs-CZ" dirty="0"/>
              <a:t>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4009" y="4845270"/>
            <a:ext cx="42632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vodní nádrž Rozkoš, 8. největší v ČR</a:t>
            </a:r>
          </a:p>
          <a:p>
            <a:pPr algn="ctr"/>
            <a:r>
              <a:rPr lang="cs-CZ" sz="1400" dirty="0" smtClean="0"/>
              <a:t>1001,3 ha, dokončena 1969</a:t>
            </a:r>
            <a:endParaRPr lang="cs-CZ" sz="1400" dirty="0"/>
          </a:p>
        </p:txBody>
      </p:sp>
      <p:pic>
        <p:nvPicPr>
          <p:cNvPr id="6146" name="Picture 2" descr="http://upload.wikimedia.org/wikipedia/commons/9/98/Rozko%C5%A1_from_air_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5901" y="1772816"/>
            <a:ext cx="4421344" cy="2945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3503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rázek 8" descr="800px-Pramen_Labe.jpg"/>
          <p:cNvPicPr>
            <a:picLocks noChangeAspect="1"/>
          </p:cNvPicPr>
          <p:nvPr/>
        </p:nvPicPr>
        <p:blipFill>
          <a:blip r:embed="rId3" cstate="print"/>
          <a:srcRect l="167" r="167"/>
          <a:stretch>
            <a:fillRect/>
          </a:stretch>
        </p:blipFill>
        <p:spPr>
          <a:xfrm>
            <a:off x="118134" y="0"/>
            <a:ext cx="8892559" cy="6669420"/>
          </a:xfrm>
          <a:prstGeom prst="rect">
            <a:avLst/>
          </a:prstGeom>
        </p:spPr>
      </p:pic>
      <p:pic>
        <p:nvPicPr>
          <p:cNvPr id="7172" name="Picture 4" descr="Soubor:Hradec Králové od soutoku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134" y="81997"/>
            <a:ext cx="8879161" cy="6659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Soubor:Libice nad Cidlinou-most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110090"/>
            <a:ext cx="8745774" cy="6559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File:Metuje Náchod 03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177339"/>
            <a:ext cx="8745774" cy="6559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http://upload.wikimedia.org/wikipedia/commons/6/6e/Rozko%C5%A1_from_air_3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980728"/>
            <a:ext cx="8998548" cy="5335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9087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3356992"/>
            <a:ext cx="4038600" cy="3362595"/>
          </a:xfrm>
        </p:spPr>
        <p:txBody>
          <a:bodyPr>
            <a:normAutofit/>
          </a:bodyPr>
          <a:lstStyle/>
          <a:p>
            <a:r>
              <a:rPr lang="cs-CZ" sz="2400" dirty="0"/>
              <a:t>Na tvorbě </a:t>
            </a:r>
            <a:r>
              <a:rPr lang="cs-CZ" sz="2400" b="1" dirty="0"/>
              <a:t>hrubého domácího produktu</a:t>
            </a:r>
            <a:r>
              <a:rPr lang="cs-CZ" sz="2400" dirty="0"/>
              <a:t> v České republice se kraj v roce </a:t>
            </a:r>
            <a:r>
              <a:rPr lang="cs-CZ" sz="2400" dirty="0" smtClean="0"/>
              <a:t>2011 </a:t>
            </a:r>
            <a:r>
              <a:rPr lang="cs-CZ" sz="2400" dirty="0"/>
              <a:t>podílel </a:t>
            </a:r>
            <a:r>
              <a:rPr lang="cs-CZ" sz="2400" b="1" dirty="0"/>
              <a:t>pouze 4,5 %</a:t>
            </a:r>
            <a:r>
              <a:rPr lang="cs-CZ" sz="2400" dirty="0"/>
              <a:t>, v přepočtu </a:t>
            </a:r>
            <a:r>
              <a:rPr lang="cs-CZ" sz="2400" b="1" dirty="0"/>
              <a:t>na 1 obyvatele však dosahuje </a:t>
            </a:r>
            <a:r>
              <a:rPr lang="cs-CZ" sz="2400" b="1" dirty="0" smtClean="0"/>
              <a:t>84,2 </a:t>
            </a:r>
            <a:r>
              <a:rPr lang="cs-CZ" sz="2400" b="1" dirty="0"/>
              <a:t>% republikového průměru</a:t>
            </a:r>
            <a:r>
              <a:rPr lang="cs-CZ" sz="2400" dirty="0"/>
              <a:t> a je mezi kraji </a:t>
            </a:r>
            <a:r>
              <a:rPr lang="cs-CZ" sz="2400" b="1" dirty="0"/>
              <a:t>na 6. </a:t>
            </a:r>
            <a:r>
              <a:rPr lang="cs-CZ" sz="2400" b="1" dirty="0" smtClean="0"/>
              <a:t>pozici.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92080" y="3429000"/>
            <a:ext cx="3466728" cy="25202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V </a:t>
            </a:r>
            <a:r>
              <a:rPr lang="cs-CZ" sz="2400" dirty="0"/>
              <a:t>České republice </a:t>
            </a:r>
            <a:r>
              <a:rPr lang="cs-CZ" sz="2400" dirty="0" smtClean="0"/>
              <a:t>kraj </a:t>
            </a:r>
            <a:r>
              <a:rPr lang="cs-CZ" sz="2400" dirty="0"/>
              <a:t>nepatří mezi rozhodující průmyslové oblasti, </a:t>
            </a:r>
            <a:r>
              <a:rPr lang="cs-CZ" sz="2400" b="1" dirty="0"/>
              <a:t>podíl na tržbách průmyslových podniků v roce </a:t>
            </a:r>
            <a:r>
              <a:rPr lang="cs-CZ" sz="2400" b="1" dirty="0" smtClean="0"/>
              <a:t>2011 </a:t>
            </a:r>
            <a:r>
              <a:rPr lang="cs-CZ" sz="2400" b="1" dirty="0"/>
              <a:t>činil 3,6 %. </a:t>
            </a:r>
            <a:endParaRPr lang="cs-CZ" sz="2400" b="1" u="sng" dirty="0" smtClean="0">
              <a:effectLst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1340768"/>
            <a:ext cx="80648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/>
              <a:t>zemědělsko-průmyslový s bohatě rozvinutým cestovním </a:t>
            </a:r>
            <a:r>
              <a:rPr lang="cs-CZ" sz="2400" b="1" dirty="0" smtClean="0"/>
              <a:t>ruchem</a:t>
            </a:r>
            <a:endParaRPr lang="cs-CZ" sz="2400" b="1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/>
              <a:t>průmysl </a:t>
            </a:r>
            <a:r>
              <a:rPr lang="cs-CZ" sz="2400" b="1" dirty="0"/>
              <a:t>je soustředěn do velkých měst</a:t>
            </a:r>
            <a:r>
              <a:rPr lang="cs-CZ" sz="2400" dirty="0"/>
              <a:t>, intenzivní </a:t>
            </a:r>
            <a:r>
              <a:rPr lang="cs-CZ" sz="2400" b="1" dirty="0"/>
              <a:t>zemědělství do oblasti Polabí</a:t>
            </a:r>
            <a:r>
              <a:rPr lang="cs-CZ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82812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strojírenský (Hradec Králové), </a:t>
            </a:r>
          </a:p>
          <a:p>
            <a:r>
              <a:rPr lang="cs-CZ" dirty="0" smtClean="0"/>
              <a:t>elektrotechnický </a:t>
            </a:r>
            <a:r>
              <a:rPr lang="cs-CZ" dirty="0"/>
              <a:t>(Trutnov),  </a:t>
            </a:r>
          </a:p>
          <a:p>
            <a:r>
              <a:rPr lang="cs-CZ" dirty="0" smtClean="0"/>
              <a:t>gumárenský </a:t>
            </a:r>
            <a:r>
              <a:rPr lang="cs-CZ" dirty="0"/>
              <a:t>(Náchod)</a:t>
            </a:r>
          </a:p>
          <a:p>
            <a:r>
              <a:rPr lang="cs-CZ" dirty="0" smtClean="0"/>
              <a:t>výroba </a:t>
            </a:r>
            <a:r>
              <a:rPr lang="cs-CZ" dirty="0"/>
              <a:t>ruční krajky: Vamberk</a:t>
            </a:r>
          </a:p>
          <a:p>
            <a:r>
              <a:rPr lang="cs-CZ" dirty="0" smtClean="0"/>
              <a:t>klavíry </a:t>
            </a:r>
            <a:r>
              <a:rPr lang="cs-CZ" dirty="0" err="1"/>
              <a:t>Petrof</a:t>
            </a:r>
            <a:r>
              <a:rPr lang="cs-CZ" dirty="0"/>
              <a:t>: Hradec </a:t>
            </a:r>
            <a:r>
              <a:rPr lang="cs-CZ" dirty="0" smtClean="0"/>
              <a:t>Králové</a:t>
            </a:r>
          </a:p>
          <a:p>
            <a:r>
              <a:rPr lang="cs-CZ" dirty="0" smtClean="0"/>
              <a:t>město </a:t>
            </a:r>
            <a:r>
              <a:rPr lang="cs-CZ" b="1" dirty="0"/>
              <a:t>Vamberk </a:t>
            </a:r>
            <a:r>
              <a:rPr lang="cs-CZ" dirty="0"/>
              <a:t>je proslulé výrobou ruční </a:t>
            </a:r>
            <a:r>
              <a:rPr lang="cs-CZ" b="1" dirty="0"/>
              <a:t>krajky</a:t>
            </a:r>
            <a:r>
              <a:rPr lang="cs-CZ" dirty="0"/>
              <a:t>.</a:t>
            </a:r>
          </a:p>
          <a:p>
            <a:r>
              <a:rPr lang="cs-CZ" dirty="0" smtClean="0"/>
              <a:t>v </a:t>
            </a:r>
            <a:r>
              <a:rPr lang="cs-CZ" dirty="0"/>
              <a:t>Hradci Králové se vyrábějí klavíry značky </a:t>
            </a:r>
            <a:r>
              <a:rPr lang="cs-CZ" b="1" dirty="0" err="1"/>
              <a:t>Petrof</a:t>
            </a:r>
            <a:r>
              <a:rPr lang="cs-CZ" dirty="0"/>
              <a:t>.</a:t>
            </a:r>
          </a:p>
          <a:p>
            <a:r>
              <a:rPr lang="cs-CZ" dirty="0" smtClean="0"/>
              <a:t>významným </a:t>
            </a:r>
            <a:r>
              <a:rPr lang="cs-CZ" dirty="0"/>
              <a:t>zdrojem příjmů je </a:t>
            </a:r>
            <a:r>
              <a:rPr lang="cs-CZ" b="1" dirty="0"/>
              <a:t>cestovní ruch</a:t>
            </a:r>
            <a:r>
              <a:rPr lang="cs-CZ" dirty="0"/>
              <a:t>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Zástupný symbol pro obrázek 4" descr="796PX-~1.JPG"/>
          <p:cNvPicPr>
            <a:picLocks noChangeAspect="1"/>
          </p:cNvPicPr>
          <p:nvPr/>
        </p:nvPicPr>
        <p:blipFill>
          <a:blip r:embed="rId3" cstate="print"/>
          <a:srcRect t="250" b="250"/>
          <a:stretch>
            <a:fillRect/>
          </a:stretch>
        </p:blipFill>
        <p:spPr>
          <a:xfrm>
            <a:off x="899592" y="1335094"/>
            <a:ext cx="7272808" cy="5454606"/>
          </a:xfrm>
          <a:prstGeom prst="rect">
            <a:avLst/>
          </a:prstGeom>
        </p:spPr>
      </p:pic>
      <p:pic>
        <p:nvPicPr>
          <p:cNvPr id="8194" name="Picture 2" descr="Soubor:Inzerát Petrof 1895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074700"/>
            <a:ext cx="42862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4480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rostlinné</a:t>
            </a:r>
            <a:endParaRPr lang="cs-CZ" sz="2400" dirty="0"/>
          </a:p>
          <a:p>
            <a:pPr lvl="1">
              <a:buFont typeface="Courier New" pitchFamily="49" charset="0"/>
              <a:buChar char="o"/>
            </a:pPr>
            <a:r>
              <a:rPr lang="cs-CZ" dirty="0"/>
              <a:t>nížina-pšenice, kukuřice, cukrovka</a:t>
            </a:r>
          </a:p>
          <a:p>
            <a:pPr lvl="1">
              <a:buFont typeface="Courier New" pitchFamily="49" charset="0"/>
              <a:buChar char="o"/>
            </a:pPr>
            <a:r>
              <a:rPr lang="cs-CZ" dirty="0"/>
              <a:t>pahorkatina-oves, len, brambory</a:t>
            </a:r>
          </a:p>
          <a:p>
            <a:r>
              <a:rPr lang="cs-CZ" sz="2400" dirty="0"/>
              <a:t>živočišné</a:t>
            </a:r>
          </a:p>
          <a:p>
            <a:pPr marL="727075" indent="-269875">
              <a:buFont typeface="Courier New" pitchFamily="49" charset="0"/>
              <a:buChar char="o"/>
            </a:pPr>
            <a:r>
              <a:rPr lang="cs-CZ" sz="2400" dirty="0"/>
              <a:t>chov skotu a </a:t>
            </a:r>
            <a:r>
              <a:rPr lang="cs-CZ" sz="2400" dirty="0" smtClean="0"/>
              <a:t>ovcí</a:t>
            </a:r>
          </a:p>
          <a:p>
            <a:pPr marL="457200" indent="0">
              <a:buNone/>
            </a:pPr>
            <a:endParaRPr lang="cs-CZ" sz="2400" dirty="0" smtClean="0"/>
          </a:p>
          <a:p>
            <a:pPr marL="354013" indent="-354013"/>
            <a:r>
              <a:rPr lang="cs-CZ" sz="2400" dirty="0"/>
              <a:t>je pátým krajem s nejvyšším podílem zemědělské půdy i lesních pozemků. </a:t>
            </a:r>
            <a:endParaRPr lang="cs-CZ" sz="2400" dirty="0" smtClean="0"/>
          </a:p>
          <a:p>
            <a:pPr marL="354013" indent="-354013"/>
            <a:r>
              <a:rPr lang="cs-CZ" sz="2400" dirty="0" smtClean="0"/>
              <a:t>Z</a:t>
            </a:r>
            <a:r>
              <a:rPr lang="cs-CZ" sz="2400" b="1" dirty="0" smtClean="0"/>
              <a:t>emědělská </a:t>
            </a:r>
            <a:r>
              <a:rPr lang="cs-CZ" sz="2400" b="1" dirty="0"/>
              <a:t>půda </a:t>
            </a:r>
            <a:r>
              <a:rPr lang="cs-CZ" sz="2400" b="1" dirty="0" smtClean="0"/>
              <a:t>představuje 58,7 </a:t>
            </a:r>
            <a:r>
              <a:rPr lang="cs-CZ" sz="2400" b="1" dirty="0"/>
              <a:t>% celkové rozlohy kraje</a:t>
            </a:r>
            <a:r>
              <a:rPr lang="cs-CZ" sz="2400" dirty="0"/>
              <a:t>, podíl orné půdy činil 40,6 % a </a:t>
            </a:r>
            <a:r>
              <a:rPr lang="cs-CZ" sz="2400" b="1" dirty="0"/>
              <a:t>lesy pokrývaly území z 31,0 %</a:t>
            </a: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1387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7571184" cy="4781128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kraj je oblastí s </a:t>
            </a:r>
            <a:r>
              <a:rPr lang="cs-CZ" b="1" dirty="0"/>
              <a:t>velmi hustou železniční sítí</a:t>
            </a:r>
            <a:r>
              <a:rPr lang="cs-CZ" dirty="0"/>
              <a:t>. Ale jen dvě trati jsou elektrifikovány a dvoukolejná trať není v kraji ani </a:t>
            </a:r>
            <a:r>
              <a:rPr lang="cs-CZ" dirty="0" smtClean="0"/>
              <a:t>jedna.</a:t>
            </a:r>
            <a:endParaRPr lang="cs-CZ" dirty="0"/>
          </a:p>
          <a:p>
            <a:endParaRPr lang="cs-CZ" dirty="0"/>
          </a:p>
          <a:p>
            <a:r>
              <a:rPr lang="cs-CZ" dirty="0"/>
              <a:t>Královéhradecký kraj křižují </a:t>
            </a:r>
            <a:r>
              <a:rPr lang="cs-CZ" b="1" dirty="0"/>
              <a:t>dvě dálkové evropské silnice E67 (Praha-Varšava) a E442 (Liberec-Olomouc)</a:t>
            </a:r>
            <a:r>
              <a:rPr lang="cs-CZ" dirty="0"/>
              <a:t>, které budou postupně převedeny na dálnice a rychlostní silnice. Avšak jediná </a:t>
            </a:r>
            <a:r>
              <a:rPr lang="cs-CZ" b="1" dirty="0"/>
              <a:t>dálnice D11 </a:t>
            </a:r>
            <a:r>
              <a:rPr lang="cs-CZ" dirty="0"/>
              <a:t>zatím končí u exitu 84 za hranicemi kraje a rychlostní silnice R35 z ní odbočující vede jen po území kraje sousedního. </a:t>
            </a:r>
            <a:endParaRPr lang="cs-CZ" dirty="0" smtClean="0"/>
          </a:p>
          <a:p>
            <a:r>
              <a:rPr lang="cs-CZ" dirty="0" smtClean="0"/>
              <a:t>V </a:t>
            </a:r>
            <a:r>
              <a:rPr lang="cs-CZ" dirty="0"/>
              <a:t>budoucnu povede dálnice D11 z Prahy až do Jaroměře, kde na ní naváže rychlostní silnice R11 přes Trutnov k hraničnímu přechodu v Královci. Silnici I/35 pak zcela nahradí rychlostní silnice R35 z Hradce Králové do Liberce. Ale nyní jsou řidiči nuceni používat běžnou síť silnic dalších tříd. </a:t>
            </a:r>
          </a:p>
        </p:txBody>
      </p:sp>
      <p:pic>
        <p:nvPicPr>
          <p:cNvPr id="24578" name="Picture 2" descr="Soubor:D11 Highway (Czech Republic).sv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875194"/>
            <a:ext cx="6673402" cy="3858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140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85000" lnSpcReduction="10000"/>
          </a:bodyPr>
          <a:lstStyle/>
          <a:p>
            <a:r>
              <a:rPr lang="cs-CZ" dirty="0"/>
              <a:t>Počet obyvatel: </a:t>
            </a:r>
            <a:r>
              <a:rPr lang="cs-CZ" dirty="0" smtClean="0"/>
              <a:t>553 856</a:t>
            </a:r>
            <a:r>
              <a:rPr lang="cs-CZ" dirty="0"/>
              <a:t>, což je </a:t>
            </a:r>
            <a:r>
              <a:rPr lang="cs-CZ" b="1" dirty="0"/>
              <a:t>5,3 % celkového počtu obyvatel České republik</a:t>
            </a:r>
            <a:r>
              <a:rPr lang="cs-CZ" dirty="0"/>
              <a:t>y</a:t>
            </a:r>
          </a:p>
          <a:p>
            <a:r>
              <a:rPr lang="cs-CZ" dirty="0" smtClean="0"/>
              <a:t>Hustotou </a:t>
            </a:r>
            <a:r>
              <a:rPr lang="cs-CZ" b="1" dirty="0"/>
              <a:t>116 obyvatel na </a:t>
            </a:r>
            <a:r>
              <a:rPr lang="cs-CZ" b="1" dirty="0" smtClean="0"/>
              <a:t>km</a:t>
            </a:r>
            <a:r>
              <a:rPr lang="cs-CZ" b="1" baseline="30000" dirty="0" smtClean="0"/>
              <a:t>2</a:t>
            </a:r>
            <a:r>
              <a:rPr lang="cs-CZ" dirty="0" smtClean="0"/>
              <a:t> </a:t>
            </a:r>
            <a:r>
              <a:rPr lang="cs-CZ" b="1" dirty="0"/>
              <a:t>nedosahuje</a:t>
            </a:r>
            <a:r>
              <a:rPr lang="cs-CZ" dirty="0"/>
              <a:t> kraj celorepublikového </a:t>
            </a:r>
            <a:r>
              <a:rPr lang="cs-CZ" b="1" dirty="0"/>
              <a:t>průměru</a:t>
            </a:r>
            <a:r>
              <a:rPr lang="cs-CZ" dirty="0"/>
              <a:t> 132 osob. Rozdílná je i v okresech a pohybuje se od nejvyšší v okrese Hradec Králové (181 obyvatel na km2) po nejnižší v okrese Rychnov nad Kněžnou (81 obyvatel na km2). </a:t>
            </a:r>
          </a:p>
          <a:p>
            <a:r>
              <a:rPr lang="cs-CZ" b="1" dirty="0"/>
              <a:t>Podíl městského obyvatelstva dosáhl celkem 68,3 %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/>
              <a:t>Ze všech krajů v republice po Hl. m. Praze (15,6%) má Královéhradecký kraj </a:t>
            </a:r>
            <a:r>
              <a:rPr lang="cs-CZ" b="1" dirty="0"/>
              <a:t>největší podíl obyvatel ve věku nad 65 let (15,3 %)</a:t>
            </a:r>
            <a:r>
              <a:rPr lang="cs-CZ" dirty="0"/>
              <a:t>. </a:t>
            </a:r>
            <a:r>
              <a:rPr lang="cs-CZ" b="1" dirty="0"/>
              <a:t>Průměrný věk mužů i žen je rovněž nad republikovým průměrem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8906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latin typeface="Times New Roman" pitchFamily="18" charset="0"/>
                <a:cs typeface="Times New Roman" pitchFamily="18" charset="0"/>
                <a:hlinkClick r:id="rId2"/>
              </a:rPr>
              <a:t>HRADEC KRÁLOVÉ</a:t>
            </a:r>
            <a:endParaRPr lang="cs-CZ" sz="3600" b="1" i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krajské město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 soutoku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Labe a Orlice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-MPR, Bílá věž, chrám sv. Ducha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-výroba klavírů 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Petrof</a:t>
            </a: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-Muzeum východních Čech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vysoké školy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Planetárium</a:t>
            </a:r>
            <a:endParaRPr lang="cs-CZ" sz="2800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14" descr="800px-HradecKralove12_2004-12-23.jpg"/>
          <p:cNvPicPr>
            <a:picLocks noChangeAspect="1"/>
          </p:cNvPicPr>
          <p:nvPr/>
        </p:nvPicPr>
        <p:blipFill>
          <a:blip r:embed="rId3" cstate="print"/>
          <a:srcRect l="5583" r="5583"/>
          <a:stretch>
            <a:fillRect/>
          </a:stretch>
        </p:blipFill>
        <p:spPr>
          <a:xfrm>
            <a:off x="4716016" y="2132856"/>
            <a:ext cx="4080000" cy="3060000"/>
          </a:xfrm>
          <a:prstGeom prst="rect">
            <a:avLst/>
          </a:prstGeom>
        </p:spPr>
      </p:pic>
      <p:pic>
        <p:nvPicPr>
          <p:cNvPr id="5" name="Zástupný symbol pro obrázek 16" descr="800PX-~1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>
          <a:xfrm>
            <a:off x="539552" y="3501008"/>
            <a:ext cx="4080000" cy="30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2990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8863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Jičín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-MPR,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Valtická brána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zámek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pomník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J.Husa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-Václav Čtvrtek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</a:t>
            </a:r>
            <a:r>
              <a:rPr lang="cs-CZ" sz="2800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Dvůr Králové nad Labem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textilní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průmysl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ZOO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←přehrada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Les království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u Dvora Králové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18" descr="800px-Jicin_-_Valdstejn's_square_with_Valdicka_gate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>
          <a:xfrm>
            <a:off x="4644008" y="1124744"/>
            <a:ext cx="3744416" cy="2808312"/>
          </a:xfrm>
          <a:prstGeom prst="rect">
            <a:avLst/>
          </a:prstGeom>
        </p:spPr>
      </p:pic>
      <p:pic>
        <p:nvPicPr>
          <p:cNvPr id="5" name="Zástupný symbol pro obrázek 20" descr="800PX-~1.JPG"/>
          <p:cNvPicPr>
            <a:picLocks noChangeAspect="1"/>
          </p:cNvPicPr>
          <p:nvPr/>
        </p:nvPicPr>
        <p:blipFill>
          <a:blip r:embed="rId5" cstate="print"/>
          <a:srcRect l="7417" r="7417"/>
          <a:stretch>
            <a:fillRect/>
          </a:stretch>
        </p:blipFill>
        <p:spPr>
          <a:xfrm>
            <a:off x="323528" y="3284984"/>
            <a:ext cx="3816424" cy="2862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7285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686800" cy="590465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Náchod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zámek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-náměstí s kostelem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sv. Vavřince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textilní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průmysl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</a:t>
            </a:r>
            <a:r>
              <a:rPr lang="cs-CZ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Nové Město nad Metují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MPR, zámek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-náměstí – domy s podloubím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-Prim-výroba hodinek 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22" descr="800px-Nachod_square_castle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>
          <a:xfrm>
            <a:off x="4644008" y="476672"/>
            <a:ext cx="4080000" cy="3060000"/>
          </a:xfrm>
          <a:prstGeom prst="rect">
            <a:avLst/>
          </a:prstGeom>
        </p:spPr>
      </p:pic>
      <p:pic>
        <p:nvPicPr>
          <p:cNvPr id="5" name="Zástupný symbol pro obrázek 24" descr="Zamek-nove-mesto-nad-metuji-2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>
          <a:xfrm>
            <a:off x="251520" y="3140968"/>
            <a:ext cx="4080000" cy="30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0623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8435280" cy="557748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Jaroměř</a:t>
            </a:r>
            <a:endParaRPr lang="cs-CZ" b="1" u="sng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textilní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průmysl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Železniční muzeum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-součástí města je pevnost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Josefov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z r.1780   →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</a:t>
            </a:r>
            <a:r>
              <a:rPr lang="cs-CZ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Trutnov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textilní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průmysl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kašna s Krakonošem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 náměstí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</a:t>
            </a:r>
          </a:p>
        </p:txBody>
      </p:sp>
      <p:pic>
        <p:nvPicPr>
          <p:cNvPr id="4" name="Zástupný symbol pro obrázek 26" descr="800PX-~1.JPG"/>
          <p:cNvPicPr>
            <a:picLocks noChangeAspect="1"/>
          </p:cNvPicPr>
          <p:nvPr/>
        </p:nvPicPr>
        <p:blipFill>
          <a:blip r:embed="rId4" cstate="print"/>
          <a:srcRect l="12833" r="12833"/>
          <a:stretch>
            <a:fillRect/>
          </a:stretch>
        </p:blipFill>
        <p:spPr>
          <a:xfrm>
            <a:off x="4499992" y="548680"/>
            <a:ext cx="4080000" cy="3060000"/>
          </a:xfrm>
          <a:prstGeom prst="rect">
            <a:avLst/>
          </a:prstGeom>
        </p:spPr>
      </p:pic>
      <p:pic>
        <p:nvPicPr>
          <p:cNvPr id="5" name="Zástupný symbol pro obrázek 28" descr="450PX-~1.JPG"/>
          <p:cNvPicPr>
            <a:picLocks noChangeAspect="1"/>
          </p:cNvPicPr>
          <p:nvPr/>
        </p:nvPicPr>
        <p:blipFill>
          <a:blip r:embed="rId5" cstate="print"/>
          <a:srcRect t="11346"/>
          <a:stretch>
            <a:fillRect/>
          </a:stretch>
        </p:blipFill>
        <p:spPr>
          <a:xfrm>
            <a:off x="683568" y="3212976"/>
            <a:ext cx="2771451" cy="327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86297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Školství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Univerzita Hradec Králové</a:t>
            </a:r>
            <a:endParaRPr lang="cs-CZ" b="1" dirty="0"/>
          </a:p>
          <a:p>
            <a:pPr marL="0" indent="0">
              <a:buNone/>
            </a:pPr>
            <a:r>
              <a:rPr lang="cs-CZ" dirty="0" smtClean="0"/>
              <a:t>je tvořena </a:t>
            </a:r>
            <a:r>
              <a:rPr lang="cs-CZ" dirty="0"/>
              <a:t>pěti součástmi: </a:t>
            </a:r>
            <a:endParaRPr lang="cs-CZ" dirty="0" smtClean="0"/>
          </a:p>
          <a:p>
            <a:r>
              <a:rPr lang="cs-CZ" b="1" dirty="0" smtClean="0"/>
              <a:t>Pedagogickou </a:t>
            </a:r>
            <a:r>
              <a:rPr lang="cs-CZ" dirty="0"/>
              <a:t>fakultou, </a:t>
            </a:r>
            <a:endParaRPr lang="cs-CZ" dirty="0" smtClean="0"/>
          </a:p>
          <a:p>
            <a:r>
              <a:rPr lang="cs-CZ" b="1" dirty="0" smtClean="0"/>
              <a:t>Filozofickou </a:t>
            </a:r>
            <a:r>
              <a:rPr lang="cs-CZ" dirty="0"/>
              <a:t>fakultou, </a:t>
            </a:r>
            <a:endParaRPr lang="cs-CZ" dirty="0" smtClean="0"/>
          </a:p>
          <a:p>
            <a:r>
              <a:rPr lang="cs-CZ" dirty="0" smtClean="0"/>
              <a:t>Fakultou </a:t>
            </a:r>
            <a:r>
              <a:rPr lang="cs-CZ" b="1" dirty="0"/>
              <a:t>informatiky </a:t>
            </a:r>
            <a:r>
              <a:rPr lang="cs-CZ" dirty="0"/>
              <a:t>a managementu, </a:t>
            </a:r>
            <a:endParaRPr lang="cs-CZ" dirty="0" smtClean="0"/>
          </a:p>
          <a:p>
            <a:r>
              <a:rPr lang="cs-CZ" b="1" dirty="0" smtClean="0"/>
              <a:t>Přírodovědeckou </a:t>
            </a:r>
            <a:r>
              <a:rPr lang="cs-CZ" dirty="0"/>
              <a:t>fakultou </a:t>
            </a:r>
            <a:r>
              <a:rPr lang="cs-CZ" dirty="0" smtClean="0"/>
              <a:t>a</a:t>
            </a:r>
          </a:p>
          <a:p>
            <a:r>
              <a:rPr lang="cs-CZ" dirty="0" smtClean="0"/>
              <a:t> </a:t>
            </a:r>
            <a:r>
              <a:rPr lang="cs-CZ" dirty="0"/>
              <a:t>Ústavem </a:t>
            </a:r>
            <a:r>
              <a:rPr lang="cs-CZ" b="1" dirty="0"/>
              <a:t>sociální </a:t>
            </a:r>
            <a:r>
              <a:rPr lang="cs-CZ" b="1" dirty="0" smtClean="0"/>
              <a:t>práce.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65104"/>
          </a:xfrm>
        </p:spPr>
        <p:txBody>
          <a:bodyPr>
            <a:normAutofit lnSpcReduction="10000"/>
          </a:bodyPr>
          <a:lstStyle/>
          <a:p>
            <a:r>
              <a:rPr lang="cs-CZ" b="1" dirty="0"/>
              <a:t>Lékařská</a:t>
            </a:r>
            <a:r>
              <a:rPr lang="cs-CZ" dirty="0"/>
              <a:t> fakulta a </a:t>
            </a:r>
            <a:r>
              <a:rPr lang="cs-CZ" b="1" dirty="0"/>
              <a:t>Farmaceutická</a:t>
            </a:r>
            <a:r>
              <a:rPr lang="cs-CZ" dirty="0"/>
              <a:t> fakulta Univerzity Karlovy </a:t>
            </a:r>
          </a:p>
          <a:p>
            <a:r>
              <a:rPr lang="cs-CZ" b="1" dirty="0" smtClean="0"/>
              <a:t>Lékařská</a:t>
            </a:r>
            <a:r>
              <a:rPr lang="cs-CZ" dirty="0" smtClean="0"/>
              <a:t> </a:t>
            </a:r>
            <a:r>
              <a:rPr lang="cs-CZ" dirty="0"/>
              <a:t>fakulta Univerzity </a:t>
            </a:r>
            <a:r>
              <a:rPr lang="cs-CZ" dirty="0" smtClean="0"/>
              <a:t>obrany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 smtClean="0"/>
              <a:t>4 G, OA SPŠ, SŠ aplikované kybernetiky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374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Soubor:Hradec Králové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4" y="107950"/>
            <a:ext cx="8767473" cy="5841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604" name="Picture 4" descr="Soubor:Hradec Králové from air M1 - 7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121" y="107950"/>
            <a:ext cx="8767473" cy="5841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606" name="Picture 6" descr="Soubor:LekarskaFakulta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134" y="171114"/>
            <a:ext cx="8722460" cy="6541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608" name="Picture 8" descr="Soubor:Overview of University of Defence building in Brno.jpg">
            <a:hlinkClick r:id="rId9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133" y="179466"/>
            <a:ext cx="8984369" cy="5985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6458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5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5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56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Cestovní ruch</a:t>
            </a:r>
            <a:endParaRPr lang="cs-CZ" dirty="0"/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r>
              <a:rPr lang="cs-CZ" dirty="0"/>
              <a:t>Největší koncentrací </a:t>
            </a:r>
            <a:r>
              <a:rPr lang="cs-CZ" b="1" dirty="0"/>
              <a:t>cestovního ruchu</a:t>
            </a:r>
            <a:r>
              <a:rPr lang="cs-CZ" dirty="0"/>
              <a:t> v České republice se vyznačují Krkonoše. </a:t>
            </a:r>
            <a:r>
              <a:rPr lang="cs-CZ" b="1" dirty="0"/>
              <a:t>Národní park Krkonoše </a:t>
            </a:r>
            <a:r>
              <a:rPr lang="cs-CZ" dirty="0"/>
              <a:t>zasahuje na území kraje dvěma třetinami své výměry a nacházejí se zde nejcennější lokality parku. V roce </a:t>
            </a:r>
            <a:r>
              <a:rPr lang="cs-CZ" dirty="0" smtClean="0"/>
              <a:t>2011 </a:t>
            </a:r>
            <a:r>
              <a:rPr lang="cs-CZ" dirty="0"/>
              <a:t>se v kraji v 968 statisticky sledovaných </a:t>
            </a:r>
            <a:r>
              <a:rPr lang="cs-CZ" b="1" dirty="0"/>
              <a:t>hromadných ubytovacích zařízeních</a:t>
            </a:r>
            <a:r>
              <a:rPr lang="cs-CZ" dirty="0"/>
              <a:t> ubytovalo více než 909 tisíc hostů, z toho cca 288 tisíc ze zahraničí, převážně z Německa, Nizozemska a Polska. Průměrná doba pobytu byla necelých pět dní. Většina těchto zařízení (70 procent) je soustředěna v okrese Trutnov, na jehož území leží Krkonoše. </a:t>
            </a:r>
            <a:endParaRPr lang="cs-CZ" dirty="0" smtClean="0"/>
          </a:p>
          <a:p>
            <a:r>
              <a:rPr lang="cs-CZ" dirty="0" smtClean="0"/>
              <a:t>Rozvoji </a:t>
            </a:r>
            <a:r>
              <a:rPr lang="cs-CZ" dirty="0"/>
              <a:t>cestovního ruchu napomáhají silniční a železniční </a:t>
            </a:r>
            <a:r>
              <a:rPr lang="cs-CZ" b="1" dirty="0"/>
              <a:t>hraniční přechody</a:t>
            </a:r>
            <a:r>
              <a:rPr lang="cs-CZ" dirty="0"/>
              <a:t> i množství přechodů pro pěší v rámci malého pohraničního styku.</a:t>
            </a:r>
          </a:p>
        </p:txBody>
      </p:sp>
    </p:spTree>
    <p:extLst>
      <p:ext uri="{BB962C8B-B14F-4D97-AF65-F5344CB8AC3E}">
        <p14:creationId xmlns:p14="http://schemas.microsoft.com/office/powerpoint/2010/main" val="281498513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Turistické 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u="sng" dirty="0" smtClean="0">
                <a:hlinkClick r:id="rId2" tooltip="Seznam chráněných území Libereckého kraje"/>
              </a:rPr>
              <a:t>Seznam </a:t>
            </a:r>
            <a:r>
              <a:rPr lang="cs-CZ" u="sng" dirty="0">
                <a:hlinkClick r:id="rId2" tooltip="Seznam chráněných území Libereckého kraje"/>
              </a:rPr>
              <a:t>chráněných území </a:t>
            </a:r>
            <a:r>
              <a:rPr lang="cs-CZ" u="sng" dirty="0" smtClean="0">
                <a:hlinkClick r:id="rId2" tooltip="Seznam chráněných území Libereckého kraje"/>
              </a:rPr>
              <a:t>Královéhradeckého  </a:t>
            </a:r>
            <a:r>
              <a:rPr lang="cs-CZ" u="sng" dirty="0">
                <a:hlinkClick r:id="rId2" tooltip="Seznam chráněných území Libereckého kraje"/>
              </a:rPr>
              <a:t>kraje</a:t>
            </a:r>
            <a:endParaRPr lang="cs-CZ" dirty="0"/>
          </a:p>
          <a:p>
            <a:endParaRPr lang="cs-CZ" b="1" dirty="0" smtClean="0"/>
          </a:p>
          <a:p>
            <a:r>
              <a:rPr lang="cs-CZ" b="1" dirty="0" smtClean="0">
                <a:hlinkClick r:id="rId3"/>
              </a:rPr>
              <a:t>Euroregion </a:t>
            </a:r>
            <a:r>
              <a:rPr lang="cs-CZ" b="1" dirty="0" err="1">
                <a:hlinkClick r:id="rId3"/>
              </a:rPr>
              <a:t>Glacensis</a:t>
            </a:r>
            <a:r>
              <a:rPr lang="cs-CZ" dirty="0"/>
              <a:t>, který vznikl v roce 1995 jako jeden z euroregionů působících na polsko-českém příhraničním území. Velký rozmach také zaznamenaly dobrovolné svazky obcí (</a:t>
            </a:r>
            <a:r>
              <a:rPr lang="cs-CZ" b="1" dirty="0"/>
              <a:t>mikroregiony</a:t>
            </a:r>
            <a:r>
              <a:rPr lang="cs-CZ" dirty="0"/>
              <a:t>), v nichž se obce sdružují za účelem rozvoje svých území.</a:t>
            </a:r>
            <a:r>
              <a:rPr lang="cs-CZ" dirty="0" smtClean="0"/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6712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/>
              <a:t>Krkonošský národní park</a:t>
            </a:r>
            <a:r>
              <a:rPr lang="cs-CZ" dirty="0"/>
              <a:t> patří                                                      k nejnavštěvovanějším turistickým oblastem u nás. Hlavními centry zimních sportů a turistiky je zde </a:t>
            </a:r>
            <a:r>
              <a:rPr lang="cs-CZ" b="1" dirty="0"/>
              <a:t>Špindlerův Mlýn</a:t>
            </a:r>
            <a:r>
              <a:rPr lang="cs-CZ" dirty="0"/>
              <a:t> a </a:t>
            </a:r>
            <a:r>
              <a:rPr lang="cs-CZ" b="1" dirty="0"/>
              <a:t>Pec pod Sněžkou</a:t>
            </a:r>
            <a:r>
              <a:rPr lang="cs-CZ" dirty="0"/>
              <a:t>.</a:t>
            </a:r>
          </a:p>
          <a:p>
            <a:r>
              <a:rPr lang="cs-CZ" dirty="0"/>
              <a:t>V </a:t>
            </a:r>
            <a:r>
              <a:rPr lang="cs-CZ" b="1" dirty="0"/>
              <a:t>Třebechovicích pod </a:t>
            </a:r>
            <a:r>
              <a:rPr lang="cs-CZ" b="1" dirty="0" err="1"/>
              <a:t>Orebem</a:t>
            </a:r>
            <a:r>
              <a:rPr lang="cs-CZ" dirty="0"/>
              <a:t> se nachází </a:t>
            </a:r>
            <a:r>
              <a:rPr lang="cs-CZ" b="1" dirty="0"/>
              <a:t>Muzeum betlémů</a:t>
            </a:r>
            <a:r>
              <a:rPr lang="cs-CZ" dirty="0"/>
              <a:t>, známé jsou zámky </a:t>
            </a:r>
            <a:r>
              <a:rPr lang="cs-CZ" b="1" dirty="0"/>
              <a:t>Častolovice</a:t>
            </a:r>
            <a:r>
              <a:rPr lang="cs-CZ" dirty="0"/>
              <a:t> a </a:t>
            </a:r>
            <a:r>
              <a:rPr lang="cs-CZ" b="1" dirty="0"/>
              <a:t>Opočno</a:t>
            </a:r>
            <a:r>
              <a:rPr lang="cs-CZ" dirty="0"/>
              <a:t> </a:t>
            </a:r>
            <a:r>
              <a:rPr lang="cs-CZ" dirty="0" smtClean="0"/>
              <a:t> a </a:t>
            </a:r>
            <a:r>
              <a:rPr lang="cs-CZ" dirty="0"/>
              <a:t>hrad </a:t>
            </a:r>
            <a:r>
              <a:rPr lang="cs-CZ" b="1" dirty="0"/>
              <a:t>Kost</a:t>
            </a:r>
            <a:r>
              <a:rPr lang="cs-CZ" dirty="0"/>
              <a:t>.</a:t>
            </a:r>
          </a:p>
          <a:p>
            <a:r>
              <a:rPr lang="cs-CZ" dirty="0"/>
              <a:t>Ve </a:t>
            </a:r>
            <a:r>
              <a:rPr lang="cs-CZ" b="1" dirty="0"/>
              <a:t>Dvoře Králové nad Labem</a:t>
            </a:r>
            <a:r>
              <a:rPr lang="cs-CZ" dirty="0"/>
              <a:t> se nachází naše největší </a:t>
            </a:r>
            <a:r>
              <a:rPr lang="cs-CZ" b="1" dirty="0"/>
              <a:t>zoologická zahrada</a:t>
            </a:r>
            <a:r>
              <a:rPr lang="cs-CZ" dirty="0"/>
              <a:t> s oblíbeným </a:t>
            </a:r>
            <a:r>
              <a:rPr lang="cs-CZ" b="1" dirty="0"/>
              <a:t>safari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9441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/>
              </a:rPr>
              <a:t>•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  <a:hlinkClick r:id="rId3"/>
              </a:rPr>
              <a:t>CHKO </a:t>
            </a: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Broumovsko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  <a:hlinkClick r:id="rId3"/>
              </a:rPr>
              <a:t> 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zahrnuje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Adršpašsko-teplické skály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Broumovské stěny</a:t>
            </a:r>
          </a:p>
        </p:txBody>
      </p:sp>
      <p:pic>
        <p:nvPicPr>
          <p:cNvPr id="26626" name="Picture 2" descr="http://regiony.ic.cz/clanky/hradec/adrspach_v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27397"/>
            <a:ext cx="7985511" cy="5989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28" name="Picture 4" descr="Soubor:Adršpašské skály, Starostová a Starosta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9206"/>
            <a:ext cx="4968552" cy="6624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30" name="Picture 6" descr="File:Broumovské stěny - Skalní Divadlo panorama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075" y="1264174"/>
            <a:ext cx="8777917" cy="2183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612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6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435280" cy="61206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Krňovice</a:t>
            </a:r>
            <a:r>
              <a:rPr lang="cs-CZ" sz="2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skanzen          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</a:t>
            </a:r>
            <a:r>
              <a:rPr lang="cs-CZ" sz="2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Villa Nova Uhřínov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-skanzen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8" descr="800px-Suchy_vrch.jpg"/>
          <p:cNvPicPr>
            <a:picLocks noChangeAspect="1"/>
          </p:cNvPicPr>
          <p:nvPr/>
        </p:nvPicPr>
        <p:blipFill>
          <a:blip r:embed="rId4" cstate="print"/>
          <a:srcRect l="5750" r="5750"/>
          <a:stretch>
            <a:fillRect/>
          </a:stretch>
        </p:blipFill>
        <p:spPr>
          <a:xfrm>
            <a:off x="536785" y="2852936"/>
            <a:ext cx="4032448" cy="3024336"/>
          </a:xfrm>
          <a:prstGeom prst="rect">
            <a:avLst/>
          </a:prstGeom>
        </p:spPr>
      </p:pic>
      <p:pic>
        <p:nvPicPr>
          <p:cNvPr id="5" name="Zástupný symbol pro obrázek 10" descr="SKANZEN-VILLA NOVA UHŘÍNOV 4.jpg"/>
          <p:cNvPicPr>
            <a:picLocks noChangeAspect="1"/>
          </p:cNvPicPr>
          <p:nvPr/>
        </p:nvPicPr>
        <p:blipFill>
          <a:blip r:embed="rId5" cstate="print"/>
          <a:srcRect l="7405" r="7405"/>
          <a:stretch>
            <a:fillRect/>
          </a:stretch>
        </p:blipFill>
        <p:spPr>
          <a:xfrm>
            <a:off x="4860031" y="1700808"/>
            <a:ext cx="4128459" cy="3096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9156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734481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b="1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Babiččino </a:t>
            </a:r>
            <a:r>
              <a:rPr lang="cs-CZ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údolí</a:t>
            </a:r>
            <a:r>
              <a:rPr lang="cs-CZ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pomník babičky s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dětmi, </a:t>
            </a:r>
            <a:r>
              <a:rPr lang="cs-CZ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stavení Staré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bělidlo</a:t>
            </a:r>
          </a:p>
          <a:p>
            <a:pPr>
              <a:buNone/>
            </a:pPr>
            <a:r>
              <a:rPr lang="cs-CZ" b="1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Česká </a:t>
            </a:r>
            <a:r>
              <a:rPr lang="cs-CZ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Skalice</a:t>
            </a:r>
            <a:r>
              <a:rPr lang="cs-CZ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muzeum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B. Němcové</a:t>
            </a:r>
          </a:p>
          <a:p>
            <a:pPr>
              <a:buNone/>
            </a:pPr>
            <a:endParaRPr lang="cs-CZ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650" name="Picture 2" descr="Soubor:Babiččino údolí, památník Babičky, detail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94" y="1824114"/>
            <a:ext cx="6711846" cy="5033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652" name="Picture 4" descr="File:Ratibořice, Staré Bělidlo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8683" y="1472010"/>
            <a:ext cx="7181320" cy="5385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Soubor:Muzeum Boženy Němcové.JPG">
            <a:hlinkClick r:id="rId9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122" y="1644837"/>
            <a:ext cx="7181182" cy="5385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9151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8640"/>
            <a:ext cx="8507288" cy="64807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</a:t>
            </a:r>
            <a:r>
              <a:rPr lang="cs-CZ" sz="2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Kuks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– barokní špitál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sochy Matyáše Brauna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18" descr="800PX-~1.JPG"/>
          <p:cNvPicPr>
            <a:picLocks noChangeAspect="1"/>
          </p:cNvPicPr>
          <p:nvPr/>
        </p:nvPicPr>
        <p:blipFill>
          <a:blip r:embed="rId4" cstate="print"/>
          <a:srcRect l="5583" r="5583"/>
          <a:stretch>
            <a:fillRect/>
          </a:stretch>
        </p:blipFill>
        <p:spPr>
          <a:xfrm>
            <a:off x="4211960" y="836712"/>
            <a:ext cx="3840000" cy="2880000"/>
          </a:xfrm>
          <a:prstGeom prst="rect">
            <a:avLst/>
          </a:prstGeom>
        </p:spPr>
      </p:pic>
      <p:pic>
        <p:nvPicPr>
          <p:cNvPr id="6" name="Zástupný symbol pro obrázek 20" descr="450px-Hospital_Kuks_v_roce_2010_(20)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23528" y="188639"/>
            <a:ext cx="3312368" cy="4416491"/>
          </a:xfrm>
          <a:prstGeom prst="rect">
            <a:avLst/>
          </a:prstGeom>
          <a:noFill/>
          <a:ln>
            <a:noFill/>
          </a:ln>
        </p:spPr>
      </p:pic>
      <p:pic>
        <p:nvPicPr>
          <p:cNvPr id="28676" name="Picture 4" descr="Soubor:Kuks-David1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974626"/>
            <a:ext cx="2061218" cy="2748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8777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86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1559" name="Picture 7" descr="1280px-Chrám_sv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284" y="30978"/>
            <a:ext cx="6364916" cy="4773249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3" y="5085184"/>
            <a:ext cx="848196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/>
              <a:t>Katedrála Svatého Ducha v Hradci Králové </a:t>
            </a:r>
            <a:r>
              <a:rPr lang="cs-CZ" dirty="0"/>
              <a:t>je hlavní kostel královéhradecké diecéze. 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Je </a:t>
            </a:r>
            <a:r>
              <a:rPr lang="cs-CZ" dirty="0"/>
              <a:t>to </a:t>
            </a:r>
            <a:r>
              <a:rPr lang="cs-CZ" b="1" dirty="0"/>
              <a:t>pozdně gotická cihlová bazilika </a:t>
            </a:r>
            <a:r>
              <a:rPr lang="cs-CZ" dirty="0"/>
              <a:t>se dvěma věžemi v jihozápadním rohu Velkého náměstí a je součástí charakteristické siluety města</a:t>
            </a:r>
            <a:r>
              <a:rPr lang="cs-CZ" dirty="0" smtClean="0"/>
              <a:t>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5122" name="Picture 2" descr="Soubor:Hradec Králové K2 - 7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9" y="0"/>
            <a:ext cx="7284609" cy="5044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1555" name="AutoShape 3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588224" y="476672"/>
            <a:ext cx="2361287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</p:spPr>
        <p:txBody>
          <a:bodyPr wrap="none" lIns="90000" tIns="46800" rIns="90000" bIns="46800" anchor="ctr"/>
          <a:lstStyle/>
          <a:p>
            <a:pPr algn="ctr"/>
            <a:r>
              <a:rPr lang="cs-CZ" sz="2400" dirty="0" smtClean="0"/>
              <a:t>Katedrála sv. Ducha</a:t>
            </a:r>
          </a:p>
          <a:p>
            <a:pPr algn="ctr"/>
            <a:r>
              <a:rPr lang="cs-CZ" sz="2400" dirty="0" smtClean="0"/>
              <a:t>Hradec </a:t>
            </a:r>
            <a:r>
              <a:rPr lang="cs-CZ" sz="2400" dirty="0"/>
              <a:t>Králové</a:t>
            </a:r>
          </a:p>
        </p:txBody>
      </p:sp>
    </p:spTree>
    <p:extLst>
      <p:ext uri="{BB962C8B-B14F-4D97-AF65-F5344CB8AC3E}">
        <p14:creationId xmlns:p14="http://schemas.microsoft.com/office/powerpoint/2010/main" val="980447105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15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1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51555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1014" name="Picture 6" descr="Hrad_Kost_1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6609" y="8740"/>
            <a:ext cx="6958019" cy="521803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1012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955493" y="404664"/>
            <a:ext cx="1799479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</p:spPr>
        <p:txBody>
          <a:bodyPr wrap="none" lIns="90000" tIns="46800" rIns="90000" bIns="46800" anchor="ctr"/>
          <a:lstStyle/>
          <a:p>
            <a:r>
              <a:rPr lang="cs-CZ" sz="2400" dirty="0"/>
              <a:t>Hrad Kost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323528" y="5445224"/>
            <a:ext cx="820891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400" b="1" dirty="0"/>
              <a:t>gotický hrad </a:t>
            </a:r>
            <a:r>
              <a:rPr lang="cs-CZ" sz="1400" dirty="0"/>
              <a:t>nacházející se v Českém ráji, v katastrálním území </a:t>
            </a:r>
            <a:r>
              <a:rPr lang="cs-CZ" sz="1400" dirty="0" err="1"/>
              <a:t>Podkost</a:t>
            </a:r>
            <a:r>
              <a:rPr lang="cs-CZ" sz="1400" dirty="0"/>
              <a:t>, části obce Libošovice, okres </a:t>
            </a:r>
            <a:r>
              <a:rPr lang="cs-CZ" sz="1400" dirty="0" smtClean="0"/>
              <a:t>Jičín,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/>
              <a:t>p</a:t>
            </a:r>
            <a:r>
              <a:rPr lang="cs-CZ" sz="1400" dirty="0" smtClean="0"/>
              <a:t>ostavil </a:t>
            </a:r>
            <a:r>
              <a:rPr lang="cs-CZ" sz="1400" dirty="0"/>
              <a:t>jej někdy </a:t>
            </a:r>
            <a:r>
              <a:rPr lang="cs-CZ" sz="1400" b="1" dirty="0"/>
              <a:t>před rokem 1349 </a:t>
            </a:r>
            <a:r>
              <a:rPr lang="cs-CZ" sz="1400" dirty="0"/>
              <a:t>Beneš z </a:t>
            </a:r>
            <a:r>
              <a:rPr lang="cs-CZ" sz="1400" dirty="0" err="1"/>
              <a:t>Vartemberka</a:t>
            </a:r>
            <a:endParaRPr lang="cs-CZ" sz="1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/>
              <a:t>je umístěn nikoliv na kopci, ale </a:t>
            </a:r>
            <a:r>
              <a:rPr lang="cs-CZ" sz="1400" b="1" dirty="0"/>
              <a:t>v údolí na pískovcovém ostrohu</a:t>
            </a:r>
          </a:p>
        </p:txBody>
      </p:sp>
    </p:spTree>
    <p:extLst>
      <p:ext uri="{BB962C8B-B14F-4D97-AF65-F5344CB8AC3E}">
        <p14:creationId xmlns:p14="http://schemas.microsoft.com/office/powerpoint/2010/main" val="1755980665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10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10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1012" grpId="0" animBg="1"/>
      <p:bldP spid="2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2038" name="Picture 6" descr="1280px-Častolovice6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5496" y="12700"/>
            <a:ext cx="6966216" cy="52165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2034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084888" y="692696"/>
            <a:ext cx="2879725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</p:spPr>
        <p:txBody>
          <a:bodyPr wrap="none" lIns="90000" tIns="46800" rIns="90000" bIns="46800" anchor="ctr"/>
          <a:lstStyle/>
          <a:p>
            <a:r>
              <a:rPr lang="cs-CZ" sz="2400" dirty="0"/>
              <a:t>Zámek Častolovice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467544" y="5517232"/>
            <a:ext cx="784887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V současnosti je ve 20 místnostech západního křídla zřízena </a:t>
            </a:r>
            <a:r>
              <a:rPr lang="cs-CZ" sz="1400" b="1" dirty="0"/>
              <a:t>expozice</a:t>
            </a:r>
            <a:r>
              <a:rPr lang="cs-CZ" sz="1400" dirty="0"/>
              <a:t>, která seznamuje se způsobem </a:t>
            </a:r>
            <a:r>
              <a:rPr lang="cs-CZ" sz="1400" b="1" dirty="0"/>
              <a:t>života šlechty </a:t>
            </a:r>
            <a:r>
              <a:rPr lang="cs-CZ" sz="1400" dirty="0"/>
              <a:t>v období od renesance (konec 16. a 17. století) přes baroko, rokoko a empír (18. století a počátek 19. stol.) až po </a:t>
            </a:r>
            <a:r>
              <a:rPr lang="cs-CZ" sz="1400" dirty="0" err="1"/>
              <a:t>biedermaier</a:t>
            </a:r>
            <a:r>
              <a:rPr lang="cs-CZ" sz="1400" dirty="0"/>
              <a:t> z let 1815 - 1848.</a:t>
            </a:r>
          </a:p>
        </p:txBody>
      </p:sp>
    </p:spTree>
    <p:extLst>
      <p:ext uri="{BB962C8B-B14F-4D97-AF65-F5344CB8AC3E}">
        <p14:creationId xmlns:p14="http://schemas.microsoft.com/office/powerpoint/2010/main" val="641860144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2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2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2034" grpId="0" animBg="1"/>
      <p:bldP spid="2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3062" name="Picture 6" descr="1280px-Opočno_castle_in_2009_53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22239" y="15489"/>
            <a:ext cx="7330246" cy="549718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3059" name="AutoShape 3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295107" y="476672"/>
            <a:ext cx="2879725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</p:spPr>
        <p:txBody>
          <a:bodyPr wrap="none" lIns="90000" tIns="46800" rIns="90000" bIns="46800" anchor="ctr"/>
          <a:lstStyle/>
          <a:p>
            <a:r>
              <a:rPr lang="cs-CZ" sz="2400" dirty="0"/>
              <a:t>Zámek Opočno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51520" y="5517232"/>
            <a:ext cx="7776864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400" b="1" dirty="0" smtClean="0"/>
              <a:t>Renesanční </a:t>
            </a:r>
            <a:r>
              <a:rPr lang="cs-CZ" sz="1400" b="1" dirty="0"/>
              <a:t>stavba </a:t>
            </a:r>
            <a:r>
              <a:rPr lang="cs-CZ" sz="1400" dirty="0"/>
              <a:t>nacházející se v katastru obce Opočno v podhůří Orlických hor v okrese Rychnov nad Kněžnou, asi </a:t>
            </a:r>
            <a:r>
              <a:rPr lang="cs-CZ" sz="1400" b="1" dirty="0"/>
              <a:t>30 km od Hradce Králové</a:t>
            </a:r>
            <a:r>
              <a:rPr lang="cs-CZ" sz="1400" dirty="0"/>
              <a:t>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1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/>
              <a:t>Z</a:t>
            </a:r>
            <a:r>
              <a:rPr lang="cs-CZ" sz="1400" dirty="0" smtClean="0"/>
              <a:t>ámek </a:t>
            </a:r>
            <a:r>
              <a:rPr lang="cs-CZ" sz="1400" dirty="0"/>
              <a:t>vznikl přestavbou původně gotického hradu v 16. století. 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1400" dirty="0"/>
          </a:p>
        </p:txBody>
      </p:sp>
      <p:pic>
        <p:nvPicPr>
          <p:cNvPr id="13314" name="Picture 2" descr="Soubor:Opočno from air 3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373" y="-25927"/>
            <a:ext cx="6107811" cy="5534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9806133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3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3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3059" grpId="0" animBg="1"/>
      <p:bldP spid="2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86" name="Picture 6" descr="Karlskron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6834536" cy="486916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4082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082362" y="494723"/>
            <a:ext cx="2879725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</p:spPr>
        <p:txBody>
          <a:bodyPr wrap="none" lIns="90000" tIns="46800" rIns="90000" bIns="46800" anchor="ctr"/>
          <a:lstStyle/>
          <a:p>
            <a:r>
              <a:rPr lang="cs-CZ" sz="2400" dirty="0"/>
              <a:t>Zámek Karlova </a:t>
            </a:r>
          </a:p>
          <a:p>
            <a:r>
              <a:rPr lang="cs-CZ" sz="2400" dirty="0"/>
              <a:t>Koruna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467544" y="5085184"/>
            <a:ext cx="7488832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400" dirty="0"/>
              <a:t> zámek patřící </a:t>
            </a:r>
            <a:r>
              <a:rPr lang="cs-CZ" sz="1400" b="1" dirty="0"/>
              <a:t>k nejvýznamnějším barokním stavbám v Česku</a:t>
            </a:r>
            <a:r>
              <a:rPr lang="cs-CZ" sz="1400" dirty="0"/>
              <a:t>. Stojí na návrší v západní části města Chlumec nad Cidlinou. Na jeho místě stála kdysi tvrz.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1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/>
              <a:t>V prostorách zámku je interiérová expozice seznamující s dějinami rodu </a:t>
            </a:r>
            <a:r>
              <a:rPr lang="cs-CZ" sz="1400" dirty="0" smtClean="0"/>
              <a:t>Kinských.</a:t>
            </a:r>
            <a:endParaRPr lang="cs-CZ" sz="1400" dirty="0"/>
          </a:p>
          <a:p>
            <a:pPr marL="285750" indent="-285750">
              <a:buFont typeface="Arial" pitchFamily="34" charset="0"/>
              <a:buChar char="•"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53899911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4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4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082" grpId="0" animBg="1"/>
      <p:bldP spid="2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5110" name="Picture 6" descr="1280px-Palac_Hradek_u_Nechanic3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71" y="0"/>
            <a:ext cx="5757862" cy="43180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4797152"/>
            <a:ext cx="806489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N</a:t>
            </a:r>
            <a:r>
              <a:rPr lang="cs-CZ" sz="1400" b="1" dirty="0" smtClean="0"/>
              <a:t>eogotický</a:t>
            </a:r>
            <a:r>
              <a:rPr lang="cs-CZ" sz="1400" dirty="0" smtClean="0"/>
              <a:t> </a:t>
            </a:r>
            <a:r>
              <a:rPr lang="cs-CZ" sz="1400" b="1" dirty="0"/>
              <a:t>zámecký objekt </a:t>
            </a:r>
            <a:r>
              <a:rPr lang="cs-CZ" sz="1400" dirty="0"/>
              <a:t>ležící na mírné vyvýšenině 800 m severozápadně od centra vsi Hrádek, 2,8 km jihovýchodně od města Nechanice a </a:t>
            </a:r>
            <a:r>
              <a:rPr lang="cs-CZ" sz="1400" b="1" dirty="0"/>
              <a:t>11,5 km západně od Hradce </a:t>
            </a:r>
            <a:r>
              <a:rPr lang="cs-CZ" sz="1400" b="1" dirty="0" smtClean="0"/>
              <a:t>Králové</a:t>
            </a:r>
          </a:p>
          <a:p>
            <a:endParaRPr lang="cs-CZ" sz="1400" b="1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/>
              <a:t>Zámek byl </a:t>
            </a:r>
            <a:r>
              <a:rPr lang="cs-CZ" sz="1400" b="1" dirty="0"/>
              <a:t>postaven v letech 1839–1854 </a:t>
            </a:r>
            <a:r>
              <a:rPr lang="cs-CZ" sz="1400" dirty="0"/>
              <a:t>jako hlavní, reprezentativní sídlo hrabat z </a:t>
            </a:r>
            <a:r>
              <a:rPr lang="cs-CZ" sz="1400" dirty="0" err="1"/>
              <a:t>Harrachu</a:t>
            </a:r>
            <a:r>
              <a:rPr lang="cs-CZ" sz="1400" dirty="0"/>
              <a:t> Františkem Arnoštem hrabětem z </a:t>
            </a:r>
            <a:r>
              <a:rPr lang="cs-CZ" sz="1400" dirty="0" err="1"/>
              <a:t>Harrachu</a:t>
            </a:r>
            <a:r>
              <a:rPr lang="cs-CZ" sz="1400" dirty="0"/>
              <a:t>. </a:t>
            </a:r>
            <a:endParaRPr lang="cs-CZ" sz="1400" dirty="0" smtClean="0"/>
          </a:p>
          <a:p>
            <a:endParaRPr lang="cs-CZ" sz="1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Projekt </a:t>
            </a:r>
            <a:r>
              <a:rPr lang="cs-CZ" sz="1400" dirty="0"/>
              <a:t>zámecké budovy </a:t>
            </a:r>
            <a:r>
              <a:rPr lang="cs-CZ" sz="1400" b="1" dirty="0"/>
              <a:t>ve stylu romantické neogotiky, tzv. Tudorské gotiky </a:t>
            </a:r>
            <a:r>
              <a:rPr lang="cs-CZ" sz="1400" dirty="0"/>
              <a:t>byl vypracován dle nerealizovaného projektu přestavby anglického zámku </a:t>
            </a:r>
            <a:r>
              <a:rPr lang="cs-CZ" sz="1400" dirty="0" err="1"/>
              <a:t>Crewe</a:t>
            </a:r>
            <a:r>
              <a:rPr lang="cs-CZ" sz="1400" dirty="0"/>
              <a:t> </a:t>
            </a:r>
            <a:r>
              <a:rPr lang="cs-CZ" sz="1400" dirty="0" err="1"/>
              <a:t>Hall</a:t>
            </a:r>
            <a:r>
              <a:rPr lang="cs-CZ" sz="1400" dirty="0"/>
              <a:t> od G. B. </a:t>
            </a:r>
            <a:r>
              <a:rPr lang="cs-CZ" sz="1400" dirty="0" err="1"/>
              <a:t>Lamba</a:t>
            </a:r>
            <a:r>
              <a:rPr lang="cs-CZ" sz="1400" dirty="0"/>
              <a:t> z poloviny 17. století.</a:t>
            </a:r>
          </a:p>
        </p:txBody>
      </p:sp>
      <p:pic>
        <p:nvPicPr>
          <p:cNvPr id="1026" name="Picture 2" descr="http://www.hradek-nechanice.cz/content-images/0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80" y="85724"/>
            <a:ext cx="6138695" cy="4604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5107" name="AutoShape 3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5436097" y="548680"/>
            <a:ext cx="3494090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  <a:extLst/>
        </p:spPr>
        <p:txBody>
          <a:bodyPr wrap="none" lIns="90000" tIns="46800" rIns="90000" bIns="46800" anchor="ctr"/>
          <a:lstStyle/>
          <a:p>
            <a:r>
              <a:rPr lang="cs-CZ" sz="2400" dirty="0"/>
              <a:t>Zámek </a:t>
            </a:r>
            <a:r>
              <a:rPr lang="cs-CZ" sz="2400" dirty="0" smtClean="0"/>
              <a:t>Hrádek </a:t>
            </a:r>
            <a:r>
              <a:rPr lang="cs-CZ" sz="2400" dirty="0"/>
              <a:t>u Nechanic</a:t>
            </a:r>
          </a:p>
        </p:txBody>
      </p:sp>
    </p:spTree>
    <p:extLst>
      <p:ext uri="{BB962C8B-B14F-4D97-AF65-F5344CB8AC3E}">
        <p14:creationId xmlns:p14="http://schemas.microsoft.com/office/powerpoint/2010/main" val="3186580805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5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5107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6137" name="Picture 9" descr="768px-Schloss_Humprecht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7504" y="116632"/>
            <a:ext cx="4318000" cy="5757862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6132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4671594" y="404664"/>
            <a:ext cx="2879725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  <a:extLst/>
        </p:spPr>
        <p:txBody>
          <a:bodyPr wrap="none" lIns="90000" tIns="46800" rIns="90000" bIns="46800" anchor="ctr"/>
          <a:lstStyle/>
          <a:p>
            <a:r>
              <a:rPr lang="cs-CZ" sz="2400" dirty="0"/>
              <a:t>Zámek Humprecht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4781260" y="2276872"/>
            <a:ext cx="3463147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Zámek </a:t>
            </a:r>
            <a:r>
              <a:rPr lang="cs-CZ" sz="1400" dirty="0"/>
              <a:t>s výraznou elipsovitou stavební dispozicí, jenž se nachází na návrší u města Sobotky. </a:t>
            </a:r>
            <a:endParaRPr lang="cs-CZ" sz="1400" dirty="0" smtClean="0"/>
          </a:p>
          <a:p>
            <a:endParaRPr lang="cs-CZ" sz="1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b="1" dirty="0"/>
              <a:t>L</a:t>
            </a:r>
            <a:r>
              <a:rPr lang="cs-CZ" sz="1400" b="1" dirty="0" smtClean="0"/>
              <a:t>ovecký </a:t>
            </a:r>
            <a:r>
              <a:rPr lang="cs-CZ" sz="1400" b="1" dirty="0"/>
              <a:t>zámeček</a:t>
            </a:r>
            <a:r>
              <a:rPr lang="cs-CZ" sz="1400" dirty="0"/>
              <a:t> a byl letním </a:t>
            </a:r>
            <a:r>
              <a:rPr lang="cs-CZ" sz="1400" b="1" dirty="0"/>
              <a:t>sídlem</a:t>
            </a:r>
            <a:r>
              <a:rPr lang="cs-CZ" sz="1400" dirty="0"/>
              <a:t> </a:t>
            </a:r>
            <a:r>
              <a:rPr lang="cs-CZ" sz="1400" b="1" dirty="0"/>
              <a:t>Humprechta Jana Černína</a:t>
            </a:r>
            <a:r>
              <a:rPr lang="cs-CZ" sz="1400" dirty="0"/>
              <a:t> z Chudenic, císařského velvyslance v Benátkách. </a:t>
            </a:r>
            <a:endParaRPr lang="cs-CZ" sz="1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Návrh </a:t>
            </a:r>
            <a:r>
              <a:rPr lang="cs-CZ" sz="1400" dirty="0"/>
              <a:t>vytvořil </a:t>
            </a:r>
            <a:r>
              <a:rPr lang="cs-CZ" sz="1400" b="1" dirty="0"/>
              <a:t>Carlo</a:t>
            </a:r>
            <a:r>
              <a:rPr lang="cs-CZ" sz="1400" dirty="0"/>
              <a:t> </a:t>
            </a:r>
            <a:r>
              <a:rPr lang="cs-CZ" sz="1400" b="1" dirty="0" err="1"/>
              <a:t>Lurago</a:t>
            </a:r>
            <a:r>
              <a:rPr lang="cs-CZ" sz="1400" dirty="0"/>
              <a:t> ve stylu </a:t>
            </a:r>
            <a:r>
              <a:rPr lang="cs-CZ" sz="1400" b="1" dirty="0"/>
              <a:t>manýrismu</a:t>
            </a:r>
            <a:r>
              <a:rPr lang="cs-CZ" sz="1400" dirty="0"/>
              <a:t>, s prvky </a:t>
            </a:r>
            <a:r>
              <a:rPr lang="cs-CZ" sz="1400" b="1" dirty="0"/>
              <a:t>pozdní renesance a raného baroka</a:t>
            </a:r>
            <a:r>
              <a:rPr lang="cs-CZ" sz="1400" dirty="0"/>
              <a:t>, pravděpodobně jako parafrázi </a:t>
            </a:r>
            <a:r>
              <a:rPr lang="cs-CZ" sz="1400" dirty="0" err="1"/>
              <a:t>Galatské</a:t>
            </a:r>
            <a:r>
              <a:rPr lang="cs-CZ" sz="1400" dirty="0"/>
              <a:t> věže v Cařihradě. </a:t>
            </a:r>
            <a:endParaRPr lang="cs-CZ" sz="1400" dirty="0" smtClean="0"/>
          </a:p>
          <a:p>
            <a:endParaRPr lang="cs-CZ" sz="1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Stavbu </a:t>
            </a:r>
            <a:r>
              <a:rPr lang="cs-CZ" sz="1400" dirty="0"/>
              <a:t>probíhající v letech </a:t>
            </a:r>
            <a:r>
              <a:rPr lang="cs-CZ" sz="1400" b="1" dirty="0"/>
              <a:t>1666–68</a:t>
            </a:r>
            <a:r>
              <a:rPr lang="cs-CZ" sz="1400" dirty="0"/>
              <a:t> vedl Francesco </a:t>
            </a:r>
            <a:r>
              <a:rPr lang="cs-CZ" sz="1400" dirty="0" err="1"/>
              <a:t>Ceresola</a:t>
            </a:r>
            <a:endParaRPr lang="cs-CZ" sz="1400" dirty="0"/>
          </a:p>
          <a:p>
            <a:pPr marL="285750" indent="-285750">
              <a:buFont typeface="Arial" pitchFamily="34" charset="0"/>
              <a:buChar char="•"/>
            </a:pPr>
            <a:endParaRPr lang="cs-CZ" sz="1400" dirty="0"/>
          </a:p>
          <a:p>
            <a:pPr marL="285750" indent="-285750">
              <a:buFont typeface="Arial" pitchFamily="34" charset="0"/>
              <a:buChar char="•"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179464926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6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6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6132" grpId="0" animBg="1"/>
      <p:bldP spid="2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4870" name="Picture 6" descr="1280px-Śnieżka_z_zachodu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124" y="155574"/>
            <a:ext cx="6549107" cy="4911379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74146" y="5729608"/>
            <a:ext cx="7848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Je </a:t>
            </a:r>
            <a:r>
              <a:rPr lang="cs-CZ" sz="1400" dirty="0"/>
              <a:t>se svými </a:t>
            </a:r>
            <a:r>
              <a:rPr lang="cs-CZ" sz="1400" b="1" dirty="0"/>
              <a:t>1602 m n. m. nejvyšší horou </a:t>
            </a:r>
            <a:r>
              <a:rPr lang="cs-CZ" sz="1400" dirty="0"/>
              <a:t>Hraničního (Slezského) hřebenu Krkonoš, Sudet, Čech i celého Česka a celého </a:t>
            </a:r>
            <a:r>
              <a:rPr lang="cs-CZ" sz="1400" dirty="0" smtClean="0"/>
              <a:t>Slezska.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/>
              <a:t>Na vrchol vede ze 4,5 km vzdálené Pece pod Sněžkou sedačková </a:t>
            </a:r>
            <a:r>
              <a:rPr lang="cs-CZ" sz="1400" b="1" dirty="0" smtClean="0"/>
              <a:t>lanovka</a:t>
            </a:r>
            <a:r>
              <a:rPr lang="cs-CZ" sz="1400" dirty="0" smtClean="0"/>
              <a:t>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1400" dirty="0"/>
          </a:p>
        </p:txBody>
      </p:sp>
      <p:pic>
        <p:nvPicPr>
          <p:cNvPr id="2050" name="Picture 2" descr="http://upload.wikimedia.org/wikipedia/commons/9/90/Na_Muld%C4%9B%2C_Pec_pod_Sn%C4%9B%C5%BEkou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393584"/>
            <a:ext cx="8212608" cy="4619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Sněžka, nová poštovna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139" y="0"/>
            <a:ext cx="762000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Soubor:Schronisko Sniezka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188640"/>
            <a:ext cx="7443555" cy="5582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4868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7380312" y="404664"/>
            <a:ext cx="1566606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  <a:extLst/>
        </p:spPr>
        <p:txBody>
          <a:bodyPr wrap="none" lIns="90000" tIns="46800" rIns="90000" bIns="46800" anchor="ctr"/>
          <a:lstStyle/>
          <a:p>
            <a:pPr algn="ctr"/>
            <a:r>
              <a:rPr lang="cs-CZ" sz="2400" dirty="0"/>
              <a:t>Sněžka</a:t>
            </a:r>
          </a:p>
        </p:txBody>
      </p:sp>
    </p:spTree>
    <p:extLst>
      <p:ext uri="{BB962C8B-B14F-4D97-AF65-F5344CB8AC3E}">
        <p14:creationId xmlns:p14="http://schemas.microsoft.com/office/powerpoint/2010/main" val="649480672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48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48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64868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Luční hora2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663"/>
            <a:ext cx="6228184" cy="4671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5467254"/>
            <a:ext cx="835292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400" b="1" dirty="0"/>
              <a:t>horský hotel v Krkonoších</a:t>
            </a:r>
            <a:r>
              <a:rPr lang="cs-CZ" sz="1400" dirty="0"/>
              <a:t>, na Bílé louce na levém břehu Bílého Labe nedaleko západně pod Úpským rašeliništěm, prameništěm Bílého Labe i Úpy</a:t>
            </a:r>
            <a:r>
              <a:rPr lang="cs-CZ" sz="1400" b="1" dirty="0"/>
              <a:t>, v nadmořské výšce 1410 </a:t>
            </a:r>
            <a:r>
              <a:rPr lang="cs-CZ" sz="1400" b="1" dirty="0" smtClean="0"/>
              <a:t>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/>
              <a:t>existuje asi od 17. století, je </a:t>
            </a:r>
            <a:r>
              <a:rPr lang="cs-CZ" sz="1400" b="1" dirty="0"/>
              <a:t>nejstarší horskou chatou </a:t>
            </a:r>
            <a:r>
              <a:rPr lang="cs-CZ" sz="1400" dirty="0"/>
              <a:t>na hřebenech Krkonoš a jednou z největších v Evropě</a:t>
            </a:r>
          </a:p>
        </p:txBody>
      </p:sp>
      <p:pic>
        <p:nvPicPr>
          <p:cNvPr id="3076" name="Picture 4" descr="Soubor:Luční bouda a Sněžka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663"/>
            <a:ext cx="7620000" cy="5095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5890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5940152" y="482254"/>
            <a:ext cx="2879725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  <a:extLst/>
        </p:spPr>
        <p:txBody>
          <a:bodyPr wrap="none" lIns="90000" tIns="46800" rIns="90000" bIns="46800" anchor="ctr"/>
          <a:lstStyle/>
          <a:p>
            <a:r>
              <a:rPr lang="cs-CZ" sz="2400" dirty="0"/>
              <a:t>Luční bouda </a:t>
            </a:r>
          </a:p>
          <a:p>
            <a:r>
              <a:rPr lang="cs-CZ" sz="2400" dirty="0"/>
              <a:t>v Krkonoších</a:t>
            </a:r>
          </a:p>
        </p:txBody>
      </p:sp>
    </p:spTree>
    <p:extLst>
      <p:ext uri="{BB962C8B-B14F-4D97-AF65-F5344CB8AC3E}">
        <p14:creationId xmlns:p14="http://schemas.microsoft.com/office/powerpoint/2010/main" val="1329794770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58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65890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6918" name="Picture 6" descr="1280px-Śląskie_Kamienie_-_Dívči_Kameny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5757862" cy="43180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6915" name="AutoShape 3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089325" y="404664"/>
            <a:ext cx="2879725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  <a:extLst/>
        </p:spPr>
        <p:txBody>
          <a:bodyPr wrap="none" lIns="90000" tIns="46800" rIns="90000" bIns="46800" anchor="ctr"/>
          <a:lstStyle/>
          <a:p>
            <a:r>
              <a:rPr lang="cs-CZ" sz="2400" dirty="0"/>
              <a:t>Dívčí kameny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395536" y="4581128"/>
            <a:ext cx="806489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Hora </a:t>
            </a:r>
            <a:r>
              <a:rPr lang="cs-CZ" sz="1400" b="1" dirty="0"/>
              <a:t>v Krkonoších</a:t>
            </a:r>
            <a:r>
              <a:rPr lang="cs-CZ" sz="1400" dirty="0"/>
              <a:t>, ležící na česko-polské hranici asi 6 km severně od Špindlerova Mlýna a 8 km jihovýchodně od polského města </a:t>
            </a:r>
            <a:r>
              <a:rPr lang="cs-CZ" sz="1400" dirty="0" err="1"/>
              <a:t>Szklarska</a:t>
            </a:r>
            <a:r>
              <a:rPr lang="cs-CZ" sz="1400" dirty="0"/>
              <a:t> </a:t>
            </a:r>
            <a:r>
              <a:rPr lang="cs-CZ" sz="1400" dirty="0" err="1"/>
              <a:t>Poręba</a:t>
            </a:r>
            <a:r>
              <a:rPr lang="cs-CZ" sz="1400" dirty="0"/>
              <a:t>.</a:t>
            </a:r>
          </a:p>
          <a:p>
            <a:endParaRPr lang="cs-CZ" sz="1400" dirty="0"/>
          </a:p>
          <a:p>
            <a:r>
              <a:rPr lang="cs-CZ" sz="1400" dirty="0"/>
              <a:t>Na vrcholu jsou </a:t>
            </a:r>
            <a:r>
              <a:rPr lang="cs-CZ" sz="1400" b="1" dirty="0"/>
              <a:t>výrazná žulová skaliska</a:t>
            </a:r>
            <a:r>
              <a:rPr lang="cs-CZ" sz="1400" dirty="0"/>
              <a:t> s balvanovými a suťovými poli. Vrcholové skály měří až </a:t>
            </a:r>
            <a:r>
              <a:rPr lang="cs-CZ" sz="1400" b="1" dirty="0"/>
              <a:t>8 m</a:t>
            </a:r>
            <a:r>
              <a:rPr lang="cs-CZ" sz="1400" dirty="0"/>
              <a:t> a nabízejí výborné panoramatické </a:t>
            </a:r>
            <a:r>
              <a:rPr lang="cs-CZ" sz="1400" b="1" dirty="0"/>
              <a:t>výhledy</a:t>
            </a:r>
            <a:r>
              <a:rPr lang="cs-CZ" sz="1400" dirty="0"/>
              <a:t>.</a:t>
            </a:r>
          </a:p>
          <a:p>
            <a:endParaRPr lang="cs-CZ" sz="1400" b="1" dirty="0"/>
          </a:p>
          <a:p>
            <a:r>
              <a:rPr lang="cs-CZ" sz="1400" dirty="0"/>
              <a:t>Podle pověsti zde zahynula mladá pastýřka a podle ní se vrcholové skály a celá hora nazývají Dívčí kameny.</a:t>
            </a:r>
          </a:p>
          <a:p>
            <a:endParaRPr lang="cs-CZ" sz="1400" dirty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709046542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69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69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6915" grpId="0" animBg="1"/>
      <p:bldP spid="2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46" name="Picture 6" descr="1280px-Elbe_Spring_in_Karkonosze_from_N_174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7504" y="116631"/>
            <a:ext cx="6552728" cy="491409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3842" name="AutoShape 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588224" y="396541"/>
            <a:ext cx="2160240" cy="1079500"/>
          </a:xfrm>
          <a:prstGeom prst="roundRect">
            <a:avLst/>
          </a:prstGeom>
          <a:solidFill>
            <a:srgbClr val="FFFF00">
              <a:alpha val="77000"/>
            </a:srgbClr>
          </a:solidFill>
          <a:ln>
            <a:noFill/>
          </a:ln>
          <a:effectLst/>
          <a:extLst/>
        </p:spPr>
        <p:txBody>
          <a:bodyPr wrap="none" lIns="90000" tIns="46800" rIns="90000" bIns="46800" anchor="ctr"/>
          <a:lstStyle/>
          <a:p>
            <a:r>
              <a:rPr lang="cs-CZ" sz="2400" dirty="0"/>
              <a:t>Pramen Labe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79512" y="5373216"/>
            <a:ext cx="8568952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Označení </a:t>
            </a:r>
            <a:r>
              <a:rPr lang="cs-CZ" sz="1400" dirty="0"/>
              <a:t>místa na hřebeni Krkonoš, pro turistické účely </a:t>
            </a:r>
            <a:r>
              <a:rPr lang="cs-CZ" sz="1400" b="1" dirty="0"/>
              <a:t>symbolicky upraveného jako počátek řeky Labe</a:t>
            </a:r>
            <a:r>
              <a:rPr lang="cs-CZ" sz="1400" dirty="0"/>
              <a:t>. Nachází se </a:t>
            </a:r>
            <a:r>
              <a:rPr lang="cs-CZ" sz="1400" b="1" dirty="0"/>
              <a:t>v nadmořské výšce přibližně 1 387 m na Labské louce</a:t>
            </a:r>
            <a:r>
              <a:rPr lang="cs-CZ" sz="1400" dirty="0"/>
              <a:t>, necelý kilometr jihozápadně od hory </a:t>
            </a:r>
            <a:r>
              <a:rPr lang="cs-CZ" sz="1400" dirty="0" err="1" smtClean="0"/>
              <a:t>Violík</a:t>
            </a:r>
            <a:r>
              <a:rPr lang="cs-CZ" sz="1400" dirty="0" smtClean="0"/>
              <a:t>.</a:t>
            </a:r>
          </a:p>
          <a:p>
            <a:r>
              <a:rPr lang="cs-CZ" sz="1400" dirty="0" smtClean="0"/>
              <a:t>Jedná </a:t>
            </a:r>
            <a:r>
              <a:rPr lang="cs-CZ" sz="1400" dirty="0"/>
              <a:t>se pouze o symbolickou instalaci na křižovatce značených turistických cest v podobě skruže s přítokem a odtokem vody, vydlážděným okolím s lavičkami a (od roku 1968) kamennou stěnou, vyobrazující barevné znaky 26 významných měst, jimiž Labe na své cestě k moři protéká</a:t>
            </a:r>
          </a:p>
        </p:txBody>
      </p:sp>
      <p:pic>
        <p:nvPicPr>
          <p:cNvPr id="4098" name="Picture 2" descr="Soubor:Elbe spring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029" y="1700808"/>
            <a:ext cx="8691006" cy="2639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2774238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38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3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42" grpId="0" animBg="1"/>
      <p:bldP spid="2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440160"/>
          </a:xfrm>
        </p:spPr>
        <p:txBody>
          <a:bodyPr>
            <a:noAutofit/>
          </a:bodyPr>
          <a:lstStyle/>
          <a:p>
            <a:r>
              <a:rPr lang="cs-CZ" sz="3600" b="1" dirty="0"/>
              <a:t>Několik </a:t>
            </a:r>
            <a:r>
              <a:rPr lang="cs-CZ" sz="3600" b="1" dirty="0" smtClean="0"/>
              <a:t>NEJ o </a:t>
            </a:r>
            <a:r>
              <a:rPr lang="cs-CZ" sz="3600" b="1" dirty="0"/>
              <a:t>Královéhradeckém kraji v mezikrajském </a:t>
            </a:r>
            <a:r>
              <a:rPr lang="cs-CZ" sz="3600" b="1" dirty="0" smtClean="0"/>
              <a:t>srovnání:</a:t>
            </a:r>
            <a:r>
              <a:rPr lang="cs-CZ" sz="3600" dirty="0" smtClean="0"/>
              <a:t>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Autofit/>
          </a:bodyPr>
          <a:lstStyle/>
          <a:p>
            <a:pPr lvl="0"/>
            <a:r>
              <a:rPr lang="cs-CZ" sz="1600" dirty="0" smtClean="0"/>
              <a:t>nejvýše </a:t>
            </a:r>
            <a:r>
              <a:rPr lang="cs-CZ" sz="1600" dirty="0"/>
              <a:t>položený bod – 1602 m n.m. (Sněžka – nejvyšší hora České republiky) </a:t>
            </a:r>
          </a:p>
          <a:p>
            <a:pPr lvl="0"/>
            <a:r>
              <a:rPr lang="cs-CZ" sz="1600" dirty="0"/>
              <a:t>nejvyšší hektarové výnosy obilovin celkem (t) </a:t>
            </a:r>
          </a:p>
          <a:p>
            <a:pPr lvl="0"/>
            <a:r>
              <a:rPr lang="cs-CZ" sz="1600" dirty="0"/>
              <a:t>druhý nejvyšší podíl obyvatel ve věku 65 let a více (po Hl. městě Praha)</a:t>
            </a:r>
          </a:p>
          <a:p>
            <a:pPr lvl="0"/>
            <a:r>
              <a:rPr lang="cs-CZ" sz="1600" dirty="0"/>
              <a:t>druhý nejnižší podíl obyvatel ve věku 15 – 64 let (po kraji Vysočina)</a:t>
            </a:r>
          </a:p>
          <a:p>
            <a:pPr lvl="0"/>
            <a:r>
              <a:rPr lang="cs-CZ" sz="1600" dirty="0"/>
              <a:t>druhý nejvyšší průměrný věk obyvatel (spolu s Plzeňským krajem) </a:t>
            </a:r>
          </a:p>
          <a:p>
            <a:pPr lvl="0"/>
            <a:r>
              <a:rPr lang="cs-CZ" sz="1600" dirty="0"/>
              <a:t>druhá nejvyšší naděje dožití mužů </a:t>
            </a:r>
          </a:p>
          <a:p>
            <a:pPr lvl="0"/>
            <a:r>
              <a:rPr lang="cs-CZ" sz="1600" dirty="0"/>
              <a:t>druhá nejnižší zalesňovaná plocha v ha </a:t>
            </a:r>
          </a:p>
          <a:p>
            <a:pPr lvl="0"/>
            <a:r>
              <a:rPr lang="cs-CZ" sz="1600" dirty="0"/>
              <a:t>druhá nejvyšší sklizeň jablek </a:t>
            </a:r>
          </a:p>
          <a:p>
            <a:pPr lvl="0"/>
            <a:r>
              <a:rPr lang="cs-CZ" sz="1600" dirty="0"/>
              <a:t>druhý nejnižší objem tržeb z průmyslové činnosti v podnicích se 100 a více zaměstnanci </a:t>
            </a:r>
          </a:p>
          <a:p>
            <a:pPr lvl="0"/>
            <a:r>
              <a:rPr lang="cs-CZ" sz="1600" dirty="0"/>
              <a:t>druhý nejnižší objem stavebních prací v tuzemsku podle místa stavby na 1 000 obyvatel </a:t>
            </a:r>
          </a:p>
          <a:p>
            <a:pPr lvl="0"/>
            <a:r>
              <a:rPr lang="cs-CZ" sz="1600" dirty="0"/>
              <a:t>druhý nejvyšší počet hromadných ubytovacích zařízení </a:t>
            </a:r>
          </a:p>
          <a:p>
            <a:pPr lvl="0"/>
            <a:r>
              <a:rPr lang="cs-CZ" sz="1600" dirty="0"/>
              <a:t>třetí nejnižší podíl čištěných odpadních vod </a:t>
            </a:r>
          </a:p>
          <a:p>
            <a:pPr lvl="0"/>
            <a:r>
              <a:rPr lang="cs-CZ" sz="1600" dirty="0"/>
              <a:t>třetí nejnižší průměrná hrubá měsíční mzda zaměstnance v průmyslových podnicích se 100 a více zaměstnanci </a:t>
            </a:r>
          </a:p>
          <a:p>
            <a:pPr lvl="0"/>
            <a:r>
              <a:rPr lang="cs-CZ" sz="1600" dirty="0"/>
              <a:t>třetí nejvyšší počet narozených telat na 1 krávu </a:t>
            </a:r>
          </a:p>
          <a:p>
            <a:pPr lvl="0"/>
            <a:r>
              <a:rPr lang="cs-CZ" sz="1600" dirty="0"/>
              <a:t>třetí nejvyšší počet lůžek v hromadných ubytovacích zařízeních </a:t>
            </a:r>
          </a:p>
          <a:p>
            <a:pPr lvl="0"/>
            <a:r>
              <a:rPr lang="cs-CZ" sz="1600" dirty="0"/>
              <a:t>třetí nejvyšší průměrný počet přenocování a průměrná doba pobytu</a:t>
            </a:r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777867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1803</TotalTime>
  <Words>2729</Words>
  <Application>Microsoft Office PowerPoint</Application>
  <PresentationFormat>Předvádění na obrazovce (4:3)</PresentationFormat>
  <Paragraphs>378</Paragraphs>
  <Slides>42</Slides>
  <Notes>32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42</vt:i4>
      </vt:variant>
    </vt:vector>
  </HeadingPairs>
  <TitlesOfParts>
    <vt:vector size="43" baseType="lpstr">
      <vt:lpstr>Motiv systému Office</vt:lpstr>
      <vt:lpstr>Prezentace aplikace PowerPoint</vt:lpstr>
      <vt:lpstr>Anotace</vt:lpstr>
      <vt:lpstr>Královéhradecký kraj</vt:lpstr>
      <vt:lpstr>Poloha</vt:lpstr>
      <vt:lpstr>Symboly</vt:lpstr>
      <vt:lpstr>Základní údaje k 1. 1. 2012  </vt:lpstr>
      <vt:lpstr>Základní charakteristika</vt:lpstr>
      <vt:lpstr>Administrativní dělení</vt:lpstr>
      <vt:lpstr>Přírodní podmínky</vt:lpstr>
      <vt:lpstr>Prezentace aplikace PowerPoint</vt:lpstr>
      <vt:lpstr>Vodstvo</vt:lpstr>
      <vt:lpstr>Prezentace aplikace PowerPoint</vt:lpstr>
      <vt:lpstr>Hospodářství</vt:lpstr>
      <vt:lpstr>Průmysl</vt:lpstr>
      <vt:lpstr>Zemědělství</vt:lpstr>
      <vt:lpstr>Doprava</vt:lpstr>
      <vt:lpstr>Obyvatelstvo</vt:lpstr>
      <vt:lpstr>HRADEC KRÁLOVÉ</vt:lpstr>
      <vt:lpstr>Prezentace aplikace PowerPoint</vt:lpstr>
      <vt:lpstr>Prezentace aplikace PowerPoint</vt:lpstr>
      <vt:lpstr>Prezentace aplikace PowerPoint</vt:lpstr>
      <vt:lpstr>Školství</vt:lpstr>
      <vt:lpstr>Prezentace aplikace PowerPoint</vt:lpstr>
      <vt:lpstr>Cestovní ruch</vt:lpstr>
      <vt:lpstr>Turistické zajímavosti</vt:lpstr>
      <vt:lpstr>Zajímavosti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Několik NEJ o Královéhradeckém kraji v mezikrajském srovnání: </vt:lpstr>
    </vt:vector>
  </TitlesOfParts>
  <Company>Masarykova ZŠ Debt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Liberecký kraj</dc:title>
  <dc:creator>Jakub Černý</dc:creator>
  <cp:lastModifiedBy>Jakub Černý</cp:lastModifiedBy>
  <cp:revision>56</cp:revision>
  <dcterms:created xsi:type="dcterms:W3CDTF">2013-02-08T11:05:59Z</dcterms:created>
  <dcterms:modified xsi:type="dcterms:W3CDTF">2013-07-02T08:02:24Z</dcterms:modified>
</cp:coreProperties>
</file>