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347" r:id="rId2"/>
    <p:sldId id="348" r:id="rId3"/>
    <p:sldId id="256" r:id="rId4"/>
    <p:sldId id="260" r:id="rId5"/>
    <p:sldId id="259" r:id="rId6"/>
    <p:sldId id="261" r:id="rId7"/>
    <p:sldId id="285" r:id="rId8"/>
    <p:sldId id="263" r:id="rId9"/>
    <p:sldId id="264" r:id="rId10"/>
    <p:sldId id="322" r:id="rId11"/>
    <p:sldId id="320" r:id="rId12"/>
    <p:sldId id="265" r:id="rId13"/>
    <p:sldId id="339" r:id="rId14"/>
    <p:sldId id="323" r:id="rId15"/>
    <p:sldId id="267" r:id="rId16"/>
    <p:sldId id="269" r:id="rId17"/>
    <p:sldId id="346" r:id="rId18"/>
    <p:sldId id="317" r:id="rId19"/>
    <p:sldId id="270" r:id="rId20"/>
    <p:sldId id="286" r:id="rId21"/>
    <p:sldId id="340" r:id="rId22"/>
    <p:sldId id="344" r:id="rId23"/>
    <p:sldId id="341" r:id="rId24"/>
    <p:sldId id="343" r:id="rId25"/>
    <p:sldId id="345" r:id="rId26"/>
    <p:sldId id="325" r:id="rId27"/>
    <p:sldId id="326" r:id="rId28"/>
    <p:sldId id="327" r:id="rId29"/>
    <p:sldId id="328" r:id="rId30"/>
    <p:sldId id="329" r:id="rId31"/>
    <p:sldId id="330" r:id="rId32"/>
    <p:sldId id="334" r:id="rId33"/>
    <p:sldId id="332" r:id="rId34"/>
    <p:sldId id="333" r:id="rId35"/>
    <p:sldId id="335" r:id="rId36"/>
    <p:sldId id="337" r:id="rId37"/>
    <p:sldId id="336" r:id="rId38"/>
    <p:sldId id="338" r:id="rId39"/>
    <p:sldId id="318" r:id="rId40"/>
    <p:sldId id="321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5853" autoAdjust="0"/>
  </p:normalViewPr>
  <p:slideViewPr>
    <p:cSldViewPr>
      <p:cViewPr varScale="1">
        <p:scale>
          <a:sx n="82" d="100"/>
          <a:sy n="82" d="100"/>
        </p:scale>
        <p:origin x="-237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B96205-A4E4-4BB3-839B-73900657E28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D657E2-166B-413A-AE9B-8ED623E14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561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rdubickykraj.cz/index.asp?thema=3963&amp;category=&amp;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www.atlasceska.cz/pardubicky-kraj/fotogalerie/" TargetMode="External"/><Relationship Id="rId4" Type="http://schemas.openxmlformats.org/officeDocument/2006/relationships/hyperlink" Target="http://www.atlasceska.cz/pardubicky-kraj/nej-v-kraji/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xh/redakce.nsf/i/strucna_charakteristika_uzemi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http://www.czso.cz/xe/redakce.nsf/i/kraj</a:t>
            </a:r>
          </a:p>
          <a:p>
            <a:r>
              <a:rPr lang="cs-CZ" dirty="0" smtClean="0"/>
              <a:t>http://regiony.ic.cz/index.php?clanek=pardub&amp;dir=pardub&amp;menu=pardub</a:t>
            </a:r>
          </a:p>
          <a:p>
            <a:r>
              <a:rPr lang="cs-CZ" dirty="0" smtClean="0"/>
              <a:t>http://www.pardubickykraj.cz/uvodni-strana</a:t>
            </a:r>
          </a:p>
          <a:p>
            <a:r>
              <a:rPr lang="cs-CZ" dirty="0" smtClean="0"/>
              <a:t>http://cs.wikipedia.org/wiki/Pardubick%C3%BD_kraj</a:t>
            </a:r>
          </a:p>
          <a:p>
            <a:endParaRPr lang="cs-CZ" dirty="0" smtClean="0"/>
          </a:p>
          <a:p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http://www.pardubickykraj.cz/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index.asp?thema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=3963&amp;category=&amp;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http://www.atlasceska.cz/pardubicky-kraj/nej-v-kraji/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http://www.atlasceska.cz/pardubicky-kraj/fotogalerie/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232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http://www.czso.cz/xe/redakce.nsf/i/kraj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962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http://cs.wikipedia.org/wiki/Soubor:Pardubice_Region_CoA_CZ.svg</a:t>
            </a:r>
          </a:p>
          <a:p>
            <a:r>
              <a:rPr lang="cs-CZ" dirty="0" smtClean="0"/>
              <a:t>http://cs.wikipedia.org/wiki/Soubor:Flag_of_Pardubice_Region.svg</a:t>
            </a:r>
          </a:p>
          <a:p>
            <a:r>
              <a:rPr lang="cs-CZ" dirty="0" smtClean="0"/>
              <a:t>http://cs.wikipedia.org/wiki/Symboly_Pardubick%C3%A9ho_kraje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4430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http://cs.wikipedia.org/wiki/Pardubick%C3%BD_kraj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361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http://www.czso.cz/xl/redakce.nsf/i/charakteristika_kraje</a:t>
            </a:r>
          </a:p>
          <a:p>
            <a:r>
              <a:rPr lang="cs-CZ" dirty="0" smtClean="0"/>
              <a:t>http://cs.wikipedia.org/wiki/Kr%C3%A1lov%C3%A9hradeck%C3%BD_kraj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104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http://cs.wikipedia.org/wiki/Pardubick%C3%BD_kraj#Administrativn.C3.AD_.C4.8Dlen.C4.9Bn.C3.ADhttp://www.czso.cz/xe/redakce.nsf/i/okresy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009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</a:t>
            </a:r>
            <a:r>
              <a:rPr lang="cs-CZ" dirty="0" err="1" smtClean="0"/>
              <a:t>xe</a:t>
            </a:r>
            <a:r>
              <a:rPr lang="cs-CZ" dirty="0" smtClean="0"/>
              <a:t>/</a:t>
            </a:r>
            <a:r>
              <a:rPr lang="cs-CZ" dirty="0" err="1" smtClean="0"/>
              <a:t>redakce.nsf</a:t>
            </a:r>
            <a:r>
              <a:rPr lang="cs-CZ" dirty="0" smtClean="0"/>
              <a:t>/i/</a:t>
            </a:r>
            <a:r>
              <a:rPr lang="cs-CZ" dirty="0" err="1" smtClean="0"/>
              <a:t>charakteristika_pardubickeho_kraje</a:t>
            </a:r>
            <a:r>
              <a:rPr lang="cs-CZ" dirty="0" smtClean="0"/>
              <a:t>_(udaje_za_rok_2011)</a:t>
            </a:r>
          </a:p>
          <a:p>
            <a:r>
              <a:rPr lang="cs-CZ" dirty="0" smtClean="0"/>
              <a:t>http://cs.wikipedia.org/wiki/Pardubick%C3%BD_kraj#P.C5.99.C3.ADrodn.C3.AD_podm.C3.ADnky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1969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http://cs.wikipedia.org/wiki/Pardubick%C3%BD_kraj#P.C5.99.C3.ADrodn.C3.AD_podm.C3.Adnky</a:t>
            </a:r>
          </a:p>
          <a:p>
            <a:r>
              <a:rPr lang="cs-CZ" dirty="0" smtClean="0"/>
              <a:t>http://regiony.ic.cz/index.php?clanek=vodstvo&amp;dir=pardub&amp;menu=pardub</a:t>
            </a:r>
          </a:p>
          <a:p>
            <a:r>
              <a:rPr lang="cs-CZ" dirty="0" smtClean="0"/>
              <a:t>http://www.atlasceska.cz/pardubicky-kraj/vodni-toky/reky/</a:t>
            </a:r>
          </a:p>
          <a:p>
            <a:r>
              <a:rPr lang="cs-CZ" dirty="0" smtClean="0"/>
              <a:t>http://www.czso.cz/</a:t>
            </a:r>
            <a:r>
              <a:rPr lang="cs-CZ" dirty="0" err="1" smtClean="0"/>
              <a:t>xe</a:t>
            </a:r>
            <a:r>
              <a:rPr lang="cs-CZ" dirty="0" smtClean="0"/>
              <a:t>/</a:t>
            </a:r>
            <a:r>
              <a:rPr lang="cs-CZ" dirty="0" err="1" smtClean="0"/>
              <a:t>redakce.nsf</a:t>
            </a:r>
            <a:r>
              <a:rPr lang="cs-CZ" dirty="0" smtClean="0"/>
              <a:t>/i/</a:t>
            </a:r>
            <a:r>
              <a:rPr lang="cs-CZ" dirty="0" err="1" smtClean="0"/>
              <a:t>charakteristika_pardubickeho_kraje</a:t>
            </a:r>
            <a:r>
              <a:rPr lang="cs-CZ" dirty="0" smtClean="0"/>
              <a:t>_(udaje_za_rok_2011)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1259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http://cs.wikipedia.org/wiki/Soubor:Europ%C3%A4ische_Wasserscheiden.png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6470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http://regiony.ic.cz/clanky/pardub/chrudimka_v.jpg</a:t>
            </a:r>
          </a:p>
          <a:p>
            <a:r>
              <a:rPr lang="cs-CZ" dirty="0" smtClean="0"/>
              <a:t>http://regiony.ic.cz/clanky/pardub/svitava_v.jpg</a:t>
            </a:r>
          </a:p>
          <a:p>
            <a:r>
              <a:rPr lang="cs-CZ" dirty="0" smtClean="0"/>
              <a:t>http://commons.wikimedia.org/wiki/File:Se%C4%8D_-_p%C5%99ehrada,_ostr%C5%AFvek.jpg</a:t>
            </a:r>
          </a:p>
          <a:p>
            <a:r>
              <a:rPr lang="cs-CZ" dirty="0" smtClean="0"/>
              <a:t>http://commons.wikimedia.org/wiki/File:Bohdane%C4%8Dsk%C3%BD_rybn%C3%ADk_NR_2.jpg?uselang=cs</a:t>
            </a:r>
          </a:p>
          <a:p>
            <a:r>
              <a:rPr lang="cs-CZ" dirty="0" smtClean="0"/>
              <a:t>http://commons.wikimedia.org/wiki/File:Pastvinska_prehrada.JPG</a:t>
            </a:r>
          </a:p>
          <a:p>
            <a:r>
              <a:rPr lang="cs-CZ" dirty="0" smtClean="0"/>
              <a:t>http://cs.wikipedia.org/wiki/Soubor:Pastvinska_prehrada_2.jpg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8736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</a:t>
            </a:r>
            <a:r>
              <a:rPr lang="cs-CZ" dirty="0" err="1" smtClean="0"/>
              <a:t>xe</a:t>
            </a:r>
            <a:r>
              <a:rPr lang="cs-CZ" dirty="0" smtClean="0"/>
              <a:t>/</a:t>
            </a:r>
            <a:r>
              <a:rPr lang="cs-CZ" dirty="0" err="1" smtClean="0"/>
              <a:t>redakce.nsf</a:t>
            </a:r>
            <a:r>
              <a:rPr lang="cs-CZ" dirty="0" smtClean="0"/>
              <a:t>/i/</a:t>
            </a:r>
            <a:r>
              <a:rPr lang="cs-CZ" dirty="0" err="1" smtClean="0"/>
              <a:t>charakteristika_pardubickeho_kraje</a:t>
            </a:r>
            <a:r>
              <a:rPr lang="cs-CZ" dirty="0" smtClean="0"/>
              <a:t>_(udaje_za_rok_2011)</a:t>
            </a:r>
          </a:p>
          <a:p>
            <a:r>
              <a:rPr lang="cs-CZ" dirty="0" smtClean="0"/>
              <a:t>http://cs.wikipedia.org/wiki/Pardubick%C3%BD_kraj#Hospod.C3.A1.C5.99stv.C3.AD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6741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http://www.czso.cz/xh/redakce.nsf/i/strucna_charakteristika_kraje</a:t>
            </a:r>
          </a:p>
          <a:p>
            <a:r>
              <a:rPr lang="cs-CZ" dirty="0" smtClean="0"/>
              <a:t>http://www.kr-kralovehradecky.cz/cz/kraj-volene-organy/kralovehradecky-kraj/statisticke-udaje-108/</a:t>
            </a:r>
          </a:p>
          <a:p>
            <a:r>
              <a:rPr lang="cs-CZ" dirty="0" smtClean="0"/>
              <a:t>http://cs.wikipedia.org/wiki/Soubor:Inzer%C3%A1t_Petrof_1895.jpg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2711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http://cs.wikipedia.org/wiki/Pardubick%C3%BD_kraj#Hospod.C3.A1.C5.99stv.C3.AD</a:t>
            </a:r>
          </a:p>
          <a:p>
            <a:r>
              <a:rPr lang="cs-CZ" dirty="0" smtClean="0"/>
              <a:t>http://www.czso.cz/xh/redakce.nsf/i/strucna_charakteristika_kraje</a:t>
            </a:r>
          </a:p>
          <a:p>
            <a:r>
              <a:rPr lang="cs-CZ" dirty="0" smtClean="0"/>
              <a:t>http://regiony.ic.cz/index.php?clanek=hospod&amp;dir=pardub&amp;menu=pardub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8281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</a:t>
            </a:r>
            <a:r>
              <a:rPr lang="cs-CZ" dirty="0" err="1" smtClean="0"/>
              <a:t>xe</a:t>
            </a:r>
            <a:r>
              <a:rPr lang="cs-CZ" dirty="0" smtClean="0"/>
              <a:t>/</a:t>
            </a:r>
            <a:r>
              <a:rPr lang="cs-CZ" dirty="0" err="1" smtClean="0"/>
              <a:t>redakce.nsf</a:t>
            </a:r>
            <a:r>
              <a:rPr lang="cs-CZ" dirty="0" smtClean="0"/>
              <a:t>/i/</a:t>
            </a:r>
            <a:r>
              <a:rPr lang="cs-CZ" dirty="0" err="1" smtClean="0"/>
              <a:t>charakteristika_pardubickeho_kraje</a:t>
            </a:r>
            <a:r>
              <a:rPr lang="cs-CZ" dirty="0" smtClean="0"/>
              <a:t>_(udaje_za_rok_2011)</a:t>
            </a:r>
          </a:p>
          <a:p>
            <a:r>
              <a:rPr lang="cs-CZ" dirty="0" smtClean="0"/>
              <a:t>http://cs.wikipedia.org/wiki/Pardubick%C3%BD_kraj#Doprava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3948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http://www.czso.cz/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xe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redakce.nsf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/i/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charakteristika_pardubickeho_kraje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_(udaje_za_rok_2011)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http://cs.wikipedia.org/wiki/Pardubick%C3%BD_kraj#Obyvatelstvo_a_historie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8988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</a:t>
            </a:r>
            <a:r>
              <a:rPr lang="cs-CZ" dirty="0" err="1" smtClean="0"/>
              <a:t>xe</a:t>
            </a:r>
            <a:r>
              <a:rPr lang="cs-CZ" dirty="0" smtClean="0"/>
              <a:t>/</a:t>
            </a:r>
            <a:r>
              <a:rPr lang="cs-CZ" dirty="0" err="1" smtClean="0"/>
              <a:t>redakce.nsf</a:t>
            </a:r>
            <a:r>
              <a:rPr lang="cs-CZ" dirty="0" smtClean="0"/>
              <a:t>/i/</a:t>
            </a:r>
            <a:r>
              <a:rPr lang="cs-CZ" dirty="0" err="1" smtClean="0"/>
              <a:t>charakteristika_pardubickeho_kraje</a:t>
            </a:r>
            <a:r>
              <a:rPr lang="cs-CZ" dirty="0" smtClean="0"/>
              <a:t>_(udaje_za_rok_2011)</a:t>
            </a:r>
          </a:p>
          <a:p>
            <a:r>
              <a:rPr lang="cs-CZ" dirty="0" smtClean="0"/>
              <a:t>http://cs.wikipedia.org/wiki/Univerzita_Pardubice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3858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http://commons.wikimedia.org/wiki/File:Univerzita_Pardubice_-_rektor%C3%A1t.jpg?uselang=cs</a:t>
            </a:r>
          </a:p>
          <a:p>
            <a:r>
              <a:rPr lang="cs-CZ" dirty="0" smtClean="0"/>
              <a:t>http://commons.wikimedia.org/wiki/File:Univerzita_Pardubice_-_Library_%2B_Aula.jpg?uselang=cs</a:t>
            </a:r>
          </a:p>
          <a:p>
            <a:r>
              <a:rPr lang="cs-CZ" dirty="0" smtClean="0"/>
              <a:t>http://commons.wikimedia.org/wiki/File:Univerzita_Pardubice_%E2%80%93_budova_na_na._%C4%8Ds._Legii.JPG?uselang=cs</a:t>
            </a:r>
          </a:p>
          <a:p>
            <a:r>
              <a:rPr lang="cs-CZ" dirty="0" smtClean="0"/>
              <a:t>http://commons.wikimedia.org/wiki/File:Univerzita_Pardubice_-_t%C4%9Blocvi%C4%8Dny_-_detail.jpg?uselang=cs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30818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http://www.czso.cz/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xe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redakce.nsf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/i/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charakteristika_pardubickeho_kraje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_(udaje_za_rok_2011)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7913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5248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http://commons.wikimedia.org/wiki/File:Kladruby_1.jpg</a:t>
            </a:r>
          </a:p>
          <a:p>
            <a:r>
              <a:rPr lang="cs-CZ" dirty="0" smtClean="0"/>
              <a:t>http://gym669ova.cz/glossarium/wp-content/uploads/2011/10/velka-pardubicka.jpg</a:t>
            </a:r>
          </a:p>
          <a:p>
            <a:r>
              <a:rPr lang="cs-CZ" dirty="0" smtClean="0"/>
              <a:t>http://www.zlataprilba.cz/</a:t>
            </a:r>
          </a:p>
          <a:p>
            <a:r>
              <a:rPr lang="cs-CZ" dirty="0" smtClean="0"/>
              <a:t>http://www.ipardubice.cz/repository/1e747ddbea997a1b933aaf58a7953c3c1f608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7652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2012-02-13].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File:Pardubice_CZ_Zelena_brana.JPG</a:t>
            </a:r>
            <a:r>
              <a:rPr lang="cs-CZ" dirty="0" smtClean="0"/>
              <a:t>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8772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2012-02-13].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&lt;http://commons.wikimedia.org/wiki/File:Pardubice_-_Pern%C5%A1t%C3%BDnsk%C3%A9_n%C3%A1m%C4%9Bst%C3%AD_a_Zelen%C3%A1_V%C4%9B%C5%BE.jpg&gt;.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0527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2012-02-13].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&lt;http://commons.wikimedia.org/wiki/File:Pardubice_</a:t>
            </a:r>
            <a:r>
              <a:rPr lang="cs-CZ" dirty="0" err="1" smtClean="0"/>
              <a:t>Castle</a:t>
            </a:r>
            <a:r>
              <a:rPr lang="cs-CZ" dirty="0" smtClean="0"/>
              <a:t>,_Czech_Republic.jpg&gt;.</a:t>
            </a:r>
          </a:p>
          <a:p>
            <a:r>
              <a:rPr lang="cs-CZ" dirty="0" smtClean="0"/>
              <a:t>http://cs.wikipedia.org/wiki/Z%C3%A1mek_Pardubice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5053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2012-02-13].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&lt;http://commons.wikimedia.org/wiki/File:Kun%C4%9Btick%C3%A1_hora_-_Pohled_od_jihu.JPG&gt;.</a:t>
            </a:r>
          </a:p>
          <a:p>
            <a:r>
              <a:rPr lang="cs-CZ" dirty="0" smtClean="0"/>
              <a:t>http://cs.wikipedia.org/wiki/Kun%C4%9Btick%C3%A1_hora_(hrad)</a:t>
            </a:r>
          </a:p>
          <a:p>
            <a:r>
              <a:rPr lang="cs-CZ" dirty="0" smtClean="0"/>
              <a:t>http://commons.wikimedia.org/wiki/File:Kun%C4%9Btick%C3%A1_Hora_from_air_M1_-3.jpg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8916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2012-02-13].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&lt;http://commons.wikimedia.org/wiki/File:Z%C3%A1mek_Litomy%C5%A1l_1.JPG&gt;.</a:t>
            </a:r>
          </a:p>
          <a:p>
            <a:r>
              <a:rPr lang="cs-CZ" dirty="0" smtClean="0"/>
              <a:t>http://cs.wikipedia.org/wiki/Litomy%C5%A1l_(z%C3%A1mek)</a:t>
            </a:r>
          </a:p>
          <a:p>
            <a:r>
              <a:rPr lang="cs-CZ" dirty="0" smtClean="0"/>
              <a:t>http://commons.wikimedia.org/wiki/File:Z%C3%A1mek_Litomy%C5%A1l_4.JPG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79058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2012-02-13].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&lt;http://commons.wikimedia.org/wiki/File:Nov%C3%A9_hrady12.jpg&gt;.</a:t>
            </a:r>
          </a:p>
          <a:p>
            <a:r>
              <a:rPr lang="cs-CZ" dirty="0" smtClean="0"/>
              <a:t>http://commons.wikimedia.org/wiki/File:Z%C3%A1mek_Nov%C3%A9_Hrady_7.JPG</a:t>
            </a:r>
          </a:p>
          <a:p>
            <a:r>
              <a:rPr lang="cs-CZ" dirty="0" smtClean="0"/>
              <a:t>http://cs.wikipedia.org/wiki/Z%C3%A1mek_Nov%C3%A9_Hrady_(okres_%C3%9Ast%C3%AD_nad_Orlic%C3%AD)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3986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2012-02-13].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&lt;http://commons.wikimedia.org/wiki/File:Slatinany_CZ_castle_from_E_0298.jpg&gt;.</a:t>
            </a:r>
          </a:p>
          <a:p>
            <a:r>
              <a:rPr lang="cs-CZ" dirty="0" smtClean="0"/>
              <a:t>http://cs.wikipedia.org/wiki/Slati%C5%88any_(z%C3%A1mek)</a:t>
            </a:r>
          </a:p>
          <a:p>
            <a:r>
              <a:rPr lang="cs-CZ" dirty="0" smtClean="0"/>
              <a:t>http://commons.wikimedia.org/wiki/File:Slati%C5%88any-z%C3%A1mek2012k.jpg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0521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2012-02-13].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&lt;http://commons.wikimedia.org/wiki/File:Kralicky-Sneznik-01.jpg&gt;.</a:t>
            </a:r>
          </a:p>
          <a:p>
            <a:r>
              <a:rPr lang="cs-CZ" dirty="0" smtClean="0"/>
              <a:t>http://cs.wikipedia.org/wiki/Kr%C3%A1lick%C3%BD_Sn%C4%9B%C5%BEn%C3%ADk_(hora)</a:t>
            </a:r>
          </a:p>
          <a:p>
            <a:r>
              <a:rPr lang="cs-CZ" dirty="0" smtClean="0"/>
              <a:t>http://cs.wikipedia.org/wiki/Soubor:Statue_of_elephant_on_the_top_of_mountain_Kralicky_Sneznik.jpg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84891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2012-02-13].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&lt;http://commons.wikimedia.org/wiki/File:Vesel%C3%BDKopec2008g.jpg&gt;.</a:t>
            </a:r>
          </a:p>
          <a:p>
            <a:r>
              <a:rPr lang="cs-CZ" dirty="0" smtClean="0"/>
              <a:t>http://commons.wikimedia.org/wiki/File:Skanzen_lidov%C3%BDch_staveb_Vyso%C4%8Dina_2006-04_(5).JPG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28316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2012-02-13].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&lt;http://commons.wikimedia.org/wiki/File:Kostel_Nanebevzet%C3%AD_Panny_Marie-Chrudim4.jpg&gt;.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22379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http://commons.wikimedia.org/wiki/File:Chrudim_8.jpg</a:t>
            </a:r>
          </a:p>
          <a:p>
            <a:r>
              <a:rPr lang="cs-CZ" dirty="0" smtClean="0"/>
              <a:t>http://commons.wikimedia.org/wiki/File:Chrudim-muzeum2012d.jpg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43443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http://cs.wikipedia.org/wiki/Soubor:Toulovcovy_ma%C5%A1tale.jpg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47139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http://commons.wikimedia.org/wiki/File:Rozhledna-bara-slatinany-05.jpg?uselang=cs</a:t>
            </a:r>
          </a:p>
          <a:p>
            <a:r>
              <a:rPr lang="cs-CZ" dirty="0" smtClean="0"/>
              <a:t>http://commons.wikimedia.org/wiki/File:Rozhledna_Boruvka.JPG</a:t>
            </a:r>
          </a:p>
          <a:p>
            <a:r>
              <a:rPr lang="cs-CZ" dirty="0" smtClean="0"/>
              <a:t>http://commons.wikimedia.org/wiki/File:Rozhledna_Terezka_1.JPG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75328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http://www.czso.cz/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xe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redakce.nsf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/i/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charakteristika_pardubickeho_kraje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_(udaje_za_rok_2011)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49302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</a:t>
            </a:r>
            <a:r>
              <a:rPr lang="cs-CZ" dirty="0" err="1" smtClean="0"/>
              <a:t>xe</a:t>
            </a:r>
            <a:r>
              <a:rPr lang="cs-CZ" dirty="0" smtClean="0"/>
              <a:t>/</a:t>
            </a:r>
            <a:r>
              <a:rPr lang="cs-CZ" dirty="0" err="1" smtClean="0"/>
              <a:t>redakce.nsf</a:t>
            </a:r>
            <a:r>
              <a:rPr lang="cs-CZ" dirty="0" smtClean="0"/>
              <a:t>/i/</a:t>
            </a:r>
            <a:r>
              <a:rPr lang="cs-CZ" dirty="0" err="1" smtClean="0"/>
              <a:t>charakteristika_pardubickeho_kraje</a:t>
            </a:r>
            <a:r>
              <a:rPr lang="cs-CZ" dirty="0" smtClean="0"/>
              <a:t>_(udaje_za_rok_2011)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2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132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892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94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229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309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871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681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993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184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161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125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7/Pardubice_Region_CoA_CZ.sv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hyperlink" Target="//upload.wikimedia.org/wikipedia/commons/c/c7/Flag_of_Pardubice_Region.svg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4/Europ%C3%A4ische_Wasserscheiden.pn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4.jpeg"/><Relationship Id="rId7" Type="http://schemas.openxmlformats.org/officeDocument/2006/relationships/hyperlink" Target="//upload.wikimedia.org/wikipedia/commons/3/32/Bohdane%C4%8Dsk%C3%BD_rybn%C3%ADk_NR_2.jpg" TargetMode="External"/><Relationship Id="rId12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hyperlink" Target="//upload.wikimedia.org/wikipedia/commons/c/c0/Pastvinska_prehrada_2.jpg" TargetMode="External"/><Relationship Id="rId5" Type="http://schemas.openxmlformats.org/officeDocument/2006/relationships/hyperlink" Target="//upload.wikimedia.org/wikipedia/commons/1/15/Se%C4%8D_-_p%C5%99ehrada,_ostr%C5%AFvek.jpg" TargetMode="External"/><Relationship Id="rId10" Type="http://schemas.openxmlformats.org/officeDocument/2006/relationships/image" Target="../media/image18.jpeg"/><Relationship Id="rId4" Type="http://schemas.openxmlformats.org/officeDocument/2006/relationships/image" Target="../media/image15.jpeg"/><Relationship Id="rId9" Type="http://schemas.openxmlformats.org/officeDocument/2006/relationships/hyperlink" Target="//upload.wikimedia.org/wikipedia/commons/9/97/Pastvinska_prehrada.JP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otas.cz/" TargetMode="External"/><Relationship Id="rId13" Type="http://schemas.openxmlformats.org/officeDocument/2006/relationships/hyperlink" Target="http://cs.wikipedia.org/wiki/ZEZ_SILKO" TargetMode="External"/><Relationship Id="rId18" Type="http://schemas.openxmlformats.org/officeDocument/2006/relationships/hyperlink" Target="http://www.eop.cz/ostatni/exkurze.php" TargetMode="External"/><Relationship Id="rId3" Type="http://schemas.openxmlformats.org/officeDocument/2006/relationships/hyperlink" Target="http://cs.wikipedia.org/wiki/Iveco_Czech_Republic" TargetMode="External"/><Relationship Id="rId7" Type="http://schemas.openxmlformats.org/officeDocument/2006/relationships/hyperlink" Target="http://www.eta.cz/" TargetMode="External"/><Relationship Id="rId12" Type="http://schemas.openxmlformats.org/officeDocument/2006/relationships/hyperlink" Target="http://www.evona.cz/" TargetMode="External"/><Relationship Id="rId17" Type="http://schemas.openxmlformats.org/officeDocument/2006/relationships/hyperlink" Target="http://www.cez.cz/cs/vyroba-elektriny/uhelne-elektrarny/cr/chvaletice.html" TargetMode="External"/><Relationship Id="rId2" Type="http://schemas.openxmlformats.org/officeDocument/2006/relationships/notesSlide" Target="../notesSlides/notesSlide12.xml"/><Relationship Id="rId16" Type="http://schemas.openxmlformats.org/officeDocument/2006/relationships/hyperlink" Target="http://www.oez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anela.cz/" TargetMode="External"/><Relationship Id="rId11" Type="http://schemas.openxmlformats.org/officeDocument/2006/relationships/hyperlink" Target="http://www.vertex.cz/" TargetMode="External"/><Relationship Id="rId5" Type="http://schemas.openxmlformats.org/officeDocument/2006/relationships/hyperlink" Target="http://www.korado.cz/" TargetMode="External"/><Relationship Id="rId15" Type="http://schemas.openxmlformats.org/officeDocument/2006/relationships/hyperlink" Target="http://www.zez-silko.cz/" TargetMode="External"/><Relationship Id="rId10" Type="http://schemas.openxmlformats.org/officeDocument/2006/relationships/hyperlink" Target="http://www.orpa.cz/" TargetMode="External"/><Relationship Id="rId4" Type="http://schemas.openxmlformats.org/officeDocument/2006/relationships/hyperlink" Target="http://cs.wikipedia.org/wiki/Vysok%C3%A9_M%C3%BDto" TargetMode="External"/><Relationship Id="rId9" Type="http://schemas.openxmlformats.org/officeDocument/2006/relationships/hyperlink" Target="http://www.perla.cz/" TargetMode="External"/><Relationship Id="rId14" Type="http://schemas.openxmlformats.org/officeDocument/2006/relationships/hyperlink" Target="http://cs.wikipedia.org/wiki/%C5%BDamberk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3/Univerzita_Pardubice_-_t%C4%9Blocvi%C4%8Dny_-_detail.jpg" TargetMode="External"/><Relationship Id="rId3" Type="http://schemas.openxmlformats.org/officeDocument/2006/relationships/hyperlink" Target="//upload.wikimedia.org/wikipedia/commons/a/a7/Univerzita_Pardubice_-_rektor%C3%A1t.jpg" TargetMode="External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hyperlink" Target="//upload.wikimedia.org/wikipedia/commons/4/46/Univerzita_Pardubice_-_Library_+_Aula.jpg" TargetMode="External"/><Relationship Id="rId4" Type="http://schemas.openxmlformats.org/officeDocument/2006/relationships/image" Target="../media/image20.jpeg"/><Relationship Id="rId9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eg"/><Relationship Id="rId4" Type="http://schemas.openxmlformats.org/officeDocument/2006/relationships/hyperlink" Target="//upload.wikimedia.org/wikipedia/commons/e/ed/Kun%C4%9Btick%C3%A1_Hora_from_air_M1_-3.jp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hyperlink" Target="//upload.wikimedia.org/wikipedia/commons/a/ae/Z%C3%A1mek_Litomy%C5%A1l_4.JPG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hyperlink" Target="//upload.wikimedia.org/wikipedia/commons/9/92/Z%C3%A1mek_Nov%C3%A9_Hrady_7.JPG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jpeg"/><Relationship Id="rId4" Type="http://schemas.openxmlformats.org/officeDocument/2006/relationships/hyperlink" Target="//upload.wikimedia.org/wikipedia/commons/0/09/Slati%C5%88any-z%C3%A1mek2012k.jpg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hyperlink" Target="//upload.wikimedia.org/wikipedia/commons/d/df/Statue_of_elephant_on_the_top_of_mountain_Kralicky_Sneznik.jpg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jpeg"/><Relationship Id="rId4" Type="http://schemas.openxmlformats.org/officeDocument/2006/relationships/hyperlink" Target="//upload.wikimedia.org/wikipedia/commons/0/0a/Skanzen_lidov%C3%BDch_staveb_Vyso%C4%8Dina_2006-04_(5).JPG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eg"/><Relationship Id="rId4" Type="http://schemas.openxmlformats.org/officeDocument/2006/relationships/hyperlink" Target="//upload.wikimedia.org/wikipedia/commons/4/44/Chrudim-muzeum2012d.jpg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b/Toulovcovy_ma%C5%A1tale.jpg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e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hyperlink" Target="//upload.wikimedia.org/wikipedia/commons/f/fa/Rozhledna-bara-slatinany-05.jpg" TargetMode="External"/><Relationship Id="rId7" Type="http://schemas.openxmlformats.org/officeDocument/2006/relationships/hyperlink" Target="//upload.wikimedia.org/wikipedia/commons/6/61/Rozhledna_Terezka_1.JPG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hyperlink" Target="//upload.wikimedia.org/wikipedia/commons/3/30/Rozhledna_Boruvka.JPG" TargetMode="External"/><Relationship Id="rId4" Type="http://schemas.openxmlformats.org/officeDocument/2006/relationships/image" Target="../media/image47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437" y="423930"/>
            <a:ext cx="397192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5" descr="Popis: Popis: Popis: Popis: logo sko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185" y="1628800"/>
            <a:ext cx="2022475" cy="109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52400" y="14763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837239" y="2623267"/>
            <a:ext cx="6062365" cy="2339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Debř, Mladá Boleslav, příspěvková organizace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Arial" pitchFamily="34" charset="0"/>
              <a:cs typeface="Calibri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u="sng" dirty="0">
              <a:latin typeface="Arial" pitchFamily="34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VY_32_INOVACE_13_Člověk a </a:t>
            </a:r>
            <a:r>
              <a:rPr lang="cs-CZ" sz="1400" dirty="0" err="1">
                <a:latin typeface="Arial" pitchFamily="34" charset="0"/>
                <a:ea typeface="Times New Roman" pitchFamily="18" charset="0"/>
                <a:cs typeface="Calibri" pitchFamily="34" charset="0"/>
              </a:rPr>
              <a:t>příroda_Zeměpis_ČR_Pardubický</a:t>
            </a:r>
            <a:r>
              <a:rPr lang="cs-CZ" sz="1400">
                <a:latin typeface="Arial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lang="cs-CZ" sz="140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kraj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Mgr. Jakub Černý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400" dirty="0" smtClean="0">
                <a:latin typeface="Arial" pitchFamily="34" charset="0"/>
              </a:rPr>
              <a:t>Ověřeno: 19.2. 2013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3274" y="5949280"/>
            <a:ext cx="38197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lang="cs-CZ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238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získají základní informace o </a:t>
            </a:r>
            <a:r>
              <a:rPr lang="cs-CZ" dirty="0" err="1" smtClean="0"/>
              <a:t>Pardubickémkraji</a:t>
            </a:r>
            <a:r>
              <a:rPr lang="cs-CZ" dirty="0" smtClean="0"/>
              <a:t> </a:t>
            </a:r>
            <a:r>
              <a:rPr lang="cs-CZ" dirty="0"/>
              <a:t>a seznámí se s jeho nejznámějšími pamětihodnostmi.</a:t>
            </a:r>
          </a:p>
          <a:p>
            <a:r>
              <a:rPr lang="cs-CZ" dirty="0"/>
              <a:t>Materiál lze využít během výkladu učitelem na interaktivní tabuli nebo s ním pracují žáci samostatně na PC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sz="1100" i="1" dirty="0" smtClean="0"/>
              <a:t>Zdroje obrázků či textu jsou uvedeny v Poznámkách</a:t>
            </a:r>
            <a:endParaRPr lang="cs-CZ" sz="1100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049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556792"/>
            <a:ext cx="8062664" cy="2376263"/>
          </a:xfrm>
        </p:spPr>
        <p:txBody>
          <a:bodyPr>
            <a:noAutofit/>
          </a:bodyPr>
          <a:lstStyle/>
          <a:p>
            <a:r>
              <a:rPr lang="cs-CZ" sz="8800" b="1" smtClean="0"/>
              <a:t>Pardubický </a:t>
            </a:r>
            <a:r>
              <a:rPr lang="cs-CZ" sz="8800" b="1" dirty="0" smtClean="0"/>
              <a:t>kraj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26912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170" y="3284984"/>
            <a:ext cx="5230761" cy="2970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http://www.czso.cz/xe/redakce.nsf/bce41ad0daa3aad1c1256c6e00499152/cb9356c1cdcc84dcc1256efb003066d5/Obsah/0.EC?OpenElement&amp;FieldElemFormat=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05157"/>
            <a:ext cx="3429000" cy="195262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extLst/>
        </p:spPr>
      </p:pic>
    </p:spTree>
    <p:extLst>
      <p:ext uri="{BB962C8B-B14F-4D97-AF65-F5344CB8AC3E}">
        <p14:creationId xmlns:p14="http://schemas.microsoft.com/office/powerpoint/2010/main" val="3168490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725144"/>
            <a:ext cx="79928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u="sng" dirty="0"/>
              <a:t>První dvě</a:t>
            </a:r>
            <a:r>
              <a:rPr lang="cs-CZ" sz="1400" i="1" dirty="0"/>
              <a:t> pole znaku a vlajky zaujímají </a:t>
            </a:r>
            <a:r>
              <a:rPr lang="cs-CZ" sz="1400" b="1" i="1" dirty="0"/>
              <a:t>historické znaky Čech a Moravy</a:t>
            </a:r>
            <a:r>
              <a:rPr lang="cs-CZ" sz="1400" i="1" dirty="0"/>
              <a:t>. Na těchto dvou historických územích se kraj rozkládá. </a:t>
            </a:r>
            <a:endParaRPr lang="cs-CZ" sz="1400" i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u="sng" dirty="0" smtClean="0"/>
              <a:t>Třetí</a:t>
            </a:r>
            <a:r>
              <a:rPr lang="cs-CZ" sz="1400" i="1" dirty="0" smtClean="0"/>
              <a:t> </a:t>
            </a:r>
            <a:r>
              <a:rPr lang="cs-CZ" sz="1400" i="1" dirty="0"/>
              <a:t>pole symbolizuje celý kraj. Otevřená stříbrná brána se zlatým glóbem představuje </a:t>
            </a:r>
            <a:r>
              <a:rPr lang="cs-CZ" sz="1400" b="1" i="1" dirty="0"/>
              <a:t>vstřícnost kraje </a:t>
            </a:r>
            <a:r>
              <a:rPr lang="cs-CZ" sz="1400" i="1" dirty="0"/>
              <a:t>vůči vnějšímu světu. Černá lyra připomíná </a:t>
            </a:r>
            <a:r>
              <a:rPr lang="cs-CZ" sz="1400" b="1" i="1" dirty="0"/>
              <a:t>mistry hudby</a:t>
            </a:r>
            <a:r>
              <a:rPr lang="cs-CZ" sz="1400" i="1" dirty="0"/>
              <a:t>, kteří v Pardubickém kraji žili. Modrá barva v poli štítu značí </a:t>
            </a:r>
            <a:r>
              <a:rPr lang="cs-CZ" sz="1400" b="1" i="1" dirty="0"/>
              <a:t>množství řek, jezer a vodních ploch</a:t>
            </a:r>
            <a:r>
              <a:rPr lang="cs-CZ" sz="1400" i="1" dirty="0"/>
              <a:t>, které jsou v kraji. Stříbrná barva hradební zdi symbolizuje </a:t>
            </a:r>
            <a:r>
              <a:rPr lang="cs-CZ" sz="1400" b="1" i="1" dirty="0"/>
              <a:t>pás hor</a:t>
            </a:r>
            <a:r>
              <a:rPr lang="cs-CZ" sz="1400" i="1" dirty="0"/>
              <a:t>, který obepíná kraj širokým obloukem. </a:t>
            </a:r>
            <a:endParaRPr lang="cs-CZ" sz="1400" i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u="sng" dirty="0" smtClean="0"/>
              <a:t>Čtvrté</a:t>
            </a:r>
            <a:r>
              <a:rPr lang="cs-CZ" sz="1400" i="1" dirty="0" smtClean="0"/>
              <a:t> </a:t>
            </a:r>
            <a:r>
              <a:rPr lang="cs-CZ" sz="1400" i="1" dirty="0"/>
              <a:t>pole tvoří </a:t>
            </a:r>
            <a:r>
              <a:rPr lang="cs-CZ" sz="1400" b="1" i="1" dirty="0"/>
              <a:t>znak města Pardubic</a:t>
            </a:r>
            <a:r>
              <a:rPr lang="cs-CZ" sz="1400" i="1" dirty="0"/>
              <a:t>, ve kterém je sídlo kraje.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i="1" dirty="0"/>
          </a:p>
        </p:txBody>
      </p:sp>
      <p:pic>
        <p:nvPicPr>
          <p:cNvPr id="3074" name="Picture 2" descr="Soubor:Pardubice Region CoA CZ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48676"/>
            <a:ext cx="2520000" cy="303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Flag of Pardubice Region.sv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7" y="1648676"/>
            <a:ext cx="4557063" cy="303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45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údaje </a:t>
            </a:r>
            <a:r>
              <a:rPr lang="cs-CZ" sz="2000" dirty="0" smtClean="0"/>
              <a:t>k </a:t>
            </a:r>
            <a:r>
              <a:rPr lang="cs-CZ" sz="2000" dirty="0"/>
              <a:t>1</a:t>
            </a:r>
            <a:r>
              <a:rPr lang="cs-CZ" sz="2000" dirty="0" smtClean="0"/>
              <a:t>. 1. 2012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2400" dirty="0"/>
              <a:t>Krajské město: Pardubice </a:t>
            </a:r>
          </a:p>
          <a:p>
            <a:r>
              <a:rPr lang="cs-CZ" sz="2400" dirty="0"/>
              <a:t>Hejtman: Martin Netolický (ČSSD) </a:t>
            </a:r>
          </a:p>
          <a:p>
            <a:r>
              <a:rPr lang="cs-CZ" sz="2400" dirty="0"/>
              <a:t>Rozloha: 4 519 km² </a:t>
            </a:r>
          </a:p>
          <a:p>
            <a:r>
              <a:rPr lang="cs-CZ" sz="2400" dirty="0"/>
              <a:t>Počet obyvatel: 516 </a:t>
            </a:r>
            <a:r>
              <a:rPr lang="cs-CZ" sz="2400" dirty="0" smtClean="0"/>
              <a:t>411</a:t>
            </a:r>
            <a:endParaRPr lang="cs-CZ" sz="2400" dirty="0"/>
          </a:p>
          <a:p>
            <a:r>
              <a:rPr lang="cs-CZ" sz="2400" dirty="0"/>
              <a:t>Hustota zalidnění: 114 obyvatel/km² </a:t>
            </a:r>
          </a:p>
          <a:p>
            <a:r>
              <a:rPr lang="cs-CZ" sz="2400" dirty="0"/>
              <a:t>Nejvyšší bod: Králický Sněžník (1 424 m) </a:t>
            </a:r>
          </a:p>
          <a:p>
            <a:r>
              <a:rPr lang="cs-CZ" sz="2400" dirty="0"/>
              <a:t>Historické země: Čechy a Morava </a:t>
            </a:r>
          </a:p>
          <a:p>
            <a:r>
              <a:rPr lang="cs-CZ" sz="2400" dirty="0"/>
              <a:t>Počet okresů: 6 </a:t>
            </a:r>
          </a:p>
          <a:p>
            <a:r>
              <a:rPr lang="cs-CZ" sz="2400" dirty="0"/>
              <a:t>Počet správních obvodů obcí s rozšířenou působností: 15 </a:t>
            </a:r>
          </a:p>
          <a:p>
            <a:r>
              <a:rPr lang="cs-CZ" sz="2400" dirty="0"/>
              <a:t>Počet správních obvodů obcí s pověřeným úřadem: 26 </a:t>
            </a:r>
          </a:p>
        </p:txBody>
      </p:sp>
    </p:spTree>
    <p:extLst>
      <p:ext uri="{BB962C8B-B14F-4D97-AF65-F5344CB8AC3E}">
        <p14:creationId xmlns:p14="http://schemas.microsoft.com/office/powerpoint/2010/main" val="280698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Pardubický kraj se nachází </a:t>
            </a:r>
            <a:r>
              <a:rPr lang="cs-CZ" b="1" dirty="0"/>
              <a:t>ve východní části Čech</a:t>
            </a:r>
            <a:r>
              <a:rPr lang="cs-CZ" dirty="0"/>
              <a:t>. Polohu kraje dále určují </a:t>
            </a:r>
            <a:r>
              <a:rPr lang="cs-CZ" b="1" dirty="0"/>
              <a:t>sousedící kraje</a:t>
            </a:r>
            <a:r>
              <a:rPr lang="cs-CZ" dirty="0"/>
              <a:t> – </a:t>
            </a:r>
            <a:r>
              <a:rPr lang="cs-CZ" b="1" i="1" dirty="0"/>
              <a:t>Středočeský, Královéhradecký, Olomoucký, Jihomoravský a Vysočina</a:t>
            </a:r>
            <a:r>
              <a:rPr lang="cs-CZ" dirty="0"/>
              <a:t>. </a:t>
            </a:r>
            <a:r>
              <a:rPr lang="cs-CZ" dirty="0" smtClean="0"/>
              <a:t>Část </a:t>
            </a:r>
            <a:r>
              <a:rPr lang="cs-CZ" dirty="0"/>
              <a:t>severovýchodní hranice kraje je zároveň </a:t>
            </a:r>
            <a:r>
              <a:rPr lang="cs-CZ" b="1" i="1" dirty="0"/>
              <a:t>i státní česko-polskou hranicí</a:t>
            </a:r>
            <a:r>
              <a:rPr lang="cs-CZ" dirty="0"/>
              <a:t>. </a:t>
            </a:r>
          </a:p>
          <a:p>
            <a:r>
              <a:rPr lang="cs-CZ" dirty="0"/>
              <a:t>Svou </a:t>
            </a:r>
            <a:r>
              <a:rPr lang="cs-CZ" b="1" dirty="0"/>
              <a:t>rozlohou</a:t>
            </a:r>
            <a:r>
              <a:rPr lang="cs-CZ" dirty="0"/>
              <a:t> </a:t>
            </a:r>
            <a:r>
              <a:rPr lang="cs-CZ" b="1" dirty="0"/>
              <a:t>4 519 km</a:t>
            </a:r>
            <a:r>
              <a:rPr lang="cs-CZ" b="1" baseline="30000" dirty="0"/>
              <a:t>2</a:t>
            </a:r>
            <a:r>
              <a:rPr lang="cs-CZ" dirty="0"/>
              <a:t> (5,7 % rozlohy ČR) je Pardubický kraj pátým nejmenším krajem ČR. </a:t>
            </a:r>
            <a:endParaRPr lang="cs-CZ" dirty="0" smtClean="0"/>
          </a:p>
          <a:p>
            <a:r>
              <a:rPr lang="cs-CZ" dirty="0" smtClean="0"/>
              <a:t>Nejvyšším </a:t>
            </a:r>
            <a:r>
              <a:rPr lang="cs-CZ" dirty="0"/>
              <a:t>bodem kraje je </a:t>
            </a:r>
            <a:r>
              <a:rPr lang="cs-CZ" b="1" dirty="0"/>
              <a:t>Králický Sněžník (1 424 m n. m.)</a:t>
            </a:r>
            <a:r>
              <a:rPr lang="cs-CZ" dirty="0"/>
              <a:t>. </a:t>
            </a:r>
          </a:p>
          <a:p>
            <a:r>
              <a:rPr lang="cs-CZ" dirty="0"/>
              <a:t>Nejnižší bod kraje se nachází na hladině Labe u Kojic, při západní hranici kraje (201 m n. m.).</a:t>
            </a:r>
          </a:p>
        </p:txBody>
      </p:sp>
    </p:spTree>
    <p:extLst>
      <p:ext uri="{BB962C8B-B14F-4D97-AF65-F5344CB8AC3E}">
        <p14:creationId xmlns:p14="http://schemas.microsoft.com/office/powerpoint/2010/main" val="86818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dělení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51920" y="2049438"/>
            <a:ext cx="4834880" cy="152357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dirty="0" smtClean="0">
                <a:effectLst/>
              </a:rPr>
              <a:t>Pardubický kraj a další kraje byly vytvořeny ústavním zákonem č. 347/1997 Sb. a zákonem o krajích (č. 129/2000 Sb.). </a:t>
            </a: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r>
              <a:rPr lang="cs-CZ" sz="1600" dirty="0" smtClean="0"/>
              <a:t>Území </a:t>
            </a:r>
            <a:r>
              <a:rPr lang="cs-CZ" sz="1600" dirty="0"/>
              <a:t>kraje je vymezeno územími okresy Pardubice, Chrudim, Ústí nad Orlicí a Svitavy</a:t>
            </a:r>
            <a:r>
              <a:rPr lang="cs-CZ" sz="1600" dirty="0" smtClean="0"/>
              <a:t>.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3" name="Picture 2" descr="http://www.czso.cz/xe/redakce.nsf/bce41ad0daa3aad1c1256c6e00499152/a68dadb4de8104cec1256efb003066d9/Obsah/0.EC?OpenElement&amp;FieldElemFormat=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772816"/>
            <a:ext cx="3429000" cy="229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99" y="4437112"/>
            <a:ext cx="8235739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249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Většinu území kraje tvoří </a:t>
            </a:r>
            <a:r>
              <a:rPr lang="cs-CZ" b="1" dirty="0"/>
              <a:t>pahorkatiny a vrchoviny</a:t>
            </a:r>
            <a:r>
              <a:rPr lang="cs-CZ" dirty="0"/>
              <a:t> přecházející </a:t>
            </a:r>
            <a:r>
              <a:rPr lang="cs-CZ" b="1" dirty="0"/>
              <a:t>do nížin kolem Labe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Kraj </a:t>
            </a:r>
            <a:r>
              <a:rPr lang="cs-CZ" dirty="0"/>
              <a:t>je  hraničen jižní částí </a:t>
            </a:r>
            <a:r>
              <a:rPr lang="cs-CZ" b="1" dirty="0"/>
              <a:t>Orlických hor</a:t>
            </a:r>
            <a:r>
              <a:rPr lang="cs-CZ" dirty="0"/>
              <a:t> a nejzápadnějšími svahy </a:t>
            </a:r>
            <a:r>
              <a:rPr lang="cs-CZ" b="1" dirty="0"/>
              <a:t>Hrubého Jeseníku</a:t>
            </a:r>
            <a:r>
              <a:rPr lang="cs-CZ" dirty="0"/>
              <a:t>. Jih a jihovýchod je lemován vrchovinnými oblastmi </a:t>
            </a:r>
            <a:r>
              <a:rPr lang="cs-CZ" b="1" dirty="0"/>
              <a:t>Žďárských vrchů</a:t>
            </a:r>
            <a:r>
              <a:rPr lang="cs-CZ" dirty="0"/>
              <a:t> a </a:t>
            </a:r>
            <a:r>
              <a:rPr lang="cs-CZ" b="1" dirty="0"/>
              <a:t>Železných hor</a:t>
            </a:r>
            <a:r>
              <a:rPr lang="cs-CZ" dirty="0"/>
              <a:t>, střed a západ kraje je tvořen úrodnou </a:t>
            </a:r>
            <a:r>
              <a:rPr lang="cs-CZ" b="1" dirty="0"/>
              <a:t>Polabskou nížinou</a:t>
            </a:r>
            <a:r>
              <a:rPr lang="cs-CZ" dirty="0" smtClean="0"/>
              <a:t>.</a:t>
            </a:r>
          </a:p>
          <a:p>
            <a:r>
              <a:rPr lang="cs-CZ" dirty="0"/>
              <a:t>Na hranici s Polskem se tyčí třetí nejvyšší pohoří v Česku, masív Králického Sněžníku</a:t>
            </a:r>
            <a:r>
              <a:rPr lang="cs-CZ" dirty="0" smtClean="0"/>
              <a:t>..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25" y="1191775"/>
            <a:ext cx="8848071" cy="5612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4443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3" y="332656"/>
            <a:ext cx="9144000" cy="5799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 2"/>
          <p:cNvSpPr/>
          <p:nvPr/>
        </p:nvSpPr>
        <p:spPr>
          <a:xfrm rot="1321100">
            <a:off x="939392" y="3485675"/>
            <a:ext cx="4415898" cy="1398817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 rot="4240619">
            <a:off x="5682459" y="2292610"/>
            <a:ext cx="4520340" cy="800199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 rot="4359567">
            <a:off x="4559485" y="3072359"/>
            <a:ext cx="4285964" cy="658908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8172400" y="125414"/>
            <a:ext cx="751650" cy="226524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22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588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 2"/>
          <p:cNvSpPr/>
          <p:nvPr/>
        </p:nvSpPr>
        <p:spPr>
          <a:xfrm rot="1321100">
            <a:off x="2070531" y="2971718"/>
            <a:ext cx="2382922" cy="658908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 rot="19728468">
            <a:off x="7261508" y="183422"/>
            <a:ext cx="2008154" cy="785639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 rot="2677349">
            <a:off x="4467412" y="3443420"/>
            <a:ext cx="2382922" cy="658908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1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větší </a:t>
            </a:r>
            <a:r>
              <a:rPr lang="cs-CZ" dirty="0"/>
              <a:t>část území kraje odvodňuje </a:t>
            </a:r>
            <a:r>
              <a:rPr lang="cs-CZ" b="1" dirty="0" smtClean="0"/>
              <a:t>Labe</a:t>
            </a:r>
            <a:endParaRPr lang="cs-CZ" dirty="0"/>
          </a:p>
          <a:p>
            <a:r>
              <a:rPr lang="cs-CZ" dirty="0" smtClean="0"/>
              <a:t>nejdelší </a:t>
            </a:r>
            <a:r>
              <a:rPr lang="cs-CZ" dirty="0"/>
              <a:t>řekou na území kraje je levobřežní labský přítok </a:t>
            </a:r>
            <a:r>
              <a:rPr lang="cs-CZ" b="1" dirty="0" smtClean="0"/>
              <a:t>Chrudimka</a:t>
            </a:r>
          </a:p>
          <a:p>
            <a:r>
              <a:rPr lang="cs-CZ" dirty="0" smtClean="0"/>
              <a:t>část </a:t>
            </a:r>
            <a:r>
              <a:rPr lang="cs-CZ" dirty="0"/>
              <a:t>území na Svitavsku odvodňuje </a:t>
            </a:r>
            <a:r>
              <a:rPr lang="cs-CZ" b="1" dirty="0"/>
              <a:t>Svitava</a:t>
            </a:r>
            <a:r>
              <a:rPr lang="cs-CZ" dirty="0"/>
              <a:t>, přítok řeky Moravy (která na území kraje pramení) a potažmo Dunaje. </a:t>
            </a:r>
            <a:endParaRPr lang="cs-CZ" dirty="0" smtClean="0"/>
          </a:p>
          <a:p>
            <a:r>
              <a:rPr lang="cs-CZ" dirty="0" smtClean="0"/>
              <a:t>krajem </a:t>
            </a:r>
            <a:r>
              <a:rPr lang="cs-CZ" dirty="0"/>
              <a:t>prochází </a:t>
            </a:r>
            <a:r>
              <a:rPr lang="cs-CZ" b="1" dirty="0"/>
              <a:t>hlavní evropské rozvodí </a:t>
            </a:r>
            <a:r>
              <a:rPr lang="cs-CZ" dirty="0"/>
              <a:t>mezi Severním a Černým </a:t>
            </a:r>
            <a:r>
              <a:rPr lang="cs-CZ" dirty="0" smtClean="0"/>
              <a:t>mořem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9" y="1484784"/>
            <a:ext cx="426323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600" b="1" dirty="0" smtClean="0"/>
              <a:t>významná oblast s </a:t>
            </a:r>
            <a:r>
              <a:rPr lang="cs-CZ" sz="2600" b="1" dirty="0"/>
              <a:t>přebytky vodních zdrojů</a:t>
            </a:r>
            <a:r>
              <a:rPr lang="cs-CZ" sz="2600" dirty="0"/>
              <a:t> nadregionálního významu, a to jak vod podzemních, tak odběrů vody povrchové z vodních </a:t>
            </a:r>
            <a:r>
              <a:rPr lang="cs-CZ" sz="2600" dirty="0" smtClean="0"/>
              <a:t>toků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600" dirty="0" smtClean="0"/>
              <a:t>ke </a:t>
            </a:r>
            <a:r>
              <a:rPr lang="cs-CZ" sz="2600" dirty="0"/>
              <a:t>třem největším vodním plochám kraje patří </a:t>
            </a:r>
            <a:r>
              <a:rPr lang="cs-CZ" sz="2600" b="1" dirty="0"/>
              <a:t>Sečská přehrada</a:t>
            </a:r>
            <a:r>
              <a:rPr lang="cs-CZ" sz="2600" dirty="0"/>
              <a:t> (na Chrudimce), dále </a:t>
            </a:r>
            <a:r>
              <a:rPr lang="cs-CZ" sz="2600" b="1" dirty="0"/>
              <a:t>Bohdanečský rybník</a:t>
            </a:r>
            <a:r>
              <a:rPr lang="cs-CZ" sz="2600" dirty="0"/>
              <a:t> (na Opatovickém kanále) a </a:t>
            </a:r>
            <a:r>
              <a:rPr lang="cs-CZ" sz="2600" b="1" dirty="0"/>
              <a:t>Pastviny</a:t>
            </a:r>
            <a:r>
              <a:rPr lang="cs-CZ" sz="2600" dirty="0"/>
              <a:t> (na Divoké Orlici</a:t>
            </a:r>
            <a:r>
              <a:rPr lang="cs-CZ" sz="2600" dirty="0" smtClean="0"/>
              <a:t>)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60350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Europäische Wasserscheiden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535"/>
            <a:ext cx="6538838" cy="645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8839" y="133780"/>
            <a:ext cx="2448272" cy="68172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7325" indent="-187325">
              <a:buFont typeface="Arial" pitchFamily="34" charset="0"/>
              <a:buChar char="•"/>
            </a:pPr>
            <a:r>
              <a:rPr lang="cs-CZ" sz="2300" dirty="0"/>
              <a:t>Územím českého státu procházejí tři hlavní evropská rozvodí oddělující úmoří Severního, Baltského a Černého moře. </a:t>
            </a:r>
            <a:endParaRPr lang="cs-CZ" sz="2300" dirty="0" smtClean="0"/>
          </a:p>
          <a:p>
            <a:pPr marL="187325" indent="-187325">
              <a:buFont typeface="Arial" pitchFamily="34" charset="0"/>
              <a:buChar char="•"/>
            </a:pPr>
            <a:r>
              <a:rPr lang="cs-CZ" sz="2300" dirty="0" smtClean="0"/>
              <a:t>Všechna </a:t>
            </a:r>
            <a:r>
              <a:rPr lang="cs-CZ" sz="2300" dirty="0"/>
              <a:t>tři rozvodí </a:t>
            </a:r>
            <a:r>
              <a:rPr lang="cs-CZ" sz="2300" b="1" dirty="0"/>
              <a:t>se sbíhají na vrcholu </a:t>
            </a:r>
            <a:r>
              <a:rPr lang="cs-CZ" sz="2300" b="1" dirty="0" err="1"/>
              <a:t>Klepý</a:t>
            </a:r>
            <a:r>
              <a:rPr lang="cs-CZ" sz="2300" b="1" dirty="0"/>
              <a:t> (1143 m)</a:t>
            </a:r>
            <a:r>
              <a:rPr lang="cs-CZ" sz="2300" dirty="0"/>
              <a:t>, polsky </a:t>
            </a:r>
            <a:r>
              <a:rPr lang="cs-CZ" sz="2300" dirty="0" err="1"/>
              <a:t>Trójmorski</a:t>
            </a:r>
            <a:r>
              <a:rPr lang="cs-CZ" sz="2300" dirty="0"/>
              <a:t> </a:t>
            </a:r>
            <a:r>
              <a:rPr lang="cs-CZ" sz="2300" dirty="0" err="1"/>
              <a:t>Wierch</a:t>
            </a:r>
            <a:r>
              <a:rPr lang="cs-CZ" sz="2300" dirty="0"/>
              <a:t>, ležícím na česko-polské hranici v </a:t>
            </a:r>
            <a:r>
              <a:rPr lang="cs-CZ" sz="2300" b="1" dirty="0"/>
              <a:t>hřebeni Králického </a:t>
            </a:r>
            <a:r>
              <a:rPr lang="cs-CZ" sz="2300" b="1" dirty="0" smtClean="0"/>
              <a:t>Sněžníku.</a:t>
            </a:r>
            <a:endParaRPr lang="cs-CZ" sz="2300" b="1" dirty="0"/>
          </a:p>
          <a:p>
            <a:pPr marL="342900" indent="-342900">
              <a:buFont typeface="Arial" pitchFamily="34" charset="0"/>
              <a:buChar char="•"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71796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regiony.ic.cz/clanky/pardub/chrudimka_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16" y="144016"/>
            <a:ext cx="8892480" cy="666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588224" y="476672"/>
            <a:ext cx="2361287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2400" dirty="0" smtClean="0"/>
              <a:t>Chrudimka</a:t>
            </a:r>
          </a:p>
        </p:txBody>
      </p:sp>
      <p:pic>
        <p:nvPicPr>
          <p:cNvPr id="1028" name="Picture 4" descr="http://regiony.ic.cz/clanky/pardub/svitava_v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8" y="44624"/>
            <a:ext cx="9163259" cy="584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740624" y="144016"/>
            <a:ext cx="2361287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2400" dirty="0" smtClean="0"/>
              <a:t>Svitava</a:t>
            </a:r>
          </a:p>
        </p:txBody>
      </p:sp>
      <p:pic>
        <p:nvPicPr>
          <p:cNvPr id="1030" name="Picture 6" descr="File:Seč - přehrada, ostrůvek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7" y="0"/>
            <a:ext cx="9163259" cy="458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750424" y="683766"/>
            <a:ext cx="2361287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2400" dirty="0" smtClean="0"/>
              <a:t>Vodní nádrž Seč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0898" y="4437112"/>
            <a:ext cx="9163259" cy="249299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600" dirty="0"/>
              <a:t>Seč je údolní přehradní nádrž </a:t>
            </a:r>
            <a:r>
              <a:rPr lang="cs-CZ" sz="2600" b="1" dirty="0"/>
              <a:t>na toku řeky Chrudimky</a:t>
            </a:r>
            <a:r>
              <a:rPr lang="cs-CZ" sz="2600" dirty="0"/>
              <a:t>. Hráz postavená v letech 1925 až 1934 je zděná a byla postavena ze žulových bloků mezi skalisky, na nichž se nacházejí z</a:t>
            </a:r>
            <a:r>
              <a:rPr lang="cs-CZ" sz="2600" b="1" dirty="0"/>
              <a:t>říceniny hradů </a:t>
            </a:r>
            <a:r>
              <a:rPr lang="cs-CZ" sz="2600" b="1" dirty="0" err="1"/>
              <a:t>Oheb</a:t>
            </a:r>
            <a:r>
              <a:rPr lang="cs-CZ" sz="2600" b="1" dirty="0"/>
              <a:t> a </a:t>
            </a:r>
            <a:r>
              <a:rPr lang="cs-CZ" sz="2600" b="1" dirty="0" err="1"/>
              <a:t>Vildštejn</a:t>
            </a:r>
            <a:r>
              <a:rPr lang="cs-CZ" sz="2600" b="1" dirty="0"/>
              <a:t>.</a:t>
            </a:r>
            <a:r>
              <a:rPr lang="cs-CZ" sz="2600" dirty="0"/>
              <a:t> Kámen na stavbu se dopravoval lanovou dráhou z lomu pod Libkovem. Výška hráze činí 42 m a její šířka v koruně 165 m. Zadržuje 22 milionů m³ vody.</a:t>
            </a:r>
          </a:p>
        </p:txBody>
      </p:sp>
      <p:pic>
        <p:nvPicPr>
          <p:cNvPr id="1034" name="Picture 10" descr="File:Bohdanečský rybník NR 2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562306"/>
            <a:ext cx="9180512" cy="632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929347" y="674723"/>
            <a:ext cx="3240360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2400" dirty="0" smtClean="0"/>
              <a:t>NPR Bohdanečský rybník</a:t>
            </a:r>
          </a:p>
        </p:txBody>
      </p:sp>
      <p:pic>
        <p:nvPicPr>
          <p:cNvPr id="1036" name="Picture 12" descr="File:Pastvinska prehrada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8" y="23173"/>
            <a:ext cx="9149614" cy="686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44016" y="169051"/>
            <a:ext cx="3240360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2400" dirty="0" smtClean="0"/>
              <a:t>Pastvinská přehrada</a:t>
            </a:r>
          </a:p>
        </p:txBody>
      </p:sp>
      <p:pic>
        <p:nvPicPr>
          <p:cNvPr id="1038" name="Picture 14" descr="Soubor:Pastvinska prehrada 2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43" y="93705"/>
            <a:ext cx="8959561" cy="671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296416" y="321451"/>
            <a:ext cx="3240360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2400" dirty="0" smtClean="0"/>
              <a:t>Pastvinská přehrada</a:t>
            </a:r>
          </a:p>
        </p:txBody>
      </p:sp>
    </p:spTree>
    <p:extLst>
      <p:ext uri="{BB962C8B-B14F-4D97-AF65-F5344CB8AC3E}">
        <p14:creationId xmlns:p14="http://schemas.microsoft.com/office/powerpoint/2010/main" val="31772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8" grpId="0" animBg="1"/>
      <p:bldP spid="2" grpId="0" animBg="1"/>
      <p:bldP spid="11" grpId="0" animBg="1"/>
      <p:bldP spid="13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61465" y="2572998"/>
            <a:ext cx="4038600" cy="4024354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v roce 2011 </a:t>
            </a:r>
            <a:r>
              <a:rPr lang="cs-CZ" sz="2400" dirty="0" smtClean="0"/>
              <a:t>činil </a:t>
            </a:r>
            <a:r>
              <a:rPr lang="cs-CZ" sz="2400" b="1" dirty="0" smtClean="0"/>
              <a:t>HDP </a:t>
            </a:r>
            <a:r>
              <a:rPr lang="cs-CZ" sz="2400" b="1" dirty="0"/>
              <a:t>na 1 obyvatele 81,1 % průměru ČR </a:t>
            </a:r>
            <a:endParaRPr lang="cs-CZ" sz="2400" b="1" dirty="0" smtClean="0"/>
          </a:p>
          <a:p>
            <a:r>
              <a:rPr lang="cs-CZ" sz="2400" dirty="0" smtClean="0"/>
              <a:t>Na </a:t>
            </a:r>
            <a:r>
              <a:rPr lang="cs-CZ" sz="2400" dirty="0"/>
              <a:t>tvorbu HDP působí v kraji rozhodující měrou </a:t>
            </a:r>
            <a:r>
              <a:rPr lang="cs-CZ" sz="2400" b="1" dirty="0"/>
              <a:t>služby</a:t>
            </a:r>
            <a:r>
              <a:rPr lang="cs-CZ" sz="2400" dirty="0"/>
              <a:t>, které představují 52,4 % hrubé přidané hodnoty (HPH) kraje. </a:t>
            </a:r>
            <a:endParaRPr lang="cs-CZ" sz="2400" dirty="0" smtClean="0"/>
          </a:p>
          <a:p>
            <a:r>
              <a:rPr lang="cs-CZ" sz="2400" dirty="0" smtClean="0"/>
              <a:t>Stěžejní </a:t>
            </a:r>
            <a:r>
              <a:rPr lang="cs-CZ" sz="2400" dirty="0"/>
              <a:t>je i </a:t>
            </a:r>
            <a:r>
              <a:rPr lang="cs-CZ" sz="2400" b="1" dirty="0"/>
              <a:t>průmysl</a:t>
            </a:r>
            <a:r>
              <a:rPr lang="cs-CZ" sz="2400" dirty="0"/>
              <a:t>, jehož podíl na HPH kraje v roce 2011 dosáhl 36,9 %.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3573016"/>
            <a:ext cx="3466728" cy="1224136"/>
          </a:xfrm>
        </p:spPr>
        <p:txBody>
          <a:bodyPr>
            <a:normAutofit lnSpcReduction="10000"/>
          </a:bodyPr>
          <a:lstStyle/>
          <a:p>
            <a:r>
              <a:rPr lang="cs-CZ" sz="2400" b="1" dirty="0"/>
              <a:t>Nejúrodnější oblast je Polabská nížina.</a:t>
            </a:r>
            <a:endParaRPr lang="cs-CZ" sz="2400" b="1" u="sng" dirty="0" smtClean="0"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340768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Nejsilnější je </a:t>
            </a:r>
            <a:r>
              <a:rPr lang="cs-CZ" sz="2400" b="1" dirty="0"/>
              <a:t>všeobecné strojírenství</a:t>
            </a:r>
            <a:r>
              <a:rPr lang="cs-CZ" sz="2400" dirty="0"/>
              <a:t>, dále pak průmysl textilní, </a:t>
            </a:r>
            <a:r>
              <a:rPr lang="cs-CZ" sz="2400" b="1" dirty="0"/>
              <a:t>oděvní</a:t>
            </a:r>
            <a:r>
              <a:rPr lang="cs-CZ" sz="2400" dirty="0"/>
              <a:t>, </a:t>
            </a:r>
            <a:r>
              <a:rPr lang="cs-CZ" sz="2400" b="1" dirty="0"/>
              <a:t>kožedělný</a:t>
            </a:r>
            <a:r>
              <a:rPr lang="cs-CZ" sz="2400" dirty="0"/>
              <a:t>, nejvyšší podíl na celostátní produkci má průmysl </a:t>
            </a:r>
            <a:r>
              <a:rPr lang="cs-CZ" sz="2400" b="1" dirty="0"/>
              <a:t>chemický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281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Průmyslové podniky </a:t>
            </a:r>
            <a:r>
              <a:rPr lang="cs-CZ" b="1" u="sng" dirty="0" smtClean="0"/>
              <a:t>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u="sng" dirty="0" smtClean="0">
                <a:hlinkClick r:id="rId3" tooltip="Iveco Czech Republic"/>
              </a:rPr>
              <a:t>Iveco </a:t>
            </a:r>
            <a:r>
              <a:rPr lang="cs-CZ" u="sng" dirty="0">
                <a:hlinkClick r:id="rId3" tooltip="Iveco Czech Republic"/>
              </a:rPr>
              <a:t>Czech Republic</a:t>
            </a:r>
            <a:r>
              <a:rPr lang="cs-CZ" dirty="0"/>
              <a:t> </a:t>
            </a:r>
            <a:r>
              <a:rPr lang="cs-CZ" u="sng" dirty="0">
                <a:hlinkClick r:id="rId4" tooltip="Vysoké Mýto"/>
              </a:rPr>
              <a:t>Vysoké Mýto</a:t>
            </a:r>
            <a:r>
              <a:rPr lang="cs-CZ" dirty="0"/>
              <a:t> (dříve Karosa) </a:t>
            </a:r>
          </a:p>
          <a:p>
            <a:r>
              <a:rPr lang="cs-CZ" dirty="0" err="1" smtClean="0"/>
              <a:t>Korado</a:t>
            </a:r>
            <a:r>
              <a:rPr lang="cs-CZ" dirty="0" smtClean="0"/>
              <a:t> </a:t>
            </a:r>
            <a:r>
              <a:rPr lang="cs-CZ" dirty="0"/>
              <a:t>Česká Třebová (</a:t>
            </a:r>
            <a:r>
              <a:rPr lang="cs-CZ" u="sng" dirty="0">
                <a:hlinkClick r:id="rId5" tooltip="http://www.korado.cz/"/>
              </a:rPr>
              <a:t>http://www.korado.cz</a:t>
            </a:r>
            <a:r>
              <a:rPr lang="cs-CZ" u="sng" dirty="0" smtClean="0">
                <a:hlinkClick r:id="rId5" tooltip="http://www.korado.cz/"/>
              </a:rPr>
              <a:t>/</a:t>
            </a:r>
            <a:r>
              <a:rPr lang="cs-CZ" dirty="0" smtClean="0"/>
              <a:t>) – topná tělesa</a:t>
            </a:r>
          </a:p>
          <a:p>
            <a:r>
              <a:rPr lang="cs-CZ" dirty="0" err="1" smtClean="0"/>
              <a:t>Sanela</a:t>
            </a:r>
            <a:r>
              <a:rPr lang="cs-CZ" dirty="0" smtClean="0"/>
              <a:t> </a:t>
            </a:r>
            <a:r>
              <a:rPr lang="cs-CZ" dirty="0"/>
              <a:t>Lanškroun (</a:t>
            </a:r>
            <a:r>
              <a:rPr lang="cs-CZ" u="sng" dirty="0">
                <a:hlinkClick r:id="rId6" tooltip="http://www.sanela.cz/"/>
              </a:rPr>
              <a:t>http://www.sanela.cz</a:t>
            </a:r>
            <a:r>
              <a:rPr lang="cs-CZ" u="sng" dirty="0" smtClean="0">
                <a:hlinkClick r:id="rId6" tooltip="http://www.sanela.cz/"/>
              </a:rPr>
              <a:t>/</a:t>
            </a:r>
            <a:r>
              <a:rPr lang="cs-CZ" dirty="0" smtClean="0"/>
              <a:t>) – sanitární </a:t>
            </a:r>
            <a:r>
              <a:rPr lang="cs-CZ" dirty="0" err="1" smtClean="0"/>
              <a:t>tech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ETA </a:t>
            </a:r>
            <a:r>
              <a:rPr lang="cs-CZ" dirty="0"/>
              <a:t>Hlinsko (</a:t>
            </a:r>
            <a:r>
              <a:rPr lang="cs-CZ" u="sng" dirty="0">
                <a:hlinkClick r:id="rId7" tooltip="http://www.eta.cz/"/>
              </a:rPr>
              <a:t>http://www.eta.cz</a:t>
            </a:r>
            <a:r>
              <a:rPr lang="cs-CZ" u="sng" dirty="0" smtClean="0">
                <a:hlinkClick r:id="rId7" tooltip="http://www.eta.cz/"/>
              </a:rPr>
              <a:t>/</a:t>
            </a:r>
            <a:r>
              <a:rPr lang="cs-CZ" dirty="0" smtClean="0"/>
              <a:t>) - elektro</a:t>
            </a:r>
          </a:p>
          <a:p>
            <a:r>
              <a:rPr lang="cs-CZ" dirty="0" err="1" smtClean="0"/>
              <a:t>Botas</a:t>
            </a:r>
            <a:r>
              <a:rPr lang="cs-CZ" dirty="0" smtClean="0"/>
              <a:t> </a:t>
            </a:r>
            <a:r>
              <a:rPr lang="cs-CZ" dirty="0"/>
              <a:t>Skuteč (</a:t>
            </a:r>
            <a:r>
              <a:rPr lang="cs-CZ" u="sng" dirty="0">
                <a:hlinkClick r:id="rId8" tooltip="http://www.botas.cz/"/>
              </a:rPr>
              <a:t>http://www.botas.cz</a:t>
            </a:r>
            <a:r>
              <a:rPr lang="cs-CZ" u="sng" dirty="0" smtClean="0">
                <a:hlinkClick r:id="rId8" tooltip="http://www.botas.cz/"/>
              </a:rPr>
              <a:t>/</a:t>
            </a:r>
            <a:r>
              <a:rPr lang="cs-CZ" dirty="0" smtClean="0"/>
              <a:t>)</a:t>
            </a:r>
          </a:p>
          <a:p>
            <a:r>
              <a:rPr lang="cs-CZ" dirty="0" smtClean="0"/>
              <a:t>Perla </a:t>
            </a:r>
            <a:r>
              <a:rPr lang="cs-CZ" dirty="0"/>
              <a:t>Ústí nad Orlicí (</a:t>
            </a:r>
            <a:r>
              <a:rPr lang="cs-CZ" u="sng" dirty="0">
                <a:hlinkClick r:id="rId9" tooltip="http://www.perla.cz/"/>
              </a:rPr>
              <a:t>http://www.perla.cz</a:t>
            </a:r>
            <a:r>
              <a:rPr lang="cs-CZ" u="sng" dirty="0" smtClean="0">
                <a:hlinkClick r:id="rId9" tooltip="http://www.perla.cz/"/>
              </a:rPr>
              <a:t>/</a:t>
            </a:r>
            <a:r>
              <a:rPr lang="cs-CZ" dirty="0" smtClean="0"/>
              <a:t>) – netkaný textil</a:t>
            </a:r>
          </a:p>
          <a:p>
            <a:r>
              <a:rPr lang="cs-CZ" dirty="0" smtClean="0"/>
              <a:t>Orlické </a:t>
            </a:r>
            <a:r>
              <a:rPr lang="cs-CZ" dirty="0"/>
              <a:t>papírny Lanškroun (</a:t>
            </a:r>
            <a:r>
              <a:rPr lang="cs-CZ" u="sng" dirty="0">
                <a:hlinkClick r:id="rId10" tooltip="http://www.orpa.cz/"/>
              </a:rPr>
              <a:t>http://www.orpa.cz</a:t>
            </a:r>
            <a:r>
              <a:rPr lang="cs-CZ" u="sng" dirty="0" smtClean="0">
                <a:hlinkClick r:id="rId10" tooltip="http://www.orpa.cz/"/>
              </a:rPr>
              <a:t>/</a:t>
            </a:r>
            <a:r>
              <a:rPr lang="cs-CZ" dirty="0" smtClean="0"/>
              <a:t>)</a:t>
            </a:r>
          </a:p>
          <a:p>
            <a:r>
              <a:rPr lang="cs-CZ" dirty="0" smtClean="0"/>
              <a:t>Vertex </a:t>
            </a:r>
            <a:r>
              <a:rPr lang="cs-CZ" dirty="0"/>
              <a:t>Litomyšl (</a:t>
            </a:r>
            <a:r>
              <a:rPr lang="cs-CZ" u="sng" dirty="0">
                <a:hlinkClick r:id="rId11" tooltip="http://www.vertex.cz"/>
              </a:rPr>
              <a:t>http://www.vertex.cz</a:t>
            </a:r>
            <a:r>
              <a:rPr lang="cs-CZ" dirty="0" smtClean="0"/>
              <a:t>) – skleněná vlákna</a:t>
            </a:r>
          </a:p>
          <a:p>
            <a:r>
              <a:rPr lang="cs-CZ" dirty="0" err="1" smtClean="0"/>
              <a:t>Evona</a:t>
            </a:r>
            <a:r>
              <a:rPr lang="cs-CZ" dirty="0" smtClean="0"/>
              <a:t> </a:t>
            </a:r>
            <a:r>
              <a:rPr lang="cs-CZ" dirty="0"/>
              <a:t>Chrudim (</a:t>
            </a:r>
            <a:r>
              <a:rPr lang="cs-CZ" u="sng" dirty="0">
                <a:hlinkClick r:id="rId12" tooltip="http://www.evona.cz"/>
              </a:rPr>
              <a:t>http://www.evona.cz</a:t>
            </a:r>
            <a:r>
              <a:rPr lang="cs-CZ" dirty="0" smtClean="0"/>
              <a:t>) - textil</a:t>
            </a:r>
          </a:p>
          <a:p>
            <a:r>
              <a:rPr lang="cs-CZ" u="sng" dirty="0" smtClean="0">
                <a:hlinkClick r:id="rId13" tooltip="ZEZ SILKO"/>
              </a:rPr>
              <a:t>ZEZ </a:t>
            </a:r>
            <a:r>
              <a:rPr lang="cs-CZ" u="sng" dirty="0">
                <a:hlinkClick r:id="rId13" tooltip="ZEZ SILKO"/>
              </a:rPr>
              <a:t>SILKO</a:t>
            </a:r>
            <a:r>
              <a:rPr lang="cs-CZ" dirty="0"/>
              <a:t> </a:t>
            </a:r>
            <a:r>
              <a:rPr lang="cs-CZ" u="sng" dirty="0">
                <a:hlinkClick r:id="rId14" tooltip="Žamberk"/>
              </a:rPr>
              <a:t>Žamberk</a:t>
            </a:r>
            <a:r>
              <a:rPr lang="cs-CZ" dirty="0"/>
              <a:t> (</a:t>
            </a:r>
            <a:r>
              <a:rPr lang="cs-CZ" u="sng" dirty="0">
                <a:hlinkClick r:id="rId15" tooltip="http://www.zez-silko.cz"/>
              </a:rPr>
              <a:t>http://www.zez-silko.cz</a:t>
            </a:r>
            <a:r>
              <a:rPr lang="cs-CZ" dirty="0" smtClean="0"/>
              <a:t>) – elektro a kondenzátory</a:t>
            </a:r>
          </a:p>
          <a:p>
            <a:r>
              <a:rPr lang="cs-CZ" dirty="0" smtClean="0"/>
              <a:t>OEZ </a:t>
            </a:r>
            <a:r>
              <a:rPr lang="cs-CZ" dirty="0"/>
              <a:t>Letohrad (</a:t>
            </a:r>
            <a:r>
              <a:rPr lang="cs-CZ" u="sng" dirty="0">
                <a:hlinkClick r:id="rId16" tooltip="http://www.oez.cz"/>
              </a:rPr>
              <a:t>http://www.oez.cz</a:t>
            </a:r>
            <a:r>
              <a:rPr lang="cs-CZ" dirty="0" smtClean="0"/>
              <a:t>) - </a:t>
            </a:r>
            <a:r>
              <a:rPr lang="cs-CZ" dirty="0" err="1" smtClean="0"/>
              <a:t>elekro</a:t>
            </a:r>
            <a:endParaRPr lang="cs-CZ" dirty="0"/>
          </a:p>
          <a:p>
            <a:r>
              <a:rPr lang="cs-CZ" dirty="0" smtClean="0">
                <a:hlinkClick r:id="rId17"/>
              </a:rPr>
              <a:t>Chvaletice</a:t>
            </a:r>
            <a:r>
              <a:rPr lang="cs-CZ" dirty="0"/>
              <a:t>, </a:t>
            </a:r>
            <a:r>
              <a:rPr lang="cs-CZ" dirty="0" smtClean="0">
                <a:hlinkClick r:id="rId18"/>
              </a:rPr>
              <a:t>Opatovice n. L</a:t>
            </a:r>
            <a:r>
              <a:rPr lang="cs-CZ" dirty="0" smtClean="0"/>
              <a:t>. - tepelné </a:t>
            </a:r>
            <a:r>
              <a:rPr lang="cs-CZ" dirty="0"/>
              <a:t>elektrárny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448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Pardubice -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pivovar</a:t>
            </a:r>
            <a:r>
              <a:rPr lang="cs-CZ" dirty="0" smtClean="0"/>
              <a:t> </a:t>
            </a:r>
            <a:r>
              <a:rPr lang="cs-CZ" b="1" i="1" dirty="0" smtClean="0"/>
              <a:t>Pernštejn</a:t>
            </a:r>
          </a:p>
          <a:p>
            <a:r>
              <a:rPr lang="cs-CZ" b="1" dirty="0" smtClean="0"/>
              <a:t>pekárna</a:t>
            </a:r>
            <a:r>
              <a:rPr lang="cs-CZ" dirty="0" smtClean="0"/>
              <a:t> </a:t>
            </a:r>
            <a:r>
              <a:rPr lang="cs-CZ" b="1" i="1" dirty="0" err="1"/>
              <a:t>O</a:t>
            </a:r>
            <a:r>
              <a:rPr lang="cs-CZ" b="1" i="1" dirty="0" err="1" smtClean="0"/>
              <a:t>dkolek</a:t>
            </a:r>
            <a:endParaRPr lang="cs-CZ" b="1" i="1" dirty="0" smtClean="0"/>
          </a:p>
          <a:p>
            <a:r>
              <a:rPr lang="cs-CZ" dirty="0" smtClean="0"/>
              <a:t>proslavená výroba </a:t>
            </a:r>
            <a:r>
              <a:rPr lang="cs-CZ" b="1" dirty="0" smtClean="0"/>
              <a:t>perníku</a:t>
            </a:r>
          </a:p>
          <a:p>
            <a:r>
              <a:rPr lang="cs-CZ" dirty="0" smtClean="0"/>
              <a:t>soustředěn </a:t>
            </a:r>
            <a:r>
              <a:rPr lang="cs-CZ" dirty="0"/>
              <a:t>petrochemický průmysl – např. </a:t>
            </a:r>
            <a:r>
              <a:rPr lang="cs-CZ" b="1" dirty="0"/>
              <a:t>ropná rafinerie PARAMO</a:t>
            </a:r>
            <a:r>
              <a:rPr lang="cs-CZ" dirty="0"/>
              <a:t> a chemický podnik </a:t>
            </a:r>
            <a:r>
              <a:rPr lang="cs-CZ" b="1" i="1" dirty="0"/>
              <a:t>Synthesia</a:t>
            </a:r>
            <a:r>
              <a:rPr lang="cs-CZ" b="1" dirty="0"/>
              <a:t> </a:t>
            </a:r>
            <a:r>
              <a:rPr lang="cs-CZ" b="1" dirty="0" smtClean="0"/>
              <a:t>Semtín</a:t>
            </a:r>
          </a:p>
          <a:p>
            <a:r>
              <a:rPr lang="cs-CZ" b="1" dirty="0" smtClean="0"/>
              <a:t>elektrotechnický průmysl  </a:t>
            </a:r>
            <a:r>
              <a:rPr lang="cs-CZ" dirty="0" smtClean="0"/>
              <a:t>- </a:t>
            </a:r>
            <a:r>
              <a:rPr lang="cs-CZ" dirty="0" err="1" smtClean="0"/>
              <a:t>býv</a:t>
            </a:r>
            <a:r>
              <a:rPr lang="cs-CZ" dirty="0" smtClean="0"/>
              <a:t>. </a:t>
            </a:r>
            <a:r>
              <a:rPr lang="cs-CZ" b="1" i="1" dirty="0" smtClean="0"/>
              <a:t>Tesla</a:t>
            </a:r>
            <a:r>
              <a:rPr lang="cs-CZ" dirty="0" smtClean="0"/>
              <a:t>, nyní </a:t>
            </a:r>
            <a:r>
              <a:rPr lang="cs-CZ" b="1" i="1" dirty="0" err="1" smtClean="0"/>
              <a:t>Foxxconn</a:t>
            </a:r>
            <a:r>
              <a:rPr lang="cs-CZ" dirty="0" smtClean="0"/>
              <a:t> (IT), </a:t>
            </a:r>
            <a:r>
              <a:rPr lang="cs-CZ" b="1" i="1" dirty="0" smtClean="0"/>
              <a:t>Panasonic</a:t>
            </a:r>
            <a:r>
              <a:rPr lang="cs-CZ" dirty="0" smtClean="0"/>
              <a:t> (auto audio), </a:t>
            </a:r>
            <a:r>
              <a:rPr lang="cs-CZ" b="1" i="1" dirty="0" smtClean="0"/>
              <a:t>ERA</a:t>
            </a:r>
            <a:r>
              <a:rPr lang="cs-CZ" dirty="0" smtClean="0"/>
              <a:t> a.s. (radar Věra)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1005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 </a:t>
            </a:r>
            <a:r>
              <a:rPr lang="cs-CZ" sz="2400" dirty="0"/>
              <a:t>celkové výměry kraje připadá </a:t>
            </a:r>
            <a:r>
              <a:rPr lang="cs-CZ" sz="2400" b="1" dirty="0"/>
              <a:t>60,4 % na zemědělskou půdu</a:t>
            </a:r>
            <a:r>
              <a:rPr lang="cs-CZ" sz="2400" dirty="0"/>
              <a:t>, přitom orná půda tvoří 44,2 %. </a:t>
            </a:r>
            <a:r>
              <a:rPr lang="cs-CZ" sz="2400" b="1" dirty="0"/>
              <a:t>Lesní pozemky pokrývají 29,5 % rozlohy</a:t>
            </a:r>
            <a:r>
              <a:rPr lang="cs-CZ" sz="2400" dirty="0"/>
              <a:t> kraje. </a:t>
            </a:r>
            <a:endParaRPr lang="cs-CZ" sz="2400" dirty="0" smtClean="0"/>
          </a:p>
          <a:p>
            <a:r>
              <a:rPr lang="cs-CZ" sz="2400" dirty="0"/>
              <a:t>Nejvýznamnější zemědělskou oblastí kraje je </a:t>
            </a:r>
            <a:r>
              <a:rPr lang="cs-CZ" sz="2400" b="1" dirty="0"/>
              <a:t>Polabí</a:t>
            </a:r>
            <a:r>
              <a:rPr lang="cs-CZ" sz="2400" dirty="0"/>
              <a:t> – nížina podél řeky Labe. </a:t>
            </a:r>
            <a:endParaRPr lang="cs-CZ" sz="2400" dirty="0" smtClean="0"/>
          </a:p>
          <a:p>
            <a:r>
              <a:rPr lang="cs-CZ" sz="2400" dirty="0" smtClean="0"/>
              <a:t>Převážně </a:t>
            </a:r>
            <a:r>
              <a:rPr lang="cs-CZ" sz="2400" dirty="0"/>
              <a:t>se zde pěstují </a:t>
            </a:r>
            <a:r>
              <a:rPr lang="cs-CZ" sz="2400" b="1" dirty="0"/>
              <a:t>obiloviny</a:t>
            </a:r>
            <a:r>
              <a:rPr lang="cs-CZ" sz="2400" dirty="0"/>
              <a:t>, </a:t>
            </a:r>
            <a:r>
              <a:rPr lang="cs-CZ" sz="2400" b="1" dirty="0"/>
              <a:t>řepa</a:t>
            </a:r>
            <a:r>
              <a:rPr lang="cs-CZ" sz="2400" dirty="0"/>
              <a:t>, </a:t>
            </a:r>
            <a:r>
              <a:rPr lang="cs-CZ" sz="2400" b="1" dirty="0"/>
              <a:t>kukuřice </a:t>
            </a:r>
            <a:r>
              <a:rPr lang="cs-CZ" sz="2400" dirty="0"/>
              <a:t>a </a:t>
            </a:r>
            <a:r>
              <a:rPr lang="cs-CZ" sz="2400" b="1" dirty="0"/>
              <a:t>brambory</a:t>
            </a:r>
            <a:r>
              <a:rPr lang="cs-CZ" sz="2400" dirty="0"/>
              <a:t>, často také </a:t>
            </a:r>
            <a:r>
              <a:rPr lang="cs-CZ" sz="2400" b="1" dirty="0"/>
              <a:t>řepka olejka</a:t>
            </a:r>
            <a:r>
              <a:rPr lang="cs-CZ" sz="2400" dirty="0"/>
              <a:t>. </a:t>
            </a:r>
            <a:endParaRPr lang="cs-CZ" sz="2400" dirty="0" smtClean="0"/>
          </a:p>
          <a:p>
            <a:r>
              <a:rPr lang="cs-CZ" sz="2400" dirty="0" smtClean="0"/>
              <a:t>V </a:t>
            </a:r>
            <a:r>
              <a:rPr lang="cs-CZ" sz="2400" dirty="0"/>
              <a:t>podhorských oblastech zemědělci pěstují </a:t>
            </a:r>
            <a:r>
              <a:rPr lang="cs-CZ" sz="2400" b="1" dirty="0"/>
              <a:t>oves</a:t>
            </a:r>
            <a:r>
              <a:rPr lang="cs-CZ" sz="2400" dirty="0"/>
              <a:t>, </a:t>
            </a:r>
            <a:r>
              <a:rPr lang="cs-CZ" sz="2400" b="1" dirty="0"/>
              <a:t>brambory</a:t>
            </a:r>
            <a:r>
              <a:rPr lang="cs-CZ" sz="2400" dirty="0"/>
              <a:t> a </a:t>
            </a:r>
            <a:r>
              <a:rPr lang="cs-CZ" sz="2400" b="1" dirty="0"/>
              <a:t>len</a:t>
            </a:r>
            <a:r>
              <a:rPr lang="cs-CZ" sz="2400" dirty="0"/>
              <a:t>. Na svazích se pase skot. </a:t>
            </a:r>
            <a:endParaRPr lang="cs-CZ" sz="2400" dirty="0" smtClean="0"/>
          </a:p>
          <a:p>
            <a:r>
              <a:rPr lang="cs-CZ" sz="2400" dirty="0" smtClean="0"/>
              <a:t>V </a:t>
            </a:r>
            <a:r>
              <a:rPr lang="cs-CZ" sz="2400" dirty="0"/>
              <a:t>Železných horách a Žďárských vrchách </a:t>
            </a:r>
            <a:r>
              <a:rPr lang="cs-CZ" sz="2400" dirty="0" smtClean="0"/>
              <a:t>se využívá </a:t>
            </a:r>
            <a:r>
              <a:rPr lang="cs-CZ" sz="2400" dirty="0"/>
              <a:t>bohatství lesů k </a:t>
            </a:r>
            <a:r>
              <a:rPr lang="cs-CZ" sz="2400" b="1" dirty="0"/>
              <a:t>těžbě dřeva</a:t>
            </a:r>
            <a:r>
              <a:rPr lang="cs-CZ" sz="2400" dirty="0"/>
              <a:t>.</a:t>
            </a:r>
          </a:p>
          <a:p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38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8352928" cy="5256584"/>
          </a:xfrm>
        </p:spPr>
        <p:txBody>
          <a:bodyPr>
            <a:noAutofit/>
          </a:bodyPr>
          <a:lstStyle/>
          <a:p>
            <a:r>
              <a:rPr lang="cs-CZ" sz="2200" dirty="0"/>
              <a:t>Územím kraje prochází </a:t>
            </a:r>
            <a:r>
              <a:rPr lang="cs-CZ" sz="2200" b="1" dirty="0"/>
              <a:t>542 km železničních tratí</a:t>
            </a:r>
            <a:r>
              <a:rPr lang="cs-CZ" sz="2200" dirty="0"/>
              <a:t>, přičemž k nejvýznamnějším železničním uzlům patří města </a:t>
            </a:r>
            <a:r>
              <a:rPr lang="cs-CZ" sz="2200" b="1" dirty="0"/>
              <a:t>Pardubice </a:t>
            </a:r>
            <a:r>
              <a:rPr lang="cs-CZ" sz="2200" dirty="0"/>
              <a:t>a </a:t>
            </a:r>
            <a:r>
              <a:rPr lang="cs-CZ" sz="2200" b="1" dirty="0"/>
              <a:t>Česká Třebová</a:t>
            </a:r>
            <a:r>
              <a:rPr lang="cs-CZ" sz="2200" dirty="0"/>
              <a:t>, která tvoří součást mezinárodní železniční magistrály Berlín – Praha –Brno – Vídeň</a:t>
            </a:r>
            <a:r>
              <a:rPr lang="cs-CZ" sz="2200" dirty="0" smtClean="0"/>
              <a:t>.</a:t>
            </a:r>
          </a:p>
          <a:p>
            <a:r>
              <a:rPr lang="cs-CZ" sz="2200" dirty="0"/>
              <a:t>Současná </a:t>
            </a:r>
            <a:r>
              <a:rPr lang="cs-CZ" sz="2200" b="1" dirty="0"/>
              <a:t>silniční síť měří 3 597 km</a:t>
            </a:r>
            <a:r>
              <a:rPr lang="cs-CZ" sz="2200" dirty="0"/>
              <a:t>, z toho </a:t>
            </a:r>
            <a:r>
              <a:rPr lang="cs-CZ" sz="2200" b="1" dirty="0"/>
              <a:t>dálnice 9 km</a:t>
            </a:r>
            <a:r>
              <a:rPr lang="cs-CZ" sz="2200" dirty="0"/>
              <a:t>, silnice I. třídy mají délku 456 km </a:t>
            </a:r>
            <a:endParaRPr lang="cs-CZ" sz="2200" dirty="0" smtClean="0"/>
          </a:p>
          <a:p>
            <a:r>
              <a:rPr lang="cs-CZ" sz="2200" dirty="0"/>
              <a:t>Nejvýznamnější tranzitní proud prochází územím kraje </a:t>
            </a:r>
            <a:r>
              <a:rPr lang="cs-CZ" sz="2200" b="1" dirty="0"/>
              <a:t>po silnici č. I/35</a:t>
            </a:r>
            <a:r>
              <a:rPr lang="cs-CZ" sz="2200" dirty="0"/>
              <a:t> ve směru jihovýchod – severozápad; přes Moravskou Třebovou, Svitavy, Litomyšl, Vysoké Mýto a Holice míří ke Hradci Králové</a:t>
            </a:r>
            <a:r>
              <a:rPr lang="cs-CZ" sz="2200" dirty="0" smtClean="0"/>
              <a:t>.</a:t>
            </a:r>
          </a:p>
          <a:p>
            <a:r>
              <a:rPr lang="cs-CZ" sz="2200" dirty="0"/>
              <a:t>V </a:t>
            </a:r>
            <a:r>
              <a:rPr lang="cs-CZ" sz="2200" b="1" dirty="0"/>
              <a:t>letecké dopravě </a:t>
            </a:r>
            <a:r>
              <a:rPr lang="cs-CZ" sz="2200" dirty="0"/>
              <a:t>hraje rozhodující úlohu mezinárodní letiště v </a:t>
            </a:r>
            <a:r>
              <a:rPr lang="cs-CZ" sz="2200" b="1" dirty="0"/>
              <a:t>Pardubicích </a:t>
            </a:r>
            <a:r>
              <a:rPr lang="cs-CZ" sz="2200" dirty="0"/>
              <a:t>s vojenským a civilním provozem. K říční dopravě slouží v kraji pouze krátký spl</a:t>
            </a:r>
            <a:r>
              <a:rPr lang="cs-CZ" sz="2200" b="1" dirty="0"/>
              <a:t>avný úsek řeky Labe do Chvaletic</a:t>
            </a:r>
            <a:r>
              <a:rPr lang="cs-CZ" sz="2200" dirty="0"/>
              <a:t>, splavnění Labe až do krajského města bylo zatím odloženo. K zajímavým turistickým sezónním atrakcím patří </a:t>
            </a:r>
            <a:r>
              <a:rPr lang="cs-CZ" sz="2200" b="1" dirty="0"/>
              <a:t>říční osobní doprava na trase Kunětice – Pardubice – Přelouč</a:t>
            </a:r>
            <a:r>
              <a:rPr lang="cs-CZ" sz="2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314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Počet obyvatel: 516 </a:t>
            </a:r>
            <a:r>
              <a:rPr lang="cs-CZ" dirty="0" smtClean="0"/>
              <a:t>411 (</a:t>
            </a:r>
            <a:r>
              <a:rPr lang="cs-CZ" dirty="0"/>
              <a:t>K 31. 12. 2011 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Hustota zalidnění: 114 obyvatel/km²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Nejlidnatějším okresem Pardubického kraje je okres Pardubice, následují okresy Ústí nad Orlicí, Svitavy a Chrudim. </a:t>
            </a:r>
            <a:endParaRPr lang="cs-CZ" dirty="0" smtClean="0"/>
          </a:p>
          <a:p>
            <a:r>
              <a:rPr lang="cs-CZ" dirty="0" smtClean="0"/>
              <a:t>Třemi </a:t>
            </a:r>
            <a:r>
              <a:rPr lang="cs-CZ" dirty="0"/>
              <a:t>největšími městy Pardubického kraje jsou Pardubice, Chrudim a Svitavy</a:t>
            </a:r>
            <a:r>
              <a:rPr lang="cs-CZ" dirty="0" smtClean="0"/>
              <a:t>.</a:t>
            </a:r>
          </a:p>
          <a:p>
            <a:r>
              <a:rPr lang="cs-CZ" dirty="0"/>
              <a:t>V obcích s méně než 500 obyvateli žije 14,0 % obyvatelstva kraje, což je o 2/3 větší podíl, než je průměr ČR. </a:t>
            </a:r>
          </a:p>
        </p:txBody>
      </p:sp>
    </p:spTree>
    <p:extLst>
      <p:ext uri="{BB962C8B-B14F-4D97-AF65-F5344CB8AC3E}">
        <p14:creationId xmlns:p14="http://schemas.microsoft.com/office/powerpoint/2010/main" val="22890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283152" cy="499715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/>
              <a:t>Univerzita Pardubice</a:t>
            </a:r>
            <a:r>
              <a:rPr lang="cs-CZ" dirty="0"/>
              <a:t> se sedmi fakultami</a:t>
            </a:r>
            <a:r>
              <a:rPr lang="cs-CZ" dirty="0" smtClean="0"/>
              <a:t>: </a:t>
            </a:r>
          </a:p>
          <a:p>
            <a:r>
              <a:rPr lang="cs-CZ" b="1" dirty="0"/>
              <a:t>Fakulta chemicko-technologická (</a:t>
            </a:r>
            <a:r>
              <a:rPr lang="cs-CZ" b="1" dirty="0" err="1"/>
              <a:t>FChT</a:t>
            </a:r>
            <a:r>
              <a:rPr lang="cs-CZ" b="1" dirty="0"/>
              <a:t>) </a:t>
            </a:r>
            <a:r>
              <a:rPr lang="cs-CZ" dirty="0"/>
              <a:t>– založena 1950</a:t>
            </a:r>
          </a:p>
          <a:p>
            <a:r>
              <a:rPr lang="cs-CZ" b="1" dirty="0"/>
              <a:t>Fakulta ekonomicko-správní (FES)</a:t>
            </a:r>
            <a:r>
              <a:rPr lang="cs-CZ" dirty="0"/>
              <a:t> – založena 1991</a:t>
            </a:r>
          </a:p>
          <a:p>
            <a:r>
              <a:rPr lang="cs-CZ" b="1" dirty="0"/>
              <a:t>Dopravní fakulta Jana </a:t>
            </a:r>
            <a:r>
              <a:rPr lang="cs-CZ" b="1" dirty="0" err="1"/>
              <a:t>Pernera</a:t>
            </a:r>
            <a:r>
              <a:rPr lang="cs-CZ" b="1" dirty="0"/>
              <a:t> (DFJP)</a:t>
            </a:r>
            <a:r>
              <a:rPr lang="cs-CZ" dirty="0"/>
              <a:t> – založena 1993</a:t>
            </a:r>
          </a:p>
          <a:p>
            <a:r>
              <a:rPr lang="cs-CZ" b="1" dirty="0"/>
              <a:t>Fakulta filozofická (FF) </a:t>
            </a:r>
            <a:r>
              <a:rPr lang="cs-CZ" dirty="0"/>
              <a:t>– založena jako Ústav jazyků a humanitních studií (1992), od 2001 Fakulta humanitních studií (FHS), 2005 přejmenována na FF</a:t>
            </a:r>
          </a:p>
          <a:p>
            <a:r>
              <a:rPr lang="cs-CZ" b="1" dirty="0"/>
              <a:t>Fakulta restaurování (FR)</a:t>
            </a:r>
            <a:r>
              <a:rPr lang="cs-CZ" dirty="0"/>
              <a:t> v Litomyšli</a:t>
            </a:r>
          </a:p>
          <a:p>
            <a:r>
              <a:rPr lang="cs-CZ" b="1" dirty="0"/>
              <a:t>Fakulta zdravotnických studií (FZS)</a:t>
            </a:r>
            <a:r>
              <a:rPr lang="cs-CZ" dirty="0"/>
              <a:t> – původně Ústav zdravotnických studii, založený v roce 2001, samostatná fakulta od roku 2007</a:t>
            </a:r>
          </a:p>
          <a:p>
            <a:r>
              <a:rPr lang="cs-CZ" b="1" dirty="0"/>
              <a:t>Fakulta elektrotechniky a informatiky (FEI)</a:t>
            </a:r>
            <a:r>
              <a:rPr lang="cs-CZ" dirty="0"/>
              <a:t> – založena jako Ústav informatiky roku 2001, fakultou od roku 2008</a:t>
            </a:r>
          </a:p>
        </p:txBody>
      </p:sp>
    </p:spTree>
    <p:extLst>
      <p:ext uri="{BB962C8B-B14F-4D97-AF65-F5344CB8AC3E}">
        <p14:creationId xmlns:p14="http://schemas.microsoft.com/office/powerpoint/2010/main" val="89038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ile:Univerzita Pardubice - rektorát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70" y="114300"/>
            <a:ext cx="5161510" cy="6519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File:Univerzita Pardubice - Library + Aul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4415"/>
            <a:ext cx="9043096" cy="6431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http://upload.wikimedia.org/wikipedia/commons/8/8d/Univerzita_Pardubice_%E2%80%93_budova_na_na._%C4%8Ds._Legii.JPG?uselang=c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871" y="260648"/>
            <a:ext cx="4249225" cy="637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6" name="Picture 8" descr="File:Univerzita Pardubice - tělocvičny - detail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65" y="-389"/>
            <a:ext cx="5017691" cy="6634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10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412776"/>
            <a:ext cx="8784976" cy="5184576"/>
          </a:xfrm>
        </p:spPr>
        <p:txBody>
          <a:bodyPr>
            <a:noAutofit/>
          </a:bodyPr>
          <a:lstStyle/>
          <a:p>
            <a:r>
              <a:rPr lang="cs-CZ" sz="2300" dirty="0"/>
              <a:t>Pardubický kraj má mnohé předpoklady pro rozvoj cestovního ruchu. </a:t>
            </a:r>
            <a:endParaRPr lang="cs-CZ" sz="2300" dirty="0" smtClean="0"/>
          </a:p>
          <a:p>
            <a:r>
              <a:rPr lang="cs-CZ" sz="2300" dirty="0" smtClean="0"/>
              <a:t>Má </a:t>
            </a:r>
            <a:r>
              <a:rPr lang="cs-CZ" sz="2300" dirty="0"/>
              <a:t>krásnou </a:t>
            </a:r>
            <a:r>
              <a:rPr lang="cs-CZ" sz="2300" b="1" dirty="0"/>
              <a:t>přírodu rovinného i horského charakteru</a:t>
            </a:r>
            <a:r>
              <a:rPr lang="cs-CZ" sz="2300" dirty="0"/>
              <a:t>, </a:t>
            </a:r>
            <a:r>
              <a:rPr lang="cs-CZ" sz="2300" b="1" dirty="0"/>
              <a:t>příznivé klima</a:t>
            </a:r>
            <a:r>
              <a:rPr lang="cs-CZ" sz="2300" dirty="0"/>
              <a:t> a množství příležitostí ke koupání, provozování vodních sportů, pro pěší turistiku, cykloturistiku a zimní sporty. </a:t>
            </a:r>
            <a:endParaRPr lang="cs-CZ" sz="2300" dirty="0" smtClean="0"/>
          </a:p>
          <a:p>
            <a:r>
              <a:rPr lang="cs-CZ" sz="2300" dirty="0" smtClean="0"/>
              <a:t>K </a:t>
            </a:r>
            <a:r>
              <a:rPr lang="cs-CZ" sz="2300" dirty="0"/>
              <a:t>turisticky atraktivním oblastem patří zejména severní a východní část okresu Ústí nad Orlicí – </a:t>
            </a:r>
            <a:r>
              <a:rPr lang="cs-CZ" sz="2300" b="1" dirty="0"/>
              <a:t>podhůří Orlických hor</a:t>
            </a:r>
            <a:r>
              <a:rPr lang="cs-CZ" sz="2300" dirty="0"/>
              <a:t>, </a:t>
            </a:r>
            <a:r>
              <a:rPr lang="cs-CZ" sz="2300" dirty="0" err="1"/>
              <a:t>Skiareál</a:t>
            </a:r>
            <a:r>
              <a:rPr lang="cs-CZ" sz="2300" dirty="0"/>
              <a:t> </a:t>
            </a:r>
            <a:r>
              <a:rPr lang="cs-CZ" sz="2300" b="1" dirty="0"/>
              <a:t>Čenkovice</a:t>
            </a:r>
            <a:r>
              <a:rPr lang="cs-CZ" sz="2300" dirty="0"/>
              <a:t>, </a:t>
            </a:r>
            <a:r>
              <a:rPr lang="cs-CZ" sz="2300" dirty="0" err="1"/>
              <a:t>Skiregion</a:t>
            </a:r>
            <a:r>
              <a:rPr lang="cs-CZ" sz="2300" dirty="0"/>
              <a:t> </a:t>
            </a:r>
            <a:r>
              <a:rPr lang="cs-CZ" sz="2300" b="1" dirty="0"/>
              <a:t>Buková hora</a:t>
            </a:r>
            <a:r>
              <a:rPr lang="cs-CZ" sz="2300" dirty="0"/>
              <a:t>, </a:t>
            </a:r>
            <a:r>
              <a:rPr lang="cs-CZ" sz="2300" dirty="0" err="1"/>
              <a:t>Skiareál</a:t>
            </a:r>
            <a:r>
              <a:rPr lang="cs-CZ" sz="2300" dirty="0"/>
              <a:t> </a:t>
            </a:r>
            <a:r>
              <a:rPr lang="cs-CZ" sz="2300" b="1" dirty="0"/>
              <a:t>Dolní Morava-Sněžník</a:t>
            </a:r>
            <a:r>
              <a:rPr lang="cs-CZ" sz="2300" dirty="0"/>
              <a:t>. </a:t>
            </a:r>
            <a:endParaRPr lang="cs-CZ" sz="2300" dirty="0" smtClean="0"/>
          </a:p>
          <a:p>
            <a:r>
              <a:rPr lang="cs-CZ" sz="2300" dirty="0" smtClean="0"/>
              <a:t>Rovněž </a:t>
            </a:r>
            <a:r>
              <a:rPr lang="cs-CZ" sz="2300" dirty="0"/>
              <a:t>v chrudimském okrese, zejména v jeho jižní a jihozápadní části, je řada turistických center. K nejnavštěvovanějším patří okolí </a:t>
            </a:r>
            <a:r>
              <a:rPr lang="cs-CZ" sz="2300" b="1" dirty="0"/>
              <a:t>Sečské přehrady</a:t>
            </a:r>
            <a:r>
              <a:rPr lang="cs-CZ" sz="2300" dirty="0"/>
              <a:t>, oblasti u </a:t>
            </a:r>
            <a:r>
              <a:rPr lang="cs-CZ" sz="2300" b="1" dirty="0"/>
              <a:t>Horního Bradla</a:t>
            </a:r>
            <a:r>
              <a:rPr lang="cs-CZ" sz="2300" dirty="0"/>
              <a:t>, </a:t>
            </a:r>
            <a:r>
              <a:rPr lang="cs-CZ" sz="2300" b="1" dirty="0"/>
              <a:t>Bojanova</a:t>
            </a:r>
            <a:r>
              <a:rPr lang="cs-CZ" sz="2300" dirty="0"/>
              <a:t> či </a:t>
            </a:r>
            <a:r>
              <a:rPr lang="cs-CZ" sz="2300" b="1" dirty="0"/>
              <a:t>Křižanovic</a:t>
            </a:r>
            <a:r>
              <a:rPr lang="cs-CZ" sz="2300" dirty="0"/>
              <a:t> ležící v Železných horách. </a:t>
            </a:r>
            <a:endParaRPr lang="cs-CZ" sz="2300" dirty="0" smtClean="0"/>
          </a:p>
          <a:p>
            <a:r>
              <a:rPr lang="cs-CZ" sz="2300" dirty="0" smtClean="0"/>
              <a:t>Na </a:t>
            </a:r>
            <a:r>
              <a:rPr lang="cs-CZ" sz="2300" dirty="0"/>
              <a:t>území celého kraje se rozvíjí </a:t>
            </a:r>
            <a:r>
              <a:rPr lang="cs-CZ" sz="2300" b="1" dirty="0"/>
              <a:t>agroturistika</a:t>
            </a:r>
            <a:r>
              <a:rPr lang="cs-CZ" sz="2300" dirty="0"/>
              <a:t> (týká se podhorských částí kraje), zvláště se zaměřením na tradiční chov koní. </a:t>
            </a: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11183449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69160"/>
          </a:xfrm>
        </p:spPr>
        <p:txBody>
          <a:bodyPr>
            <a:noAutofit/>
          </a:bodyPr>
          <a:lstStyle/>
          <a:p>
            <a:r>
              <a:rPr lang="cs-CZ" sz="2300" dirty="0"/>
              <a:t>Kraj je známý </a:t>
            </a:r>
            <a:r>
              <a:rPr lang="cs-CZ" sz="2300" b="1" dirty="0"/>
              <a:t>chovem koní</a:t>
            </a:r>
            <a:r>
              <a:rPr lang="cs-CZ" sz="2300" dirty="0"/>
              <a:t> v </a:t>
            </a:r>
            <a:r>
              <a:rPr lang="cs-CZ" sz="2300" b="1" dirty="0"/>
              <a:t>Kladrubech nad Labem</a:t>
            </a:r>
            <a:r>
              <a:rPr lang="cs-CZ" sz="2300" dirty="0"/>
              <a:t> a </a:t>
            </a:r>
            <a:r>
              <a:rPr lang="cs-CZ" sz="2300" b="1" dirty="0"/>
              <a:t>Slatiňanech</a:t>
            </a:r>
            <a:r>
              <a:rPr lang="cs-CZ" sz="2300" dirty="0"/>
              <a:t>.</a:t>
            </a:r>
          </a:p>
          <a:p>
            <a:r>
              <a:rPr lang="cs-CZ" sz="2300" dirty="0"/>
              <a:t>Více než stoletou tradici má nejstarší a nejtěžší dostih kontinentální Evropy </a:t>
            </a:r>
            <a:r>
              <a:rPr lang="cs-CZ" sz="2300" b="1" dirty="0"/>
              <a:t>Velká pardubická steeplechase</a:t>
            </a:r>
            <a:r>
              <a:rPr lang="cs-CZ" sz="2300" dirty="0" smtClean="0"/>
              <a:t>.</a:t>
            </a:r>
          </a:p>
          <a:p>
            <a:r>
              <a:rPr lang="cs-CZ" sz="2300" dirty="0"/>
              <a:t>O</a:t>
            </a:r>
            <a:r>
              <a:rPr lang="cs-CZ" sz="2300" dirty="0" smtClean="0"/>
              <a:t>d roku 1929 se jezdí tradiční závod </a:t>
            </a:r>
            <a:r>
              <a:rPr lang="cs-CZ" sz="2300" b="1" dirty="0" smtClean="0"/>
              <a:t>motocyklů na ploché dráze Zlatá přilba města Pardubic</a:t>
            </a:r>
            <a:r>
              <a:rPr lang="cs-CZ" sz="2300" dirty="0" smtClean="0"/>
              <a:t> (nejstarší závod na světě).</a:t>
            </a:r>
            <a:endParaRPr lang="cs-CZ" sz="2300" dirty="0"/>
          </a:p>
          <a:p>
            <a:r>
              <a:rPr lang="cs-CZ" sz="2300" dirty="0" smtClean="0"/>
              <a:t>Nejvýznamnější </a:t>
            </a:r>
            <a:r>
              <a:rPr lang="cs-CZ" sz="2300" dirty="0"/>
              <a:t>památkou je </a:t>
            </a:r>
            <a:r>
              <a:rPr lang="cs-CZ" sz="2300" b="1" dirty="0"/>
              <a:t>renesanční zámek v Litomyšli</a:t>
            </a:r>
            <a:r>
              <a:rPr lang="cs-CZ" sz="2300" dirty="0"/>
              <a:t> (památka UNESCO).</a:t>
            </a:r>
          </a:p>
          <a:p>
            <a:r>
              <a:rPr lang="cs-CZ" sz="2300" dirty="0"/>
              <a:t>Dominantou kraje je zřícenina hradu </a:t>
            </a:r>
            <a:r>
              <a:rPr lang="cs-CZ" sz="2300" b="1" dirty="0"/>
              <a:t>Kunětická hora</a:t>
            </a:r>
            <a:r>
              <a:rPr lang="cs-CZ" sz="2300" dirty="0" smtClean="0"/>
              <a:t>.</a:t>
            </a:r>
            <a:endParaRPr lang="cs-CZ" sz="2300" dirty="0"/>
          </a:p>
          <a:p>
            <a:r>
              <a:rPr lang="cs-CZ" sz="2300" dirty="0"/>
              <a:t>Mezi Litomyšlí a Hlinskem se nachází pískovcové </a:t>
            </a:r>
            <a:r>
              <a:rPr lang="cs-CZ" sz="2300" dirty="0" smtClean="0"/>
              <a:t>skalní </a:t>
            </a:r>
            <a:r>
              <a:rPr lang="cs-CZ" sz="2300" dirty="0"/>
              <a:t>město </a:t>
            </a:r>
            <a:r>
              <a:rPr lang="cs-CZ" sz="2300" b="1" dirty="0" err="1"/>
              <a:t>Toulovcovy</a:t>
            </a:r>
            <a:r>
              <a:rPr lang="cs-CZ" sz="2300" dirty="0"/>
              <a:t> a </a:t>
            </a:r>
            <a:r>
              <a:rPr lang="cs-CZ" sz="2300" b="1" dirty="0"/>
              <a:t>Městské Maštale</a:t>
            </a:r>
            <a:r>
              <a:rPr lang="cs-CZ" sz="2300" dirty="0"/>
              <a:t>.</a:t>
            </a:r>
          </a:p>
          <a:p>
            <a:r>
              <a:rPr lang="cs-CZ" sz="2300" dirty="0"/>
              <a:t>Oblíbeným turistickým cílem je </a:t>
            </a:r>
            <a:r>
              <a:rPr lang="cs-CZ" sz="2300" b="1" dirty="0"/>
              <a:t>skanzen Vysočina</a:t>
            </a:r>
            <a:r>
              <a:rPr lang="cs-CZ" sz="2300" dirty="0"/>
              <a:t> na Veselém kopci u Hlinska</a:t>
            </a:r>
            <a:r>
              <a:rPr lang="cs-CZ" sz="2300" dirty="0" smtClean="0"/>
              <a:t>.</a:t>
            </a:r>
          </a:p>
          <a:p>
            <a:r>
              <a:rPr lang="cs-CZ" sz="2300" dirty="0" smtClean="0"/>
              <a:t>Zajímavé je i Africké muzeum v Holicích (E. Holub)</a:t>
            </a:r>
            <a:endParaRPr lang="cs-CZ" sz="2300" dirty="0"/>
          </a:p>
          <a:p>
            <a:endParaRPr lang="cs-CZ" sz="2300" dirty="0"/>
          </a:p>
          <a:p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9940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upload.wikimedia.org/wikipedia/commons/d/d1/Kladruby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9" y="59407"/>
            <a:ext cx="9056099" cy="603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gym669ova.cz/glossarium/wp-content/uploads/2011/10/velka-pardubick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9" y="59407"/>
            <a:ext cx="9067038" cy="624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zlataprilba.cz/pic/foto_ilus_2010/_A05908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0"/>
            <a:ext cx="8801428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ipardubice.cz/repository/1e747ddbea997a1b933aaf58a7953c3c1f60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9" y="-136526"/>
            <a:ext cx="8893503" cy="667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8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822" name="Picture 6" descr="576px-Pardubice_CZ_Zelena_brana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528" y="404813"/>
            <a:ext cx="4609579" cy="614667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282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4499992" y="476672"/>
            <a:ext cx="3528392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Pardubice – </a:t>
            </a:r>
            <a:r>
              <a:rPr lang="cs-CZ" sz="2400" dirty="0" smtClean="0"/>
              <a:t> Zelená </a:t>
            </a:r>
            <a:r>
              <a:rPr lang="cs-CZ" sz="2400" dirty="0"/>
              <a:t>brána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436096" y="1844824"/>
            <a:ext cx="30243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Zelená brána je charakteristická a významná dominanta města Pardubic. Je vnímána jako jeden celek, ale ve skutečnosti se jedná o </a:t>
            </a:r>
            <a:r>
              <a:rPr lang="cs-CZ" sz="2000" b="1" dirty="0"/>
              <a:t>dvě stavby </a:t>
            </a:r>
            <a:r>
              <a:rPr lang="cs-CZ" sz="2000" dirty="0"/>
              <a:t>za sebou - </a:t>
            </a:r>
            <a:r>
              <a:rPr lang="cs-CZ" sz="2000" b="1" dirty="0"/>
              <a:t>renesanční </a:t>
            </a:r>
            <a:r>
              <a:rPr lang="cs-CZ" sz="2000" b="1" dirty="0" err="1"/>
              <a:t>předbraní</a:t>
            </a:r>
            <a:r>
              <a:rPr lang="cs-CZ" sz="2000" b="1" dirty="0"/>
              <a:t> </a:t>
            </a:r>
            <a:r>
              <a:rPr lang="cs-CZ" sz="2000" dirty="0"/>
              <a:t>a vlastní </a:t>
            </a:r>
            <a:r>
              <a:rPr lang="cs-CZ" sz="2000" b="1" dirty="0"/>
              <a:t>bránu s věží 59 m vysokou</a:t>
            </a:r>
            <a:r>
              <a:rPr lang="cs-CZ" sz="2000" dirty="0"/>
              <a:t>. Tento celek je jediným významným, ale velice </a:t>
            </a:r>
            <a:r>
              <a:rPr lang="cs-CZ" sz="2000" b="1" dirty="0"/>
              <a:t>cenným zbytkem městského opevnění z počátku 16. století</a:t>
            </a:r>
            <a:r>
              <a:rPr lang="cs-CZ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48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2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2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20" grpId="0" animBg="1"/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966" name="Picture 6" descr="1024px-Pardubice_-_Pernštýnské_náměstí_a_Zelená_Věž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68984"/>
            <a:ext cx="7092281" cy="473014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896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083819" y="549275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Pardubice – </a:t>
            </a:r>
          </a:p>
          <a:p>
            <a:r>
              <a:rPr lang="cs-CZ" sz="2400" dirty="0"/>
              <a:t>Pernštýnské náměstí</a:t>
            </a:r>
          </a:p>
        </p:txBody>
      </p:sp>
    </p:spTree>
    <p:extLst>
      <p:ext uri="{BB962C8B-B14F-4D97-AF65-F5344CB8AC3E}">
        <p14:creationId xmlns:p14="http://schemas.microsoft.com/office/powerpoint/2010/main" val="304054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8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8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896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90" name="Picture 6" descr="1024px-Pardubice_Castle,_Czech_Republic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922" y="37378"/>
            <a:ext cx="6812806" cy="4543749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998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080905" y="476672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Pardubice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51520" y="4869160"/>
            <a:ext cx="8424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Pardubický zámek je </a:t>
            </a:r>
            <a:r>
              <a:rPr lang="cs-CZ" b="1" dirty="0"/>
              <a:t>renesanční zámek</a:t>
            </a:r>
            <a:r>
              <a:rPr lang="cs-CZ" dirty="0"/>
              <a:t>, který se nachází v těsné blízkosti centra města Pardubice. Za pánů z Pernštejna zde vzniklo sídlo, které je pře</a:t>
            </a:r>
            <a:r>
              <a:rPr lang="cs-CZ" b="1" dirty="0"/>
              <a:t>chodem mezi hradem a zámkem</a:t>
            </a:r>
            <a:r>
              <a:rPr lang="cs-CZ" dirty="0"/>
              <a:t>. V takovém stavu dochování a rozloze nemá tento typ objektu ve střední Evropě </a:t>
            </a:r>
            <a:r>
              <a:rPr lang="cs-CZ" dirty="0" smtClean="0"/>
              <a:t>obdobu. V </a:t>
            </a:r>
            <a:r>
              <a:rPr lang="cs-CZ" dirty="0"/>
              <a:t>současnosti je zámek vlastnictvím Pardubického kraje a </a:t>
            </a:r>
            <a:r>
              <a:rPr lang="cs-CZ" b="1" dirty="0"/>
              <a:t>sídlí v něm Východočeské muzeum, Východočeská galerie a pobočka Národního památkového ústavu</a:t>
            </a:r>
            <a:r>
              <a:rPr lang="cs-CZ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527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9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9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988" grpId="0" animBg="1"/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4" name="Picture 6" descr="Kunětická_hora_-_Pohled_od_jihu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260648"/>
            <a:ext cx="5757862" cy="4318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4797152"/>
            <a:ext cx="82089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Kunětická hora</a:t>
            </a:r>
            <a:r>
              <a:rPr lang="cs-CZ" dirty="0"/>
              <a:t> je </a:t>
            </a:r>
            <a:r>
              <a:rPr lang="cs-CZ" b="1" dirty="0"/>
              <a:t>hrad </a:t>
            </a:r>
            <a:r>
              <a:rPr lang="cs-CZ" dirty="0"/>
              <a:t>z počátku </a:t>
            </a:r>
            <a:r>
              <a:rPr lang="cs-CZ" b="1" dirty="0"/>
              <a:t>15. </a:t>
            </a:r>
            <a:r>
              <a:rPr lang="cs-CZ" b="1" dirty="0" smtClean="0"/>
              <a:t>století </a:t>
            </a:r>
            <a:r>
              <a:rPr lang="cs-CZ" dirty="0" smtClean="0"/>
              <a:t>stojící </a:t>
            </a:r>
            <a:r>
              <a:rPr lang="cs-CZ" dirty="0"/>
              <a:t>na osamoceném výrazném </a:t>
            </a:r>
            <a:r>
              <a:rPr lang="cs-CZ" b="1" dirty="0"/>
              <a:t>stejnojmenném vrchu (307 m n. m.) </a:t>
            </a:r>
            <a:r>
              <a:rPr lang="cs-CZ" dirty="0"/>
              <a:t>v České tabuli nedaleko Pardubic. </a:t>
            </a:r>
            <a:endParaRPr lang="cs-CZ" dirty="0" smtClean="0"/>
          </a:p>
          <a:p>
            <a:r>
              <a:rPr lang="cs-CZ" dirty="0" smtClean="0"/>
              <a:t>Tvoří </a:t>
            </a:r>
            <a:r>
              <a:rPr lang="cs-CZ" dirty="0"/>
              <a:t>dominantu </a:t>
            </a:r>
            <a:r>
              <a:rPr lang="cs-CZ" dirty="0" smtClean="0"/>
              <a:t>Polabí. </a:t>
            </a:r>
            <a:r>
              <a:rPr lang="cs-CZ" dirty="0"/>
              <a:t>Oblíbené výletní místo obyvatel Pardubic i lidí ze širokého okolí. </a:t>
            </a:r>
            <a:endParaRPr lang="cs-CZ" dirty="0" smtClean="0"/>
          </a:p>
          <a:p>
            <a:r>
              <a:rPr lang="cs-CZ" dirty="0" smtClean="0"/>
              <a:t>Z </a:t>
            </a:r>
            <a:r>
              <a:rPr lang="cs-CZ" dirty="0"/>
              <a:t>vrcholu hory je </a:t>
            </a:r>
            <a:r>
              <a:rPr lang="cs-CZ" b="1" dirty="0"/>
              <a:t>nádherný výhled </a:t>
            </a:r>
            <a:r>
              <a:rPr lang="cs-CZ" dirty="0"/>
              <a:t>do širokého okolí a za příznivých podmínek je možno vidět i vrcholky </a:t>
            </a:r>
            <a:r>
              <a:rPr lang="cs-CZ" dirty="0" smtClean="0"/>
              <a:t>Krkonoš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File:Kunětická Hora from air M1 -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269001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1011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246580" y="404664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Hrad Kunětická hora</a:t>
            </a:r>
          </a:p>
        </p:txBody>
      </p:sp>
    </p:spTree>
    <p:extLst>
      <p:ext uri="{BB962C8B-B14F-4D97-AF65-F5344CB8AC3E}">
        <p14:creationId xmlns:p14="http://schemas.microsoft.com/office/powerpoint/2010/main" val="854712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1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1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1011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038" name="Picture 6" descr="Zámek_Litomyšl_1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1"/>
            <a:ext cx="6804248" cy="510271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203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084889" y="58882"/>
            <a:ext cx="2159520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Litomyšl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135514" y="1412776"/>
            <a:ext cx="168495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Zámek v Litomyšli </a:t>
            </a:r>
            <a:r>
              <a:rPr lang="cs-CZ" b="1" dirty="0"/>
              <a:t>jeden z největších renesančních zámků v Česku.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9372" y="5445224"/>
            <a:ext cx="8550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Počátky zámeckého areálu sahají až do středověku, avšak současné podoby nabyl až v průběhu 16. století. Na místě původního hradu nechal nejvyšší kancléř Království českého, Vratislav II. z Pernštejna (1530–1582), postavit své reprezentativní sídlo.</a:t>
            </a:r>
          </a:p>
        </p:txBody>
      </p:sp>
      <p:pic>
        <p:nvPicPr>
          <p:cNvPr id="2050" name="Picture 2" descr="File:Zámek Litomyšl 4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4" y="0"/>
            <a:ext cx="4901085" cy="6534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4203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2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2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6" grpId="0" animBg="1"/>
      <p:bldP spid="2" grpId="0"/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062" name="Picture 6" descr="Nové_hrady1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197" y="27420"/>
            <a:ext cx="5757862" cy="383857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ile:Zámek Nové Hrady 7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6584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7671" y="29522"/>
            <a:ext cx="9144000" cy="23083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Zámek Nové Hrady je dominantou stejnojmenné obce v Pardubickém kraji, nedaleko měst Vysoké Mýto a Litomyšl. </a:t>
            </a:r>
            <a:endParaRPr lang="cs-CZ" dirty="0" smtClean="0"/>
          </a:p>
          <a:p>
            <a:r>
              <a:rPr lang="cs-CZ" b="1" dirty="0"/>
              <a:t>Rokokový zámek </a:t>
            </a:r>
            <a:r>
              <a:rPr lang="cs-CZ" dirty="0"/>
              <a:t>Nové Hrady nechal v letech </a:t>
            </a:r>
            <a:r>
              <a:rPr lang="cs-CZ" b="1" dirty="0"/>
              <a:t>1774 - 1777 </a:t>
            </a:r>
            <a:r>
              <a:rPr lang="cs-CZ" dirty="0"/>
              <a:t>vystavět hrabě Jean-Antoine </a:t>
            </a:r>
            <a:r>
              <a:rPr lang="cs-CZ" dirty="0" err="1"/>
              <a:t>Harbuval</a:t>
            </a:r>
            <a:r>
              <a:rPr lang="cs-CZ" dirty="0"/>
              <a:t> </a:t>
            </a:r>
            <a:r>
              <a:rPr lang="cs-CZ" b="1" dirty="0"/>
              <a:t>de </a:t>
            </a:r>
            <a:r>
              <a:rPr lang="cs-CZ" b="1" dirty="0" err="1"/>
              <a:t>Chamaré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Podrobný </a:t>
            </a:r>
            <a:r>
              <a:rPr lang="cs-CZ" dirty="0"/>
              <a:t>stavební návrh vytvořil tyrolský architekt Josef </a:t>
            </a:r>
            <a:r>
              <a:rPr lang="cs-CZ" dirty="0" err="1"/>
              <a:t>Jäger</a:t>
            </a:r>
            <a:r>
              <a:rPr lang="cs-CZ" dirty="0"/>
              <a:t> po vzoru letních sídel ve Francii; základní podobu zámku navrhl a stavbu řídil hrabě osobně. </a:t>
            </a:r>
            <a:endParaRPr lang="cs-CZ" dirty="0" smtClean="0"/>
          </a:p>
          <a:p>
            <a:r>
              <a:rPr lang="cs-CZ" dirty="0" smtClean="0"/>
              <a:t>Budovu </a:t>
            </a:r>
            <a:r>
              <a:rPr lang="cs-CZ" dirty="0"/>
              <a:t>obklopuje cenný </a:t>
            </a:r>
            <a:r>
              <a:rPr lang="cs-CZ" b="1" dirty="0"/>
              <a:t>rokokový ornamentální areál </a:t>
            </a:r>
            <a:r>
              <a:rPr lang="cs-CZ" dirty="0"/>
              <a:t>(dokončený 1791) nazývaný „</a:t>
            </a:r>
            <a:r>
              <a:rPr lang="cs-CZ" b="1" dirty="0"/>
              <a:t>České Versailles</a:t>
            </a:r>
            <a:r>
              <a:rPr lang="cs-CZ" dirty="0"/>
              <a:t>“ nebo „Malý </a:t>
            </a:r>
            <a:r>
              <a:rPr lang="cs-CZ" dirty="0" err="1"/>
              <a:t>Schönbrunn</a:t>
            </a:r>
            <a:r>
              <a:rPr lang="cs-CZ" dirty="0" smtClean="0"/>
              <a:t>.“</a:t>
            </a:r>
            <a:endParaRPr lang="cs-CZ" dirty="0"/>
          </a:p>
        </p:txBody>
      </p:sp>
      <p:sp>
        <p:nvSpPr>
          <p:cNvPr id="173058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281609" y="5720499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Nové Hrady</a:t>
            </a:r>
          </a:p>
        </p:txBody>
      </p:sp>
    </p:spTree>
    <p:extLst>
      <p:ext uri="{BB962C8B-B14F-4D97-AF65-F5344CB8AC3E}">
        <p14:creationId xmlns:p14="http://schemas.microsoft.com/office/powerpoint/2010/main" val="60044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3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3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3058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8" name="Picture 6" descr="1280px-Slatinany_CZ_castle_from_E_0298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945" y="-1"/>
            <a:ext cx="8515495" cy="638603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File:Slatiňany-zámek2012k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9" y="203595"/>
            <a:ext cx="9079129" cy="602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715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01740" y="404664"/>
            <a:ext cx="2231528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Slatiňany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0" y="5226784"/>
            <a:ext cx="9133268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Zámek Slatiňany patří k nejvýznamnějším budovám města Slatiňany v okrese Chrudim. </a:t>
            </a:r>
            <a:endParaRPr lang="cs-CZ" sz="2000" dirty="0" smtClean="0"/>
          </a:p>
          <a:p>
            <a:r>
              <a:rPr lang="cs-CZ" sz="2000" dirty="0" smtClean="0"/>
              <a:t>Zámek </a:t>
            </a:r>
            <a:r>
              <a:rPr lang="cs-CZ" sz="2000" dirty="0"/>
              <a:t>má trojkřídlý půdorys v podobě k severu otevřeného písmene U, od severozápadního strany vybíhá k západu dodatečně přistavěné další křídlo. Největších architektonických změn zaznamenal v 19. století, kdy byla majitelem rodina </a:t>
            </a:r>
            <a:r>
              <a:rPr lang="cs-CZ" sz="2000" dirty="0" err="1"/>
              <a:t>Auerspergů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6054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7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7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7156" grpId="0" animBg="1"/>
      <p:bldP spid="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111" name="Picture 7" descr="Kralicky-Sneznik-01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4" y="-1"/>
            <a:ext cx="4787489" cy="6901519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5106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242425" y="111702"/>
            <a:ext cx="2290016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Králický </a:t>
            </a:r>
            <a:r>
              <a:rPr lang="cs-CZ" sz="2400" dirty="0" smtClean="0"/>
              <a:t>Sněžník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148063" y="1205769"/>
            <a:ext cx="33843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Králický Sněžník</a:t>
            </a:r>
            <a:r>
              <a:rPr lang="cs-CZ" sz="2400" dirty="0"/>
              <a:t>, zastarale také Kladský Sněžník </a:t>
            </a:r>
            <a:r>
              <a:rPr lang="cs-CZ" sz="2400" dirty="0" smtClean="0"/>
              <a:t> někdy </a:t>
            </a:r>
            <a:r>
              <a:rPr lang="cs-CZ" sz="2400" dirty="0"/>
              <a:t>nesprávně uváděn také s krátkým „a“ jako Kralický Sněžník) je </a:t>
            </a:r>
            <a:r>
              <a:rPr lang="cs-CZ" sz="2400" b="1" dirty="0"/>
              <a:t>nejvyšší vrchol (1 424 m)</a:t>
            </a:r>
            <a:r>
              <a:rPr lang="cs-CZ" sz="2400" dirty="0"/>
              <a:t> stejnojmenného třetího nejvyššího pohoří v České </a:t>
            </a:r>
            <a:r>
              <a:rPr lang="cs-CZ" sz="2400" dirty="0" smtClean="0"/>
              <a:t>republice</a:t>
            </a:r>
            <a:r>
              <a:rPr lang="cs-CZ" sz="2400" dirty="0"/>
              <a:t>.</a:t>
            </a:r>
          </a:p>
        </p:txBody>
      </p:sp>
      <p:pic>
        <p:nvPicPr>
          <p:cNvPr id="4098" name="Picture 2" descr="Soubor:Statue of elephant on the top of mountain Kralicky Sneznik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012053" cy="6798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265051" y="126269"/>
            <a:ext cx="2747002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Králický </a:t>
            </a:r>
            <a:r>
              <a:rPr lang="cs-CZ" sz="2400" dirty="0" smtClean="0"/>
              <a:t>Sněžník </a:t>
            </a:r>
          </a:p>
          <a:p>
            <a:r>
              <a:rPr lang="cs-CZ" sz="2400" dirty="0" smtClean="0"/>
              <a:t>Slůně – symbol KS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87830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5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06" grpId="0" animBg="1"/>
      <p:bldP spid="2" grpId="0"/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34" name="Picture 6" descr="1280px-VeselýKopec2008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18" y="0"/>
            <a:ext cx="5757862" cy="4318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File:Skanzen lidových staveb Vysočina 2006-04 (5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4" y="-27384"/>
            <a:ext cx="9096086" cy="6822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613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084888" y="188640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Skanzen Vysočina – </a:t>
            </a:r>
          </a:p>
          <a:p>
            <a:r>
              <a:rPr lang="cs-CZ" sz="2400" dirty="0"/>
              <a:t>Veselý kopec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0" y="5657671"/>
            <a:ext cx="8785101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Soubor lidových staveb Vysočina je </a:t>
            </a:r>
            <a:r>
              <a:rPr lang="cs-CZ" sz="2400" b="1" dirty="0"/>
              <a:t>skanzen lidové </a:t>
            </a:r>
            <a:r>
              <a:rPr lang="cs-CZ" sz="2400" b="1" dirty="0" smtClean="0"/>
              <a:t>architektury </a:t>
            </a:r>
            <a:r>
              <a:rPr lang="cs-CZ" sz="2400" dirty="0" smtClean="0"/>
              <a:t>z </a:t>
            </a:r>
            <a:r>
              <a:rPr lang="cs-CZ" sz="2400" dirty="0"/>
              <a:t>různých částí Vysočiny a východních Čech. </a:t>
            </a:r>
            <a:endParaRPr lang="cs-CZ" sz="2400" dirty="0" smtClean="0"/>
          </a:p>
          <a:p>
            <a:r>
              <a:rPr lang="cs-CZ" sz="2400" dirty="0" smtClean="0"/>
              <a:t>Leží </a:t>
            </a:r>
            <a:r>
              <a:rPr lang="cs-CZ" sz="2400" dirty="0"/>
              <a:t>nedaleko od Hlinska, v osadě Veselý Kopec. </a:t>
            </a:r>
          </a:p>
        </p:txBody>
      </p:sp>
    </p:spTree>
    <p:extLst>
      <p:ext uri="{BB962C8B-B14F-4D97-AF65-F5344CB8AC3E}">
        <p14:creationId xmlns:p14="http://schemas.microsoft.com/office/powerpoint/2010/main" val="2306361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6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6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132" grpId="0" animBg="1"/>
      <p:bldP spid="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206" name="Picture 6" descr="768px-Kostel_Nanebevzetí_Panny_Marie-Chrudim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773" y="6639"/>
            <a:ext cx="4318000" cy="575786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920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796136" y="332656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000" dirty="0"/>
              <a:t>Chrudim – kostel </a:t>
            </a:r>
          </a:p>
          <a:p>
            <a:r>
              <a:rPr lang="cs-CZ" sz="2000" dirty="0"/>
              <a:t>Nanebevzetí Panny Marie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427984" y="1635593"/>
            <a:ext cx="410445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Je </a:t>
            </a:r>
            <a:r>
              <a:rPr lang="cs-CZ" sz="2200" dirty="0"/>
              <a:t>to jedna z nejhonosnějších staveb v Chrudimi, v současné době je kostel takzvaně živý a využívá se k bohoslužbám</a:t>
            </a:r>
            <a:r>
              <a:rPr lang="cs-CZ" sz="2200" dirty="0" smtClean="0"/>
              <a:t>.</a:t>
            </a:r>
          </a:p>
          <a:p>
            <a:endParaRPr lang="cs-CZ" sz="2200" dirty="0"/>
          </a:p>
          <a:p>
            <a:endParaRPr lang="cs-CZ" sz="2200" dirty="0"/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002494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9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9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2" grpId="0" animBg="1"/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2/20/Chrudim_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4" y="78468"/>
            <a:ext cx="5427133" cy="407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32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851920" y="260648"/>
            <a:ext cx="3816549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Chrudim – </a:t>
            </a:r>
            <a:r>
              <a:rPr lang="cs-CZ" sz="2400" dirty="0" err="1" smtClean="0"/>
              <a:t>Resselovo</a:t>
            </a:r>
            <a:r>
              <a:rPr lang="cs-CZ" sz="2400" dirty="0" smtClean="0"/>
              <a:t> </a:t>
            </a:r>
            <a:r>
              <a:rPr lang="cs-CZ" sz="2400" dirty="0"/>
              <a:t>náměstí</a:t>
            </a:r>
          </a:p>
        </p:txBody>
      </p:sp>
      <p:pic>
        <p:nvPicPr>
          <p:cNvPr id="1028" name="Picture 4" descr="File:Chrudim-muzeum2012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3" y="12188"/>
            <a:ext cx="9035657" cy="599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918343" y="78468"/>
            <a:ext cx="5225657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Chrudim – </a:t>
            </a:r>
            <a:r>
              <a:rPr lang="cs-CZ" sz="2400" dirty="0" smtClean="0"/>
              <a:t>muzeum a </a:t>
            </a:r>
            <a:r>
              <a:rPr lang="cs-CZ" sz="2400" dirty="0" err="1" smtClean="0"/>
              <a:t>Resselův</a:t>
            </a:r>
            <a:r>
              <a:rPr lang="cs-CZ" sz="2400" dirty="0" smtClean="0"/>
              <a:t> památník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02081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4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2" grpId="0" animBg="1"/>
      <p:bldP spid="11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Toulovcovy maštal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8028384" cy="6231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0227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994673" y="188640"/>
            <a:ext cx="2736304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 err="1" smtClean="0"/>
              <a:t>Toulcovy</a:t>
            </a:r>
            <a:r>
              <a:rPr lang="cs-CZ" sz="2400" dirty="0" smtClean="0"/>
              <a:t> maštale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5631439"/>
            <a:ext cx="8730977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err="1"/>
              <a:t>Toulovcovy</a:t>
            </a:r>
            <a:r>
              <a:rPr lang="cs-CZ" dirty="0"/>
              <a:t> maštale jsou </a:t>
            </a:r>
            <a:r>
              <a:rPr lang="cs-CZ" b="1" dirty="0"/>
              <a:t>přírodní oblastí pískovcových skal a borových lesů</a:t>
            </a:r>
            <a:r>
              <a:rPr lang="cs-CZ" dirty="0"/>
              <a:t>. Rozkládají se asi 20 km od města Litomyšle, mezi obcemi Proseč, Budislav a Novými Hrady</a:t>
            </a:r>
            <a:r>
              <a:rPr lang="cs-CZ" dirty="0" smtClean="0"/>
              <a:t>.</a:t>
            </a:r>
          </a:p>
          <a:p>
            <a:r>
              <a:rPr lang="cs-CZ" dirty="0"/>
              <a:t>Nádherné prostředí sdružilo okolní </a:t>
            </a:r>
            <a:r>
              <a:rPr lang="cs-CZ" b="1" dirty="0"/>
              <a:t>obce do mikroregionu</a:t>
            </a:r>
            <a:r>
              <a:rPr lang="cs-CZ" dirty="0"/>
              <a:t> </a:t>
            </a:r>
            <a:r>
              <a:rPr lang="cs-CZ" dirty="0" err="1"/>
              <a:t>Toulovcovy</a:t>
            </a:r>
            <a:r>
              <a:rPr lang="cs-CZ" dirty="0"/>
              <a:t> maštale, jehož společným úsilím byly v oblasti postaveny již </a:t>
            </a:r>
            <a:r>
              <a:rPr lang="cs-CZ" b="1" dirty="0"/>
              <a:t>čtyři rozhledny a síť cyklostezek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354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0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7" grpId="0" animBg="1"/>
      <p:bldP spid="3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Rozhledna-bara-slatinany-05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78" y="-1"/>
            <a:ext cx="4374714" cy="656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1251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851920" y="0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Rozhledna Bára</a:t>
            </a:r>
          </a:p>
          <a:p>
            <a:r>
              <a:rPr lang="cs-CZ" sz="2400" dirty="0"/>
              <a:t>u Slatiňan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88594" y="1268761"/>
            <a:ext cx="381585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Rozhledna Bára </a:t>
            </a:r>
            <a:r>
              <a:rPr lang="cs-CZ" dirty="0"/>
              <a:t>se nachází na severozápadním hřbetu </a:t>
            </a:r>
            <a:r>
              <a:rPr lang="cs-CZ" b="1" dirty="0"/>
              <a:t>vrchu Hůra</a:t>
            </a:r>
            <a:r>
              <a:rPr lang="cs-CZ" dirty="0"/>
              <a:t>, kóta </a:t>
            </a:r>
            <a:r>
              <a:rPr lang="cs-CZ" b="1" dirty="0"/>
              <a:t>403 m n.m</a:t>
            </a:r>
            <a:r>
              <a:rPr lang="cs-CZ" dirty="0"/>
              <a:t>., západně od Slatiňan, sv. obce Rabštejnská Lhota. Vrch Hůra náleží Sečské vrchovině. Rozhledna stojí nedaleko křemencového skalního útvaru Čertův hrádek, poblíž starého lomu na křemenec.</a:t>
            </a:r>
          </a:p>
          <a:p>
            <a:r>
              <a:rPr lang="cs-CZ" dirty="0"/>
              <a:t>Jde o </a:t>
            </a:r>
            <a:r>
              <a:rPr lang="cs-CZ" b="1" dirty="0"/>
              <a:t>dřevěný trojboký jehlan </a:t>
            </a:r>
            <a:r>
              <a:rPr lang="cs-CZ" dirty="0"/>
              <a:t>s vnitřním točitým schodištěm a jediným vyhlídkovým ochozem na vrcholu věže. Celková výška je </a:t>
            </a:r>
            <a:r>
              <a:rPr lang="cs-CZ" b="1" dirty="0"/>
              <a:t>17 metrů</a:t>
            </a:r>
            <a:r>
              <a:rPr lang="cs-CZ" dirty="0"/>
              <a:t>, k plošině nás přivede 78 dubových schodů.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File:Rozhledna Boruvk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05364"/>
            <a:ext cx="4842529" cy="6456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1252" name="AutoShape 4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3558240" y="-46232"/>
            <a:ext cx="2879725" cy="1079500"/>
          </a:xfrm>
          <a:prstGeom prst="roundRect">
            <a:avLst/>
          </a:prstGeom>
          <a:solidFill>
            <a:srgbClr val="92D05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Rozhledna Borůvka</a:t>
            </a:r>
          </a:p>
          <a:p>
            <a:r>
              <a:rPr lang="cs-CZ" sz="2400" dirty="0"/>
              <a:t>u obce Hluboká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62754" y="1163696"/>
            <a:ext cx="3641693" cy="4154984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200" dirty="0"/>
              <a:t>Název je odvozen od jména návrší, kterému se říká Borek nebo Na Borůvčí. Celková výška rozhledny je </a:t>
            </a:r>
            <a:r>
              <a:rPr lang="cs-CZ" sz="2200" b="1" dirty="0"/>
              <a:t>18,5 m.</a:t>
            </a:r>
            <a:r>
              <a:rPr lang="cs-CZ" sz="2200" dirty="0"/>
              <a:t> Vyhlídková plošina je umístěna v 15 metrech a umožňuje kruhový výhled do krajiny na rozmezí České tabule a Českomoravské vrchoviny.</a:t>
            </a:r>
          </a:p>
          <a:p>
            <a:endParaRPr lang="cs-CZ" sz="2200" dirty="0"/>
          </a:p>
          <a:p>
            <a:endParaRPr lang="cs-CZ" sz="2200" dirty="0"/>
          </a:p>
        </p:txBody>
      </p:sp>
      <p:pic>
        <p:nvPicPr>
          <p:cNvPr id="2054" name="Picture 6" descr="File:Rozhledna Terezka 1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27384"/>
            <a:ext cx="9180512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1250" name="AutoShape 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5940152" y="100889"/>
            <a:ext cx="2879725" cy="1079500"/>
          </a:xfrm>
          <a:prstGeom prst="roundRect">
            <a:avLst/>
          </a:prstGeom>
          <a:solidFill>
            <a:srgbClr val="00B0F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Rozhledna Terezka</a:t>
            </a:r>
          </a:p>
          <a:p>
            <a:r>
              <a:rPr lang="cs-CZ" sz="2400" dirty="0"/>
              <a:t>u Proseče</a:t>
            </a:r>
          </a:p>
        </p:txBody>
      </p:sp>
    </p:spTree>
    <p:extLst>
      <p:ext uri="{BB962C8B-B14F-4D97-AF65-F5344CB8AC3E}">
        <p14:creationId xmlns:p14="http://schemas.microsoft.com/office/powerpoint/2010/main" val="3026665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1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1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1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1251" grpId="0" animBg="1"/>
      <p:bldP spid="3" grpId="0"/>
      <p:bldP spid="181252" grpId="0" animBg="1"/>
      <p:bldP spid="5" grpId="0" animBg="1"/>
      <p:bldP spid="181250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Autofit/>
          </a:bodyPr>
          <a:lstStyle/>
          <a:p>
            <a:r>
              <a:rPr lang="cs-CZ" sz="3600" b="1" dirty="0"/>
              <a:t>Několik </a:t>
            </a:r>
            <a:r>
              <a:rPr lang="cs-CZ" sz="3600" b="1" dirty="0" smtClean="0"/>
              <a:t>NEJ o Pardubickém kraji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0768"/>
            <a:ext cx="835292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nejvyšší podíl investic na ochranu životního prostředí určených na nakládání s odpadními </a:t>
            </a:r>
            <a:r>
              <a:rPr lang="cs-CZ" sz="1600" dirty="0" smtClean="0"/>
              <a:t>vodami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nejnižší </a:t>
            </a:r>
            <a:r>
              <a:rPr lang="cs-CZ" sz="1600" dirty="0"/>
              <a:t>počet umělých přerušení těhotenství na 100 </a:t>
            </a:r>
            <a:r>
              <a:rPr lang="cs-CZ" sz="1600" dirty="0" smtClean="0"/>
              <a:t>narozených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nejvyšší </a:t>
            </a:r>
            <a:r>
              <a:rPr lang="cs-CZ" sz="1600" dirty="0"/>
              <a:t>podíl domácností vycházejících s příjmem s velkými obtížemi a s </a:t>
            </a:r>
            <a:r>
              <a:rPr lang="cs-CZ" sz="1600" dirty="0" smtClean="0"/>
              <a:t>obtížemi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nejvyšší </a:t>
            </a:r>
            <a:r>
              <a:rPr lang="cs-CZ" sz="1600" dirty="0"/>
              <a:t>počet odchovaných telat na 100 </a:t>
            </a:r>
            <a:r>
              <a:rPr lang="cs-CZ" sz="1600" dirty="0" smtClean="0"/>
              <a:t>krav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nejvyšší </a:t>
            </a:r>
            <a:r>
              <a:rPr lang="cs-CZ" sz="1600" dirty="0"/>
              <a:t>počet odchovaných selat na </a:t>
            </a:r>
            <a:r>
              <a:rPr lang="cs-CZ" sz="1600" dirty="0" smtClean="0"/>
              <a:t>prasnici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nejvyšší </a:t>
            </a:r>
            <a:r>
              <a:rPr lang="cs-CZ" sz="1600" dirty="0"/>
              <a:t>průměrná živá hmotnost jatečních </a:t>
            </a:r>
            <a:r>
              <a:rPr lang="cs-CZ" sz="1600" dirty="0" smtClean="0"/>
              <a:t>býků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nejnižší </a:t>
            </a:r>
            <a:r>
              <a:rPr lang="cs-CZ" sz="1600" dirty="0"/>
              <a:t>průměrná hrubá měsíční mzda ve </a:t>
            </a:r>
            <a:r>
              <a:rPr lang="cs-CZ" sz="1600" dirty="0" smtClean="0"/>
              <a:t>stavebnictví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nejnižší </a:t>
            </a:r>
            <a:r>
              <a:rPr lang="cs-CZ" sz="1600" dirty="0"/>
              <a:t>počet žáků nástavbového studia na 1 000 </a:t>
            </a:r>
            <a:r>
              <a:rPr lang="cs-CZ" sz="1600" dirty="0" smtClean="0"/>
              <a:t>obyvatel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nejnižší </a:t>
            </a:r>
            <a:r>
              <a:rPr lang="cs-CZ" sz="1600" dirty="0"/>
              <a:t>počet studentů soukromých vysokých škol na 1 000 obyvatel </a:t>
            </a:r>
            <a:endParaRPr lang="cs-CZ" sz="1600" dirty="0" smtClean="0"/>
          </a:p>
          <a:p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druhá nejnižší produkce komunálního odpadu na </a:t>
            </a:r>
            <a:r>
              <a:rPr lang="cs-CZ" sz="1600" dirty="0" smtClean="0"/>
              <a:t>obyvatele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druhý </a:t>
            </a:r>
            <a:r>
              <a:rPr lang="cs-CZ" sz="1600" dirty="0"/>
              <a:t>nejnižší počet potratů na 100 </a:t>
            </a:r>
            <a:r>
              <a:rPr lang="cs-CZ" sz="1600" dirty="0" smtClean="0"/>
              <a:t>narozených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druhá </a:t>
            </a:r>
            <a:r>
              <a:rPr lang="cs-CZ" sz="1600" dirty="0"/>
              <a:t>nejnižší průměrná hrubá měsíční </a:t>
            </a:r>
            <a:r>
              <a:rPr lang="cs-CZ" sz="1600" dirty="0" smtClean="0"/>
              <a:t>mzda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druhá </a:t>
            </a:r>
            <a:r>
              <a:rPr lang="cs-CZ" sz="1600" dirty="0"/>
              <a:t>nejnižší průměrná hrubá měsíční mzda vědeckých a odborných duševních pracovníků (specialistů</a:t>
            </a:r>
            <a:r>
              <a:rPr lang="cs-CZ" sz="16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druhý </a:t>
            </a:r>
            <a:r>
              <a:rPr lang="cs-CZ" sz="1600" dirty="0"/>
              <a:t>nejvyšší podíl prasat na 100 ha orné </a:t>
            </a:r>
            <a:r>
              <a:rPr lang="cs-CZ" sz="1600" dirty="0" smtClean="0"/>
              <a:t>půdy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druhá </a:t>
            </a:r>
            <a:r>
              <a:rPr lang="cs-CZ" sz="1600" dirty="0"/>
              <a:t>nejnižší průměrná živá hmotnost jatečných </a:t>
            </a:r>
            <a:r>
              <a:rPr lang="cs-CZ" sz="1600" dirty="0" smtClean="0"/>
              <a:t>ovcí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druhý </a:t>
            </a:r>
            <a:r>
              <a:rPr lang="cs-CZ" sz="1600" dirty="0"/>
              <a:t>nejnižší počet hromadných ubytovacích </a:t>
            </a:r>
            <a:r>
              <a:rPr lang="cs-CZ" sz="1600" dirty="0" smtClean="0"/>
              <a:t>zařízení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druhý </a:t>
            </a:r>
            <a:r>
              <a:rPr lang="cs-CZ" sz="1600" dirty="0"/>
              <a:t>nejnižší počet hospitalizovaných na 1 000 obyvatel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77786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08720"/>
            <a:ext cx="825887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třetí </a:t>
            </a:r>
            <a:r>
              <a:rPr lang="cs-CZ" sz="1600" dirty="0"/>
              <a:t>nejvyšší podíl zemědělské půdy na celkové výměře kraje</a:t>
            </a:r>
            <a:br>
              <a:rPr lang="cs-CZ" sz="1600" dirty="0"/>
            </a:br>
            <a:r>
              <a:rPr lang="cs-CZ" sz="1600" dirty="0"/>
              <a:t>třetí nejnižší podíl obyvatel bydlících v domech napojených na kanalizaci pro veřejnou potřebu</a:t>
            </a:r>
            <a:br>
              <a:rPr lang="cs-CZ" sz="1600" dirty="0"/>
            </a:br>
            <a:r>
              <a:rPr lang="cs-CZ" sz="1600" dirty="0"/>
              <a:t>třetí nejnižší podíl obyvatel ve věku 15 – 64 let</a:t>
            </a:r>
            <a:br>
              <a:rPr lang="cs-CZ" sz="1600" dirty="0"/>
            </a:br>
            <a:r>
              <a:rPr lang="cs-CZ" sz="1600" dirty="0"/>
              <a:t>třetí nejnižší počet rozvodů na 1 000 obyvatel</a:t>
            </a:r>
            <a:br>
              <a:rPr lang="cs-CZ" sz="1600" dirty="0"/>
            </a:br>
            <a:r>
              <a:rPr lang="cs-CZ" sz="1600" dirty="0"/>
              <a:t>třetí nejnižší počet rozvodů na 100 sňatků </a:t>
            </a:r>
            <a:br>
              <a:rPr lang="cs-CZ" sz="1600" dirty="0"/>
            </a:br>
            <a:r>
              <a:rPr lang="cs-CZ" sz="1600" dirty="0"/>
              <a:t>třetí nejnižší průměrná kupní cena rodinných domů v Kč/m</a:t>
            </a:r>
            <a:r>
              <a:rPr lang="cs-CZ" sz="1600" baseline="30000" dirty="0"/>
              <a:t>3</a:t>
            </a:r>
            <a:r>
              <a:rPr lang="cs-CZ" sz="1600" dirty="0"/>
              <a:t> </a:t>
            </a:r>
            <a:br>
              <a:rPr lang="cs-CZ" sz="1600" dirty="0"/>
            </a:br>
            <a:r>
              <a:rPr lang="cs-CZ" sz="1600" dirty="0"/>
              <a:t>třetí nejvyšší snáška vajec na 1 nosnici</a:t>
            </a:r>
            <a:br>
              <a:rPr lang="cs-CZ" sz="1600" dirty="0"/>
            </a:br>
            <a:r>
              <a:rPr lang="cs-CZ" sz="1600" dirty="0"/>
              <a:t>třetí nejnižší průměrná hrubá měsíční mzda v průmyslu</a:t>
            </a:r>
            <a:br>
              <a:rPr lang="cs-CZ" sz="1600" dirty="0"/>
            </a:br>
            <a:r>
              <a:rPr lang="cs-CZ" sz="1600" dirty="0"/>
              <a:t>třetí nejvyšší tržby z prodeje vlastních výrobků a služeb průmyslové povahy na 1 zaměstnance</a:t>
            </a:r>
            <a:br>
              <a:rPr lang="cs-CZ" sz="1600" dirty="0"/>
            </a:br>
            <a:r>
              <a:rPr lang="cs-CZ" sz="1600" dirty="0"/>
              <a:t>třetí nejvyšší počet zahájených bytů v rodinných domech na 1 000 obyvatel</a:t>
            </a:r>
            <a:br>
              <a:rPr lang="cs-CZ" sz="1600" dirty="0"/>
            </a:br>
            <a:r>
              <a:rPr lang="cs-CZ" sz="1600" dirty="0"/>
              <a:t>třetí nejnižší podíl nerezidentů na počtu hostů hromadných ubytovacích zařízení</a:t>
            </a:r>
            <a:br>
              <a:rPr lang="cs-CZ" sz="1600" dirty="0"/>
            </a:br>
            <a:r>
              <a:rPr lang="cs-CZ" sz="1600" dirty="0"/>
              <a:t>třetí nejvyšší podíl domácností s osobním počítačem</a:t>
            </a:r>
            <a:br>
              <a:rPr lang="cs-CZ" sz="1600" dirty="0"/>
            </a:br>
            <a:r>
              <a:rPr lang="cs-CZ" sz="1600" dirty="0"/>
              <a:t>třetí nejnižší počet lůžek v nemocnicích na 1 000 obyvatel</a:t>
            </a:r>
            <a:br>
              <a:rPr lang="cs-CZ" sz="1600" dirty="0"/>
            </a:br>
            <a:r>
              <a:rPr lang="cs-CZ" sz="1600" dirty="0"/>
              <a:t>třetí nejnižší počet zjištěných trestných činů na 1 000 obyvatel</a:t>
            </a:r>
            <a:br>
              <a:rPr lang="cs-CZ" sz="1600" dirty="0"/>
            </a:br>
            <a:r>
              <a:rPr lang="cs-CZ" sz="1600" dirty="0"/>
              <a:t>třetí nejnižší podíl dopravních nehod zaviněných chodcem</a:t>
            </a:r>
            <a:br>
              <a:rPr lang="cs-CZ" sz="1600" dirty="0"/>
            </a:br>
            <a:r>
              <a:rPr lang="cs-CZ" sz="1600" dirty="0"/>
              <a:t>třetí nejnižší počet požárů na 1 000 obyvatel </a:t>
            </a:r>
            <a:endParaRPr lang="cs-CZ" sz="1600" dirty="0" smtClean="0"/>
          </a:p>
          <a:p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čtvrté nejvyšší měrné emise oxidů dusíku v t/km</a:t>
            </a:r>
            <a:r>
              <a:rPr lang="cs-CZ" sz="1600" baseline="30000" dirty="0"/>
              <a:t>2</a:t>
            </a:r>
            <a:r>
              <a:rPr lang="cs-CZ" sz="1600" dirty="0"/>
              <a:t> (REZZO 1 – 4)</a:t>
            </a:r>
            <a:br>
              <a:rPr lang="cs-CZ" sz="1600" dirty="0"/>
            </a:br>
            <a:r>
              <a:rPr lang="cs-CZ" sz="1600" dirty="0"/>
              <a:t>čtvrtý nejvyšší počet zemřelých na 1 000 obyvatel</a:t>
            </a:r>
            <a:br>
              <a:rPr lang="cs-CZ" sz="1600" dirty="0"/>
            </a:br>
            <a:r>
              <a:rPr lang="cs-CZ" sz="1600" dirty="0"/>
              <a:t>čtvrtá nejnižší naděje dožití žen při narození</a:t>
            </a:r>
            <a:br>
              <a:rPr lang="cs-CZ" sz="1600" dirty="0"/>
            </a:br>
            <a:r>
              <a:rPr lang="cs-CZ" sz="1600" dirty="0"/>
              <a:t>čtvrtý nejvyšší podíl skotu na 100 ha zemědělské půdy </a:t>
            </a:r>
            <a:br>
              <a:rPr lang="cs-CZ" sz="1600" dirty="0"/>
            </a:b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70418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2178</TotalTime>
  <Words>2925</Words>
  <Application>Microsoft Office PowerPoint</Application>
  <PresentationFormat>Předvádění na obrazovce (4:3)</PresentationFormat>
  <Paragraphs>333</Paragraphs>
  <Slides>40</Slides>
  <Notes>35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Prezentace aplikace PowerPoint</vt:lpstr>
      <vt:lpstr>Anotace</vt:lpstr>
      <vt:lpstr>Pardubický kraj</vt:lpstr>
      <vt:lpstr>Poloha</vt:lpstr>
      <vt:lpstr>Symboly</vt:lpstr>
      <vt:lpstr>Základní údaje k 1. 1. 2012  </vt:lpstr>
      <vt:lpstr>Základní charakteristika</vt:lpstr>
      <vt:lpstr>Administrativní dělení</vt:lpstr>
      <vt:lpstr>Přírodní podmínky</vt:lpstr>
      <vt:lpstr>Prezentace aplikace PowerPoint</vt:lpstr>
      <vt:lpstr>Prezentace aplikace PowerPoint</vt:lpstr>
      <vt:lpstr>Vodstvo</vt:lpstr>
      <vt:lpstr>Prezentace aplikace PowerPoint</vt:lpstr>
      <vt:lpstr>Prezentace aplikace PowerPoint</vt:lpstr>
      <vt:lpstr>Hospodářství</vt:lpstr>
      <vt:lpstr>Průmyslové podniky kraje</vt:lpstr>
      <vt:lpstr>Pardubice - průmysl</vt:lpstr>
      <vt:lpstr>Zemědělství</vt:lpstr>
      <vt:lpstr>Doprava</vt:lpstr>
      <vt:lpstr>Obyvatelstvo</vt:lpstr>
      <vt:lpstr>Školství</vt:lpstr>
      <vt:lpstr>Prezentace aplikace PowerPoint</vt:lpstr>
      <vt:lpstr>Cestovní ruch</vt:lpstr>
      <vt:lpstr>Zajímavosti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Několik NEJ o Pardubickém kraji</vt:lpstr>
      <vt:lpstr>Prezentace aplikace PowerPoint</vt:lpstr>
    </vt:vector>
  </TitlesOfParts>
  <Company>Masarykova ZŠ Debt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dc:creator>Jakub Černý</dc:creator>
  <cp:lastModifiedBy>Jakub Černý</cp:lastModifiedBy>
  <cp:revision>84</cp:revision>
  <dcterms:created xsi:type="dcterms:W3CDTF">2013-02-08T11:05:59Z</dcterms:created>
  <dcterms:modified xsi:type="dcterms:W3CDTF">2013-07-02T08:03:39Z</dcterms:modified>
</cp:coreProperties>
</file>