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8" r:id="rId4"/>
    <p:sldId id="261" r:id="rId5"/>
    <p:sldId id="263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1" d="100"/>
          <a:sy n="51" d="100"/>
        </p:scale>
        <p:origin x="547" y="4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0D814DF-2C4C-48BB-81AD-439FC4CDC6AA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54C868B-C4D0-43F5-95DE-A661F23499F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72230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4C868B-C4D0-43F5-95DE-A661F23499F6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636977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54C868B-C4D0-43F5-95DE-A661F23499F6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8327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AE7541-7B51-4794-967E-100777E7FB39}" type="datetimeFigureOut">
              <a:rPr lang="cs-CZ" smtClean="0"/>
              <a:pPr/>
              <a:t>1.10.2013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8E1BD4-983E-4FBF-830F-364AA54F89E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071538" y="0"/>
            <a:ext cx="6286544" cy="92869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36184424"/>
              </p:ext>
            </p:extLst>
          </p:nvPr>
        </p:nvGraphicFramePr>
        <p:xfrm>
          <a:off x="928662" y="1428736"/>
          <a:ext cx="7286676" cy="5309249"/>
        </p:xfrm>
        <a:graphic>
          <a:graphicData uri="http://schemas.openxmlformats.org/drawingml/2006/table">
            <a:tbl>
              <a:tblPr/>
              <a:tblGrid>
                <a:gridCol w="2695425"/>
                <a:gridCol w="4591251"/>
              </a:tblGrid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Název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>
                          <a:latin typeface="Times New Roman"/>
                          <a:ea typeface="Calibri"/>
                          <a:cs typeface="Times New Roman"/>
                        </a:rPr>
                        <a:t>Slova jednoznačná a mnohoznačná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47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Žáci 4. ročníku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si zopakují známé učivo z předchouího ročníku</a:t>
                      </a:r>
                      <a:r>
                        <a:rPr lang="cs-CZ" sz="1400" dirty="0" smtClean="0">
                          <a:latin typeface="Times New Roman"/>
                          <a:ea typeface="Calibri"/>
                          <a:cs typeface="Times New Roman"/>
                        </a:rPr>
                        <a:t>, žáci 3. </a:t>
                      </a:r>
                      <a:r>
                        <a:rPr lang="cs-CZ" sz="1400" smtClean="0">
                          <a:latin typeface="Times New Roman"/>
                          <a:ea typeface="Calibri"/>
                          <a:cs typeface="Times New Roman"/>
                        </a:rPr>
                        <a:t>ročníku se seznámí snovým učivem </a:t>
                      </a:r>
                      <a:r>
                        <a:rPr lang="cs-CZ" sz="1400" dirty="0">
                          <a:latin typeface="Times New Roman"/>
                          <a:ea typeface="Calibri"/>
                          <a:cs typeface="Times New Roman"/>
                        </a:rPr>
                        <a:t>poté samostatně doplňují pracovní list.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Autor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47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Očekávaný výstup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Žák rozumí významu slova mnohoznačný, dokáže slova použít ve větě podle jejich významu.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55470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Klíčová slova, pojmy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Slova jednoznačná, mnohoznačná, význam slova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Vzdělávací oblast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Jazyk a jazyková</a:t>
                      </a:r>
                      <a:r>
                        <a:rPr lang="cs-CZ" sz="14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komunikace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 smtClean="0">
                          <a:latin typeface="Times New Roman"/>
                          <a:ea typeface="Times New Roman"/>
                          <a:cs typeface="Times New Roman"/>
                        </a:rPr>
                        <a:t>Druh </a:t>
                      </a:r>
                      <a:r>
                        <a:rPr lang="cs-CZ" sz="1400" b="1" dirty="0">
                          <a:latin typeface="Times New Roman"/>
                          <a:ea typeface="Times New Roman"/>
                          <a:cs typeface="Times New Roman"/>
                        </a:rPr>
                        <a:t>učebního materiálu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DUM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Žáci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I. stupeň, základní vzdělávání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Ověřeno dne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smtClean="0">
                          <a:latin typeface="Times New Roman"/>
                          <a:ea typeface="Times New Roman"/>
                          <a:cs typeface="Times New Roman"/>
                        </a:rPr>
                        <a:t>17.9.2013</a:t>
                      </a:r>
                      <a:endParaRPr lang="cs-CZ" sz="14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Třída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3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. a</a:t>
                      </a:r>
                      <a:r>
                        <a:rPr lang="cs-CZ" sz="1400" baseline="0" dirty="0" smtClean="0">
                          <a:latin typeface="Times New Roman"/>
                          <a:ea typeface="Times New Roman"/>
                          <a:cs typeface="Times New Roman"/>
                        </a:rPr>
                        <a:t> 4.</a:t>
                      </a:r>
                      <a:r>
                        <a:rPr lang="cs-CZ" sz="1400" dirty="0" smtClean="0">
                          <a:latin typeface="Times New Roman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ročník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Předmět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>
                          <a:latin typeface="Times New Roman"/>
                          <a:ea typeface="Times New Roman"/>
                          <a:cs typeface="Times New Roman"/>
                        </a:rPr>
                        <a:t>Český jazyk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  <a:tr h="30981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latin typeface="Times New Roman"/>
                          <a:ea typeface="Times New Roman"/>
                          <a:cs typeface="Times New Roman"/>
                        </a:rPr>
                        <a:t>Učitel</a:t>
                      </a:r>
                      <a:endParaRPr lang="cs-CZ" sz="1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Times New Roman"/>
                          <a:ea typeface="Times New Roman"/>
                          <a:cs typeface="Times New Roman"/>
                        </a:rPr>
                        <a:t>Mgr. Zuzana Šmerdová</a:t>
                      </a:r>
                      <a:endParaRPr lang="cs-CZ" sz="1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469" marR="46469" marT="27881" marB="27881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19457" name="Rectangle 1"/>
          <p:cNvSpPr>
            <a:spLocks noChangeArrowheads="1"/>
          </p:cNvSpPr>
          <p:nvPr/>
        </p:nvSpPr>
        <p:spPr bwMode="auto">
          <a:xfrm>
            <a:off x="827584" y="1124744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VZDĚLÁVACÍ  MATERIÁL kód: 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ýbuch 2 2"/>
          <p:cNvSpPr/>
          <p:nvPr/>
        </p:nvSpPr>
        <p:spPr>
          <a:xfrm rot="560672">
            <a:off x="428596" y="357166"/>
            <a:ext cx="8143932" cy="3286148"/>
          </a:xfrm>
          <a:prstGeom prst="irregularSeal2">
            <a:avLst/>
          </a:prstGeom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002060"/>
                </a:solidFill>
              </a:rPr>
              <a:t>SLOVA JEDNOZNAČNÁ</a:t>
            </a:r>
            <a:endParaRPr lang="cs-CZ" sz="4000" b="1" i="1" dirty="0">
              <a:solidFill>
                <a:srgbClr val="00206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 rot="588501">
            <a:off x="1370779" y="4623056"/>
            <a:ext cx="568700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002060"/>
                </a:solidFill>
              </a:rPr>
              <a:t>MAJÍ POUZE JEDEN VÝZNAM</a:t>
            </a:r>
            <a:endParaRPr lang="cs-CZ" sz="3600" b="1" i="1" u="sng" dirty="0">
              <a:solidFill>
                <a:srgbClr val="00206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ýbuch 2 1"/>
          <p:cNvSpPr/>
          <p:nvPr/>
        </p:nvSpPr>
        <p:spPr>
          <a:xfrm rot="560672">
            <a:off x="346494" y="-37197"/>
            <a:ext cx="8713988" cy="3487892"/>
          </a:xfrm>
          <a:prstGeom prst="irregularSeal2">
            <a:avLst/>
          </a:prstGeom>
          <a:solidFill>
            <a:schemeClr val="accent4">
              <a:lumMod val="60000"/>
              <a:lumOff val="40000"/>
            </a:schemeClr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b="1" i="1" dirty="0" smtClean="0">
                <a:solidFill>
                  <a:srgbClr val="7030A0"/>
                </a:solidFill>
              </a:rPr>
              <a:t>SLOVA</a:t>
            </a:r>
          </a:p>
          <a:p>
            <a:pPr algn="ctr"/>
            <a:r>
              <a:rPr lang="cs-CZ" sz="4000" b="1" i="1" dirty="0" smtClean="0">
                <a:solidFill>
                  <a:srgbClr val="7030A0"/>
                </a:solidFill>
              </a:rPr>
              <a:t>MNOHOZNAČNÁ</a:t>
            </a:r>
            <a:endParaRPr lang="cs-CZ" sz="4000" b="1" i="1" dirty="0">
              <a:solidFill>
                <a:srgbClr val="7030A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 rot="588501">
            <a:off x="2881556" y="3571069"/>
            <a:ext cx="42394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</a:rPr>
              <a:t>MAJÍ VÍCE VÝZNAMŮ</a:t>
            </a:r>
            <a:endParaRPr lang="cs-CZ" sz="3600" b="1" i="1" u="sng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28596" y="4572008"/>
            <a:ext cx="4630242" cy="236988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28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Na stromě roste list.</a:t>
            </a:r>
          </a:p>
          <a:p>
            <a:endParaRPr lang="cs-CZ" sz="2800" b="1" dirty="0" smtClean="0">
              <a:solidFill>
                <a:srgbClr val="7030A0"/>
              </a:solidFill>
            </a:endParaRPr>
          </a:p>
          <a:p>
            <a:r>
              <a:rPr lang="cs-CZ" sz="2800" b="1" dirty="0" smtClean="0">
                <a:solidFill>
                  <a:srgbClr val="7030A0"/>
                </a:solidFill>
              </a:rPr>
              <a:t>V knize mi chybí  poslední list.</a:t>
            </a:r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57158" y="3143248"/>
            <a:ext cx="1714512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 rot="810469">
            <a:off x="5821182" y="4582315"/>
            <a:ext cx="2113376" cy="196399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7" name="TextovéPole 6"/>
          <p:cNvSpPr txBox="1"/>
          <p:nvPr/>
        </p:nvSpPr>
        <p:spPr>
          <a:xfrm rot="701188">
            <a:off x="4270497" y="4589351"/>
            <a:ext cx="942759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i="1" u="sng" dirty="0" smtClean="0">
                <a:solidFill>
                  <a:srgbClr val="7030A0"/>
                </a:solidFill>
              </a:rPr>
              <a:t>LIST</a:t>
            </a:r>
            <a:endParaRPr lang="cs-CZ" sz="3600" b="1" i="1" u="sng" dirty="0">
              <a:solidFill>
                <a:srgbClr val="7030A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28596" y="714356"/>
            <a:ext cx="5021759" cy="224676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Ve škole se učíme anglický jazyk.</a:t>
            </a:r>
          </a:p>
          <a:p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V botě je jazyk.</a:t>
            </a:r>
          </a:p>
          <a:p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Nevyplazuj na mě jazyk.</a:t>
            </a:r>
            <a:endParaRPr lang="cs-CZ" sz="2800" b="1" dirty="0">
              <a:solidFill>
                <a:srgbClr val="0070C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286248" y="4643446"/>
            <a:ext cx="4693914" cy="138499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00B050"/>
                </a:solidFill>
              </a:rPr>
              <a:t>Zuby si čistíme dvakrát denně.</a:t>
            </a:r>
          </a:p>
          <a:p>
            <a:endParaRPr lang="cs-CZ" sz="2800" b="1" dirty="0">
              <a:solidFill>
                <a:srgbClr val="00B050"/>
              </a:solidFill>
            </a:endParaRPr>
          </a:p>
          <a:p>
            <a:r>
              <a:rPr lang="cs-CZ" sz="2800" b="1" dirty="0" smtClean="0">
                <a:solidFill>
                  <a:srgbClr val="00B050"/>
                </a:solidFill>
              </a:rPr>
              <a:t>Pila má ostré zuby.</a:t>
            </a:r>
            <a:endParaRPr lang="cs-CZ" sz="2800" b="1" dirty="0">
              <a:solidFill>
                <a:srgbClr val="00B05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43042" y="214290"/>
            <a:ext cx="119109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i="1" u="sng" dirty="0" smtClean="0">
                <a:solidFill>
                  <a:srgbClr val="0070C0"/>
                </a:solidFill>
              </a:rPr>
              <a:t>JAZYK</a:t>
            </a:r>
            <a:endParaRPr lang="cs-CZ" sz="3200" b="1" i="1" u="sng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43636" y="4071942"/>
            <a:ext cx="87876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i="1" u="sng" dirty="0" smtClean="0">
                <a:solidFill>
                  <a:srgbClr val="00B050"/>
                </a:solidFill>
              </a:rPr>
              <a:t>ZUB</a:t>
            </a:r>
            <a:endParaRPr lang="cs-CZ" sz="3200" b="1" i="1" u="sng" dirty="0">
              <a:solidFill>
                <a:srgbClr val="00B05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2285992"/>
            <a:ext cx="1357322" cy="121444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00496" y="1142984"/>
            <a:ext cx="1571636" cy="135732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072198" y="0"/>
            <a:ext cx="1685924" cy="1757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71472" y="3786190"/>
            <a:ext cx="1714512" cy="1785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 rot="761060">
            <a:off x="2080152" y="5117804"/>
            <a:ext cx="1723224" cy="15701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5986" y="214290"/>
            <a:ext cx="913801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i="1" u="sng" dirty="0" smtClean="0">
                <a:solidFill>
                  <a:srgbClr val="7030A0"/>
                </a:solidFill>
              </a:rPr>
              <a:t>Nakresli do prázdných rámečků různé významy daných slov :</a:t>
            </a:r>
            <a:endParaRPr lang="cs-CZ" sz="2800" b="1" i="1" u="sng" dirty="0">
              <a:solidFill>
                <a:srgbClr val="7030A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857356" y="2428868"/>
            <a:ext cx="114345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HOUBA</a:t>
            </a:r>
            <a:endParaRPr lang="cs-CZ" sz="24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" name="Čárový popisek 1 4"/>
          <p:cNvSpPr/>
          <p:nvPr/>
        </p:nvSpPr>
        <p:spPr>
          <a:xfrm>
            <a:off x="2928926" y="1000108"/>
            <a:ext cx="1428760" cy="1041276"/>
          </a:xfrm>
          <a:prstGeom prst="borderCallout1">
            <a:avLst>
              <a:gd name="adj1" fmla="val 69416"/>
              <a:gd name="adj2" fmla="val -1908"/>
              <a:gd name="adj3" fmla="val 137320"/>
              <a:gd name="adj4" fmla="val -29044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Čárový popisek 1 5"/>
          <p:cNvSpPr/>
          <p:nvPr/>
        </p:nvSpPr>
        <p:spPr>
          <a:xfrm rot="10800000">
            <a:off x="500034" y="1000108"/>
            <a:ext cx="1414466" cy="1071570"/>
          </a:xfrm>
          <a:prstGeom prst="borderCallout1">
            <a:avLst>
              <a:gd name="adj1" fmla="val 29941"/>
              <a:gd name="adj2" fmla="val -4094"/>
              <a:gd name="adj3" fmla="val -32168"/>
              <a:gd name="adj4" fmla="val -35433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6429388" y="3286124"/>
            <a:ext cx="75623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OKO</a:t>
            </a:r>
            <a:endParaRPr lang="cs-CZ" sz="2400" b="1" i="1" u="sng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Čárový popisek 1 8"/>
          <p:cNvSpPr/>
          <p:nvPr/>
        </p:nvSpPr>
        <p:spPr>
          <a:xfrm>
            <a:off x="7429520" y="1857364"/>
            <a:ext cx="1428760" cy="1041276"/>
          </a:xfrm>
          <a:prstGeom prst="borderCallout1">
            <a:avLst>
              <a:gd name="adj1" fmla="val 69416"/>
              <a:gd name="adj2" fmla="val -1908"/>
              <a:gd name="adj3" fmla="val 137320"/>
              <a:gd name="adj4" fmla="val -29044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Čárový popisek 1 9"/>
          <p:cNvSpPr/>
          <p:nvPr/>
        </p:nvSpPr>
        <p:spPr>
          <a:xfrm>
            <a:off x="4857752" y="1928802"/>
            <a:ext cx="1428760" cy="1041276"/>
          </a:xfrm>
          <a:prstGeom prst="borderCallout1">
            <a:avLst>
              <a:gd name="adj1" fmla="val 131319"/>
              <a:gd name="adj2" fmla="val 132386"/>
              <a:gd name="adj3" fmla="val 61021"/>
              <a:gd name="adj4" fmla="val 103152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Čárový popisek 1 10"/>
          <p:cNvSpPr/>
          <p:nvPr/>
        </p:nvSpPr>
        <p:spPr>
          <a:xfrm rot="10800000">
            <a:off x="7500958" y="4071942"/>
            <a:ext cx="1428760" cy="1041276"/>
          </a:xfrm>
          <a:prstGeom prst="borderCallout1">
            <a:avLst>
              <a:gd name="adj1" fmla="val 43503"/>
              <a:gd name="adj2" fmla="val 103009"/>
              <a:gd name="adj3" fmla="val 107088"/>
              <a:gd name="adj4" fmla="val 132529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Čárový popisek 1 11"/>
          <p:cNvSpPr/>
          <p:nvPr/>
        </p:nvSpPr>
        <p:spPr>
          <a:xfrm rot="10800000">
            <a:off x="4857752" y="4071942"/>
            <a:ext cx="1428760" cy="1041276"/>
          </a:xfrm>
          <a:prstGeom prst="borderCallout1">
            <a:avLst>
              <a:gd name="adj1" fmla="val 46382"/>
              <a:gd name="adj2" fmla="val -4006"/>
              <a:gd name="adj3" fmla="val 111407"/>
              <a:gd name="adj4" fmla="val -29044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857356" y="4643446"/>
            <a:ext cx="130926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/>
              <a:t>KORUNA</a:t>
            </a:r>
            <a:endParaRPr lang="cs-CZ" sz="2400" b="1" i="1" u="sng" dirty="0"/>
          </a:p>
        </p:txBody>
      </p:sp>
      <p:sp>
        <p:nvSpPr>
          <p:cNvPr id="14" name="Čárový popisek 1 13"/>
          <p:cNvSpPr/>
          <p:nvPr/>
        </p:nvSpPr>
        <p:spPr>
          <a:xfrm rot="10800000">
            <a:off x="285720" y="3143248"/>
            <a:ext cx="1414466" cy="1071570"/>
          </a:xfrm>
          <a:prstGeom prst="borderCallout1">
            <a:avLst>
              <a:gd name="adj1" fmla="val 29941"/>
              <a:gd name="adj2" fmla="val -4094"/>
              <a:gd name="adj3" fmla="val -40562"/>
              <a:gd name="adj4" fmla="val -44971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Čárový popisek 1 15"/>
          <p:cNvSpPr/>
          <p:nvPr/>
        </p:nvSpPr>
        <p:spPr>
          <a:xfrm rot="10800000">
            <a:off x="357158" y="5357826"/>
            <a:ext cx="1428760" cy="1041276"/>
          </a:xfrm>
          <a:prstGeom prst="borderCallout1">
            <a:avLst>
              <a:gd name="adj1" fmla="val 46382"/>
              <a:gd name="adj2" fmla="val -4006"/>
              <a:gd name="adj3" fmla="val 111407"/>
              <a:gd name="adj4" fmla="val -29044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Čárový popisek 1 16"/>
          <p:cNvSpPr/>
          <p:nvPr/>
        </p:nvSpPr>
        <p:spPr>
          <a:xfrm rot="10800000">
            <a:off x="3286116" y="5357826"/>
            <a:ext cx="1428760" cy="1041276"/>
          </a:xfrm>
          <a:prstGeom prst="borderCallout1">
            <a:avLst>
              <a:gd name="adj1" fmla="val 43503"/>
              <a:gd name="adj2" fmla="val 103009"/>
              <a:gd name="adj3" fmla="val 107088"/>
              <a:gd name="adj4" fmla="val 132529"/>
            </a:avLst>
          </a:prstGeom>
          <a:solidFill>
            <a:schemeClr val="bg1"/>
          </a:solidFill>
          <a:ln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14348" y="1428736"/>
            <a:ext cx="707236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http://officeimg.vo.msecnd.net/en-us/images/MB900441793.jpg</a:t>
            </a:r>
          </a:p>
          <a:p>
            <a:endParaRPr lang="cs-CZ" dirty="0" smtClean="0"/>
          </a:p>
          <a:p>
            <a:r>
              <a:rPr lang="cs-CZ" dirty="0" smtClean="0"/>
              <a:t>http://officeimg.vo.msecnd.net/en-us/images/MB900441734.jpg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714348" y="2714620"/>
            <a:ext cx="628654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http://officeimg.vo.msecnd.net/en-us/images/MB900424496.jpg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85786" y="3357562"/>
            <a:ext cx="707236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http://officeimg.vo.msecnd.net/en-us/images/MB900310108.jpg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785786" y="4000504"/>
            <a:ext cx="635798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http://officeimg.vo.msecnd.net/en-us/images/MB900056935.jpg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57224" y="4714884"/>
            <a:ext cx="678661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http://officeimg.vo.msecnd.net/en-us/images/MB900428061.jpg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714348" y="5286388"/>
            <a:ext cx="7358114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   http://officeimg.vo.msecnd.net/en-us/images/MB900391184.jpg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14348" y="714356"/>
            <a:ext cx="16209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 :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207</Words>
  <Application>Microsoft Office PowerPoint</Application>
  <PresentationFormat>Předvádění na obrazovce (4:3)</PresentationFormat>
  <Paragraphs>64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Calibri</vt:lpstr>
      <vt:lpstr>Times New Roman</vt:lpstr>
      <vt:lpstr>Motiv sady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Zdena Šmerdová</dc:creator>
  <cp:lastModifiedBy>MMU</cp:lastModifiedBy>
  <cp:revision>10</cp:revision>
  <dcterms:created xsi:type="dcterms:W3CDTF">2013-09-15T14:29:57Z</dcterms:created>
  <dcterms:modified xsi:type="dcterms:W3CDTF">2013-10-01T12:37:33Z</dcterms:modified>
</cp:coreProperties>
</file>