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3FEED2-B088-40D2-AFF2-A74B480619E6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3EA64E-0122-435F-8640-BFF9916583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8999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11AB6D-EB90-4106-8542-47F92F01F1D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F0D59E-FFA1-43EC-ABDA-F87C11D1E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2773950"/>
              </p:ext>
            </p:extLst>
          </p:nvPr>
        </p:nvGraphicFramePr>
        <p:xfrm>
          <a:off x="467544" y="1556792"/>
          <a:ext cx="8143932" cy="5089770"/>
        </p:xfrm>
        <a:graphic>
          <a:graphicData uri="http://schemas.openxmlformats.org/drawingml/2006/table">
            <a:tbl>
              <a:tblPr/>
              <a:tblGrid>
                <a:gridCol w="3012534"/>
                <a:gridCol w="5131398"/>
              </a:tblGrid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Druhy vět - opakování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Žáci si zopakují druhy vět a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znaménka za větou.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Žák rozlišuje</a:t>
                      </a:r>
                      <a:r>
                        <a:rPr lang="cs-CZ" sz="16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druhy vět dle postoje mluvčího</a:t>
                      </a:r>
                      <a:endParaRPr lang="cs-CZ" sz="1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Věta,</a:t>
                      </a:r>
                      <a:r>
                        <a:rPr lang="cs-CZ" sz="16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znaménka </a:t>
                      </a:r>
                      <a:r>
                        <a:rPr lang="cs-CZ" sz="16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za větou</a:t>
                      </a:r>
                      <a:endParaRPr lang="cs-CZ" sz="1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Jazyk</a:t>
                      </a:r>
                      <a:r>
                        <a:rPr lang="cs-CZ" sz="16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smtClean="0">
                          <a:latin typeface="Times New Roman"/>
                          <a:ea typeface="Times New Roman"/>
                          <a:cs typeface="Times New Roman"/>
                        </a:rPr>
                        <a:t>a jazyková </a:t>
                      </a:r>
                      <a:r>
                        <a:rPr lang="cs-CZ" sz="16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komunikace</a:t>
                      </a:r>
                      <a:endParaRPr lang="cs-CZ" sz="1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Times New Roman"/>
                          <a:ea typeface="Times New Roman"/>
                          <a:cs typeface="Times New Roman"/>
                        </a:rPr>
                        <a:t>4.9.2013</a:t>
                      </a:r>
                      <a:endParaRPr lang="cs-CZ" sz="1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Ceský</a:t>
                      </a:r>
                      <a:r>
                        <a:rPr lang="cs-CZ" sz="16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jazyk</a:t>
                      </a:r>
                      <a:endParaRPr lang="cs-CZ" sz="1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11247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70802"/>
            <a:ext cx="6072142" cy="96325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43174" y="785794"/>
            <a:ext cx="3500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Druhy vět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928803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</a:rPr>
              <a:t>Věta oznamovací</a:t>
            </a:r>
            <a:endParaRPr lang="cs-CZ" sz="3200" b="1" u="sng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6248" y="26431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7620" y="2143116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Větou oznamovací něco oznamujeme.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9058" y="2714620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Píšeme za ní tečku.   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7215206" y="2786058"/>
            <a:ext cx="357190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105063">
            <a:off x="720152" y="2913112"/>
            <a:ext cx="1447137" cy="1175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214678" y="3500438"/>
            <a:ext cx="4089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Jirka jezdí na motorce.</a:t>
            </a:r>
            <a:endParaRPr lang="cs-CZ" sz="2800" b="1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118139">
            <a:off x="722018" y="4540351"/>
            <a:ext cx="1333720" cy="1161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3214678" y="4786322"/>
            <a:ext cx="4316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Já mám moc ráda ananas.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71802" y="6072206"/>
            <a:ext cx="4917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Zkus vymyslet další věty oznamovací.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000108"/>
            <a:ext cx="29976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3">
                    <a:lumMod val="50000"/>
                  </a:schemeClr>
                </a:solidFill>
              </a:rPr>
              <a:t>Věta rozkazovací</a:t>
            </a:r>
            <a:endParaRPr lang="cs-CZ" sz="32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100" y="1714489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Větou rozkazovací někomu něco přikazujeme či zakazujeme nebo někoho k něčemu vyzýváme.</a:t>
            </a:r>
          </a:p>
          <a:p>
            <a:endParaRPr lang="cs-CZ" sz="2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2357430"/>
            <a:ext cx="792961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Píšeme za ní tečku         nebo vykřičník  </a:t>
            </a:r>
            <a:r>
              <a:rPr lang="cs-CZ" sz="5400" b="1" dirty="0" smtClean="0">
                <a:solidFill>
                  <a:srgbClr val="FF0000"/>
                </a:solidFill>
              </a:rPr>
              <a:t>!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odle síly důrazu.</a:t>
            </a:r>
            <a:endParaRPr lang="cs-CZ" sz="2400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3500430" y="2786058"/>
            <a:ext cx="285752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3857628"/>
            <a:ext cx="221457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071934" y="3929066"/>
            <a:ext cx="335758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Dávej pozor!</a:t>
            </a:r>
          </a:p>
          <a:p>
            <a:r>
              <a:rPr lang="cs-CZ" sz="2800" b="1" dirty="0" smtClean="0"/>
              <a:t>Dívej se na tabuli.</a:t>
            </a:r>
          </a:p>
          <a:p>
            <a:r>
              <a:rPr lang="cs-CZ" sz="2800" b="1" dirty="0" smtClean="0"/>
              <a:t>Honzo, neopisuj!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00496" y="6072206"/>
            <a:ext cx="4295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Vymysli další věty rozkazovací.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571480"/>
            <a:ext cx="28024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</a:rPr>
              <a:t>Věta tázací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1285860"/>
            <a:ext cx="43577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Větou tázací se ptáme.</a:t>
            </a:r>
          </a:p>
          <a:p>
            <a:r>
              <a:rPr lang="cs-CZ" sz="2400" dirty="0" smtClean="0"/>
              <a:t>Píšeme za ní otazník.  </a:t>
            </a:r>
            <a:r>
              <a:rPr lang="cs-CZ" sz="4000" b="1" dirty="0" smtClean="0">
                <a:solidFill>
                  <a:srgbClr val="FF0000"/>
                </a:solidFill>
              </a:rPr>
              <a:t>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786058"/>
            <a:ext cx="185738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500430" y="3071810"/>
            <a:ext cx="4857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Máš rád zvířata?</a:t>
            </a:r>
          </a:p>
          <a:p>
            <a:r>
              <a:rPr lang="cs-CZ" sz="2400" b="1" dirty="0" smtClean="0"/>
              <a:t>Jaké zvíře je na obrázku?</a:t>
            </a:r>
          </a:p>
          <a:p>
            <a:r>
              <a:rPr lang="cs-CZ" sz="2400" b="1" dirty="0" smtClean="0"/>
              <a:t>Je to hroch?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5500702"/>
            <a:ext cx="45720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Vymysli další věty tázací.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Ptej se svýchspolužáků. 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857232"/>
            <a:ext cx="1870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</a:rPr>
              <a:t>Věty přací</a:t>
            </a:r>
            <a:endParaRPr lang="cs-CZ" sz="32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100" y="1643050"/>
            <a:ext cx="62035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Větou přací vyslovujeme nějaké přání či touhu.</a:t>
            </a:r>
          </a:p>
          <a:p>
            <a:r>
              <a:rPr lang="cs-CZ" sz="2400" dirty="0" smtClean="0"/>
              <a:t>Píšeme za ní tečku.  </a:t>
            </a:r>
            <a:endParaRPr lang="cs-CZ" sz="2400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3643306" y="2143116"/>
            <a:ext cx="357190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2714620"/>
            <a:ext cx="1285884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4071942"/>
            <a:ext cx="1285884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3143240" y="3071810"/>
            <a:ext cx="36736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Kéž by dnes svítilo sluníčko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14678" y="4000504"/>
            <a:ext cx="2969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Ať už přestane pršet.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14678" y="5715016"/>
            <a:ext cx="46445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Co by sis přál ty? Použij věty přací.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57224" y="1071546"/>
            <a:ext cx="47148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http://obrazky.superia.cz/doprava/motorka.php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7224" y="571480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</p:txBody>
      </p:sp>
      <p:sp>
        <p:nvSpPr>
          <p:cNvPr id="6" name="Obdélník 5"/>
          <p:cNvSpPr/>
          <p:nvPr/>
        </p:nvSpPr>
        <p:spPr>
          <a:xfrm>
            <a:off x="857224" y="1500174"/>
            <a:ext cx="45294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http://obrazky.superia.cz/ovoce/ananas.php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57224" y="1928802"/>
            <a:ext cx="4278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http://obrazky.superia.cz/zeny/ucitelka.php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57224" y="2357430"/>
            <a:ext cx="4283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http://obrazky.superia.cz/zvirata/hroch.php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57224" y="2857496"/>
            <a:ext cx="5143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http://obrazky.superia.cz/symboly/slunecno.php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57224" y="3286124"/>
            <a:ext cx="43007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http://obrazky.superia.cz/symboly/dest.php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252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Dum</cp:lastModifiedBy>
  <cp:revision>20</cp:revision>
  <dcterms:created xsi:type="dcterms:W3CDTF">2013-09-02T08:36:23Z</dcterms:created>
  <dcterms:modified xsi:type="dcterms:W3CDTF">2013-10-01T12:54:29Z</dcterms:modified>
</cp:coreProperties>
</file>