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7490E5-5AEC-4C35-8ED8-560CE411DD9F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F41ED-DFF3-42A8-875A-6805496DA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632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F41ED-DFF3-42A8-875A-6805496DA35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57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2F41ED-DFF3-42A8-875A-6805496DA35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659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C27701-4A30-4535-BFB4-41E5BB90C7B0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C6E0C4-AB71-4A06-A870-C3733B9F483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14290"/>
            <a:ext cx="6715172" cy="1105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6582583"/>
              </p:ext>
            </p:extLst>
          </p:nvPr>
        </p:nvGraphicFramePr>
        <p:xfrm>
          <a:off x="857224" y="1643050"/>
          <a:ext cx="7500989" cy="4889519"/>
        </p:xfrm>
        <a:graphic>
          <a:graphicData uri="http://schemas.openxmlformats.org/drawingml/2006/table">
            <a:tbl>
              <a:tblPr/>
              <a:tblGrid>
                <a:gridCol w="2774702"/>
                <a:gridCol w="4726287"/>
              </a:tblGrid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Párové souhlásky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33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ke zopakování párových souhlásek ze 2.ročníku. 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768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umí rozpoznat a správně zdůvodnit párové souhlásky.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Párové souhlásky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Jazyk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1400" baseline="0" smtClean="0">
                          <a:latin typeface="Times New Roman"/>
                          <a:ea typeface="Calibri"/>
                          <a:cs typeface="Times New Roman"/>
                        </a:rPr>
                        <a:t>jazyková komunikace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23.9.2013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988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235" marR="44235" marT="26541" marB="2654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0"/>
            <a:ext cx="3671261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b="1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b="1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b="1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400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VZDĚLÁVACÍ  MATERIÁL kód: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000240"/>
            <a:ext cx="3143240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válný popisek 2"/>
          <p:cNvSpPr/>
          <p:nvPr/>
        </p:nvSpPr>
        <p:spPr>
          <a:xfrm>
            <a:off x="357158" y="357166"/>
            <a:ext cx="5715040" cy="3857652"/>
          </a:xfrm>
          <a:prstGeom prst="wedgeEllipseCallout">
            <a:avLst>
              <a:gd name="adj1" fmla="val 70707"/>
              <a:gd name="adj2" fmla="val 55117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Ahoj děti, zdraví vás myšák John ! </a:t>
            </a:r>
            <a:r>
              <a:rPr lang="cs-CZ" sz="2800" b="1" dirty="0" smtClean="0">
                <a:solidFill>
                  <a:srgbClr val="7030A0"/>
                </a:solidFill>
                <a:sym typeface="Wingdings" pitchFamily="2" charset="2"/>
              </a:rPr>
              <a:t></a:t>
            </a:r>
          </a:p>
          <a:p>
            <a:r>
              <a:rPr lang="cs-CZ" sz="2800" b="1" dirty="0" smtClean="0">
                <a:solidFill>
                  <a:srgbClr val="7030A0"/>
                </a:solidFill>
                <a:sym typeface="Wingdings" pitchFamily="2" charset="2"/>
              </a:rPr>
              <a:t>Dnes si spolu zopakujeme párové souhlásky.</a:t>
            </a:r>
          </a:p>
          <a:p>
            <a:r>
              <a:rPr lang="cs-CZ" sz="2800" b="1" dirty="0" smtClean="0">
                <a:solidFill>
                  <a:srgbClr val="7030A0"/>
                </a:solidFill>
                <a:sym typeface="Wingdings" pitchFamily="2" charset="2"/>
              </a:rPr>
              <a:t>Pozor, jinak je ve slovech slyšíme a jinak je píšeme !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2643182"/>
            <a:ext cx="2500330" cy="3757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válný popisek 2"/>
          <p:cNvSpPr/>
          <p:nvPr/>
        </p:nvSpPr>
        <p:spPr>
          <a:xfrm>
            <a:off x="1071538" y="285728"/>
            <a:ext cx="4786346" cy="5715040"/>
          </a:xfrm>
          <a:prstGeom prst="wedgeEllipseCallout">
            <a:avLst>
              <a:gd name="adj1" fmla="val 82518"/>
              <a:gd name="adj2" fmla="val 26828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Patří sem tyto dvojice souhlásek :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T – D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Ť – Ď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CH – H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P – B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S – Š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Š – Ž </a:t>
            </a:r>
          </a:p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F - V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64291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488" y="442913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428860" y="714356"/>
            <a:ext cx="274222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MEDVĚ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</a:p>
          <a:p>
            <a:r>
              <a:rPr lang="cs-CZ" sz="2800" b="1" dirty="0" smtClean="0"/>
              <a:t>VIDÍM MEDVĚ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r>
              <a:rPr lang="cs-CZ" sz="2800" b="1" dirty="0" smtClean="0"/>
              <a:t>A</a:t>
            </a:r>
          </a:p>
          <a:p>
            <a:r>
              <a:rPr lang="cs-CZ" sz="2800" b="1" dirty="0" smtClean="0"/>
              <a:t>MALÝ MEDVÍ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r>
              <a:rPr lang="cs-CZ" sz="2800" b="1" dirty="0" smtClean="0"/>
              <a:t>EK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3786190"/>
            <a:ext cx="248510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LO</a:t>
            </a:r>
            <a:r>
              <a:rPr lang="cs-CZ" sz="2800" b="1" dirty="0" smtClean="0">
                <a:solidFill>
                  <a:srgbClr val="FF0000"/>
                </a:solidFill>
              </a:rPr>
              <a:t>Ď</a:t>
            </a:r>
          </a:p>
          <a:p>
            <a:r>
              <a:rPr lang="cs-CZ" sz="2800" b="1" dirty="0" smtClean="0"/>
              <a:t>HODNĚ LO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r>
              <a:rPr lang="cs-CZ" sz="2800" b="1" dirty="0" smtClean="0"/>
              <a:t>ĚK</a:t>
            </a:r>
          </a:p>
          <a:p>
            <a:r>
              <a:rPr lang="cs-CZ" sz="2800" b="1" dirty="0" smtClean="0"/>
              <a:t>MALÁ LO</a:t>
            </a:r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r>
              <a:rPr lang="cs-CZ" sz="2800" b="1" dirty="0" smtClean="0"/>
              <a:t>IČKA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86446" y="3714752"/>
            <a:ext cx="24465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KNÍ</a:t>
            </a:r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r>
              <a:rPr lang="cs-CZ" sz="2800" b="1" dirty="0" smtClean="0"/>
              <a:t>KA</a:t>
            </a:r>
          </a:p>
          <a:p>
            <a:r>
              <a:rPr lang="cs-CZ" sz="2800" b="1" dirty="0" smtClean="0"/>
              <a:t>HODNĚ KNÍ</a:t>
            </a:r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r>
              <a:rPr lang="cs-CZ" sz="2800" b="1" dirty="0" smtClean="0"/>
              <a:t>EK</a:t>
            </a:r>
            <a:endParaRPr lang="cs-CZ" sz="28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4766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Čti slova a zdůvodni jejich pravopis 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1571612"/>
            <a:ext cx="149156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Mirosla_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dí_ka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klu_ko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ní_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aře_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Slá_ka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8992" y="1643050"/>
            <a:ext cx="1478866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Domo_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u_ty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me_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u_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amará_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Bo_ka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00760" y="1643050"/>
            <a:ext cx="1307474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h</a:t>
            </a:r>
            <a:r>
              <a:rPr lang="cs-CZ" sz="2800" b="1" dirty="0" smtClean="0">
                <a:solidFill>
                  <a:srgbClr val="FF0000"/>
                </a:solidFill>
              </a:rPr>
              <a:t>rá_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Kryšto_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lo_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ě_ci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z</a:t>
            </a:r>
            <a:r>
              <a:rPr lang="cs-CZ" sz="2800" b="1" dirty="0" smtClean="0">
                <a:solidFill>
                  <a:srgbClr val="FF0000"/>
                </a:solidFill>
              </a:rPr>
              <a:t>e_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lo_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857232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</p:txBody>
      </p:sp>
      <p:sp>
        <p:nvSpPr>
          <p:cNvPr id="3" name="Obdélník 2"/>
          <p:cNvSpPr/>
          <p:nvPr/>
        </p:nvSpPr>
        <p:spPr>
          <a:xfrm>
            <a:off x="714348" y="1357298"/>
            <a:ext cx="69294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http://officeimg.vo.msecnd.net/en-us/images/MB900139573.jpg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2000240"/>
            <a:ext cx="65008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http://officeimg.vo.msecnd.net/en-us/images/MB900232136.jpg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714348" y="2643182"/>
            <a:ext cx="72152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</a:t>
            </a:r>
            <a:r>
              <a:rPr lang="cs-CZ" smtClean="0"/>
              <a:t>://officeimg.vo.msecnd.net/en-us/images/MB900434583.jpg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714348" y="3105835"/>
            <a:ext cx="65722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http://officeimg.vo.msecnd.net/en-us/images/MB900352103.jpg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205</Words>
  <Application>Microsoft Office PowerPoint</Application>
  <PresentationFormat>Předvádění na obrazovce (4:3)</PresentationFormat>
  <Paragraphs>96</Paragraphs>
  <Slides>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Calibri</vt:lpstr>
      <vt:lpstr>Times New Roman</vt:lpstr>
      <vt:lpstr>Wingdings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7</cp:revision>
  <dcterms:created xsi:type="dcterms:W3CDTF">2013-09-12T13:20:50Z</dcterms:created>
  <dcterms:modified xsi:type="dcterms:W3CDTF">2013-10-01T12:38:53Z</dcterms:modified>
</cp:coreProperties>
</file>