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3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C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7C082C-BBF8-484E-8986-D0BA5FF93999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065D12-6AD8-443F-A99A-B6E883CE15A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141537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065D12-6AD8-443F-A99A-B6E883CE15A2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8360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9318-04A0-43B2-9247-D1A51FBAF74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0498-041B-437A-821E-1310CA030F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9318-04A0-43B2-9247-D1A51FBAF74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0498-041B-437A-821E-1310CA030F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9318-04A0-43B2-9247-D1A51FBAF74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0498-041B-437A-821E-1310CA030F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9318-04A0-43B2-9247-D1A51FBAF74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0498-041B-437A-821E-1310CA030F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9318-04A0-43B2-9247-D1A51FBAF74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0498-041B-437A-821E-1310CA030F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9318-04A0-43B2-9247-D1A51FBAF74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0498-041B-437A-821E-1310CA030F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9318-04A0-43B2-9247-D1A51FBAF74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0498-041B-437A-821E-1310CA030F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9318-04A0-43B2-9247-D1A51FBAF74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0498-041B-437A-821E-1310CA030F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9318-04A0-43B2-9247-D1A51FBAF74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0498-041B-437A-821E-1310CA030F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9318-04A0-43B2-9247-D1A51FBAF74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0498-041B-437A-821E-1310CA030F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B9318-04A0-43B2-9247-D1A51FBAF74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5B0498-041B-437A-821E-1310CA030FD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B9318-04A0-43B2-9247-D1A51FBAF742}" type="datetimeFigureOut">
              <a:rPr lang="cs-CZ" smtClean="0"/>
              <a:pPr/>
              <a:t>1.10.2013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5B0498-041B-437A-821E-1310CA030FD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52181828"/>
              </p:ext>
            </p:extLst>
          </p:nvPr>
        </p:nvGraphicFramePr>
        <p:xfrm>
          <a:off x="500034" y="1412775"/>
          <a:ext cx="8286808" cy="5655326"/>
        </p:xfrm>
        <a:graphic>
          <a:graphicData uri="http://schemas.openxmlformats.org/drawingml/2006/table">
            <a:tbl>
              <a:tblPr/>
              <a:tblGrid>
                <a:gridCol w="3065386"/>
                <a:gridCol w="5221422"/>
              </a:tblGrid>
              <a:tr h="301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Pranostiky 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325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 dirty="0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600" dirty="0">
                          <a:latin typeface="Times New Roman"/>
                          <a:ea typeface="Calibri"/>
                          <a:cs typeface="Times New Roman"/>
                        </a:rPr>
                        <a:t>Žáci se seznámí se správným významem slova </a:t>
                      </a: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pranostika</a:t>
                      </a:r>
                      <a:r>
                        <a:rPr lang="cs-CZ" sz="1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, vyluští tajenku na pracovním listě, kontrola na interaktivní tabuli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1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  <a:cs typeface="Times New Roman"/>
                        </a:rPr>
                        <a:t>Očekávaný výstup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  <a:cs typeface="Times New Roman"/>
                        </a:rPr>
                        <a:t>Žáci rozumí významu slova pranostika a dokáží jej vysvětlit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01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Times New Roman"/>
                          <a:cs typeface="Times New Roman"/>
                        </a:rPr>
                        <a:t>Pranostika, </a:t>
                      </a:r>
                      <a:r>
                        <a:rPr lang="cs-CZ" sz="1600" dirty="0" smtClean="0">
                          <a:latin typeface="Times New Roman"/>
                          <a:ea typeface="Times New Roman"/>
                          <a:cs typeface="Times New Roman"/>
                        </a:rPr>
                        <a:t>počasí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latin typeface="Times New Roman"/>
                          <a:ea typeface="Calibri"/>
                          <a:cs typeface="Times New Roman"/>
                        </a:rPr>
                        <a:t>Jazyk</a:t>
                      </a:r>
                      <a:r>
                        <a:rPr lang="cs-CZ" sz="1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a jazyková </a:t>
                      </a:r>
                      <a:r>
                        <a:rPr lang="cs-CZ" sz="16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komunikace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  <a:cs typeface="Times New Roman"/>
                        </a:rPr>
                        <a:t>I. stupeň, základní vzdělávání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smtClean="0">
                          <a:latin typeface="Times New Roman"/>
                          <a:ea typeface="Times New Roman"/>
                          <a:cs typeface="Times New Roman"/>
                        </a:rPr>
                        <a:t>9.9.2013</a:t>
                      </a:r>
                      <a:endParaRPr lang="cs-CZ" sz="16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  <a:cs typeface="Times New Roman"/>
                        </a:rPr>
                        <a:t>4.ročník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latin typeface="Times New Roman"/>
                          <a:ea typeface="Times New Roman"/>
                          <a:cs typeface="Times New Roman"/>
                        </a:rPr>
                        <a:t>Český jazyk - sloh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4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6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latin typeface="Times New Roman"/>
                          <a:ea typeface="Times New Roman"/>
                          <a:cs typeface="Times New Roman"/>
                        </a:rPr>
                        <a:t>Mgr. Zuzana Šmerdová</a:t>
                      </a:r>
                      <a:endParaRPr lang="cs-CZ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469" marR="46469" marT="27881" marB="2788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-35132" y="1052736"/>
            <a:ext cx="3312189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VZDĚLÁVACÍ  MATERIÁL kód: 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4805"/>
            <a:ext cx="5832648" cy="104793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785786" y="500042"/>
            <a:ext cx="1214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chemeClr val="tx2">
                    <a:lumMod val="75000"/>
                  </a:schemeClr>
                </a:solidFill>
              </a:rPr>
              <a:t>Úkol</a:t>
            </a:r>
            <a:r>
              <a:rPr lang="cs-CZ" sz="3200" b="1" dirty="0" smtClean="0">
                <a:solidFill>
                  <a:schemeClr val="tx2">
                    <a:lumMod val="75000"/>
                  </a:schemeClr>
                </a:solidFill>
              </a:rPr>
              <a:t> : </a:t>
            </a:r>
            <a:endParaRPr lang="cs-CZ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Veselý obličej 12"/>
          <p:cNvSpPr/>
          <p:nvPr/>
        </p:nvSpPr>
        <p:spPr>
          <a:xfrm>
            <a:off x="2500298" y="500042"/>
            <a:ext cx="642942" cy="500066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714348" y="1643050"/>
            <a:ext cx="73581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U každého slova zakroužkuj písmeno, jehož pořadí udává číslice za ním.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Písmena seřaď za sebou.</a:t>
            </a:r>
          </a:p>
          <a:p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Dozvíš se, co nás dnes čeká.</a:t>
            </a: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98227">
            <a:off x="4357686" y="3357562"/>
            <a:ext cx="2714644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7158" y="571480"/>
            <a:ext cx="2074992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CC0099"/>
                </a:solidFill>
              </a:rPr>
              <a:t>PAPRIKA    3</a:t>
            </a:r>
          </a:p>
          <a:p>
            <a:r>
              <a:rPr lang="cs-CZ" sz="2800" b="1" dirty="0" smtClean="0">
                <a:solidFill>
                  <a:srgbClr val="CC0099"/>
                </a:solidFill>
              </a:rPr>
              <a:t>RUKA          1</a:t>
            </a:r>
          </a:p>
          <a:p>
            <a:r>
              <a:rPr lang="cs-CZ" sz="2800" b="1" dirty="0" smtClean="0">
                <a:solidFill>
                  <a:srgbClr val="CC0099"/>
                </a:solidFill>
              </a:rPr>
              <a:t>ZIMA          4</a:t>
            </a:r>
          </a:p>
          <a:p>
            <a:r>
              <a:rPr lang="cs-CZ" sz="2800" b="1" dirty="0" smtClean="0">
                <a:solidFill>
                  <a:srgbClr val="CC0099"/>
                </a:solidFill>
              </a:rPr>
              <a:t>NOS            1</a:t>
            </a:r>
          </a:p>
          <a:p>
            <a:r>
              <a:rPr lang="cs-CZ" sz="2800" b="1" dirty="0" smtClean="0">
                <a:solidFill>
                  <a:srgbClr val="CC0099"/>
                </a:solidFill>
              </a:rPr>
              <a:t>SOVA          2</a:t>
            </a:r>
          </a:p>
          <a:p>
            <a:r>
              <a:rPr lang="cs-CZ" sz="2800" b="1" dirty="0" smtClean="0">
                <a:solidFill>
                  <a:srgbClr val="CC0099"/>
                </a:solidFill>
              </a:rPr>
              <a:t>PÍSEŇ         3</a:t>
            </a:r>
          </a:p>
          <a:p>
            <a:r>
              <a:rPr lang="cs-CZ" sz="2800" b="1" dirty="0" smtClean="0">
                <a:solidFill>
                  <a:srgbClr val="CC0099"/>
                </a:solidFill>
              </a:rPr>
              <a:t>RET             3</a:t>
            </a:r>
          </a:p>
          <a:p>
            <a:r>
              <a:rPr lang="cs-CZ" sz="2800" b="1" dirty="0" smtClean="0">
                <a:solidFill>
                  <a:srgbClr val="CC0099"/>
                </a:solidFill>
              </a:rPr>
              <a:t>ŽIDLE          2</a:t>
            </a:r>
          </a:p>
          <a:p>
            <a:r>
              <a:rPr lang="cs-CZ" sz="2800" b="1" dirty="0" smtClean="0">
                <a:solidFill>
                  <a:srgbClr val="CC0099"/>
                </a:solidFill>
              </a:rPr>
              <a:t>KOLOUCH   1</a:t>
            </a:r>
          </a:p>
          <a:p>
            <a:r>
              <a:rPr lang="cs-CZ" sz="2800" b="1" dirty="0" smtClean="0">
                <a:solidFill>
                  <a:srgbClr val="CC0099"/>
                </a:solidFill>
              </a:rPr>
              <a:t>SAD             2</a:t>
            </a:r>
          </a:p>
        </p:txBody>
      </p:sp>
      <p:sp>
        <p:nvSpPr>
          <p:cNvPr id="7" name="Vývojový diagram: spojka 6"/>
          <p:cNvSpPr/>
          <p:nvPr/>
        </p:nvSpPr>
        <p:spPr>
          <a:xfrm>
            <a:off x="500034" y="5357826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Vývojový diagram: spojka 7"/>
          <p:cNvSpPr/>
          <p:nvPr/>
        </p:nvSpPr>
        <p:spPr>
          <a:xfrm>
            <a:off x="1214414" y="5715016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spojka 8"/>
          <p:cNvSpPr/>
          <p:nvPr/>
        </p:nvSpPr>
        <p:spPr>
          <a:xfrm>
            <a:off x="2714612" y="5786454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spojka 9"/>
          <p:cNvSpPr/>
          <p:nvPr/>
        </p:nvSpPr>
        <p:spPr>
          <a:xfrm>
            <a:off x="3500430" y="5429264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ývojový diagram: spojka 10"/>
          <p:cNvSpPr/>
          <p:nvPr/>
        </p:nvSpPr>
        <p:spPr>
          <a:xfrm>
            <a:off x="4357686" y="5715016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ývojový diagram: spojka 11"/>
          <p:cNvSpPr/>
          <p:nvPr/>
        </p:nvSpPr>
        <p:spPr>
          <a:xfrm>
            <a:off x="6072198" y="585789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ývojový diagram: spojka 12"/>
          <p:cNvSpPr/>
          <p:nvPr/>
        </p:nvSpPr>
        <p:spPr>
          <a:xfrm>
            <a:off x="6858016" y="557214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ývojový diagram: spojka 13"/>
          <p:cNvSpPr/>
          <p:nvPr/>
        </p:nvSpPr>
        <p:spPr>
          <a:xfrm>
            <a:off x="5214942" y="550070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ývojový diagram: spojka 14"/>
          <p:cNvSpPr/>
          <p:nvPr/>
        </p:nvSpPr>
        <p:spPr>
          <a:xfrm>
            <a:off x="7715272" y="5929330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Vývojový diagram: spojka 15"/>
          <p:cNvSpPr/>
          <p:nvPr/>
        </p:nvSpPr>
        <p:spPr>
          <a:xfrm>
            <a:off x="2000232" y="5429264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TextovéPole 16"/>
          <p:cNvSpPr txBox="1"/>
          <p:nvPr/>
        </p:nvSpPr>
        <p:spPr>
          <a:xfrm rot="12609796" flipV="1">
            <a:off x="4104557" y="2564583"/>
            <a:ext cx="47094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Výsledek  zapiš do modrých korálků.</a:t>
            </a:r>
            <a:endParaRPr lang="cs-CZ" sz="2000" b="1" dirty="0"/>
          </a:p>
        </p:txBody>
      </p:sp>
      <p:sp>
        <p:nvSpPr>
          <p:cNvPr id="20" name="Kruhová šipka 19"/>
          <p:cNvSpPr/>
          <p:nvPr/>
        </p:nvSpPr>
        <p:spPr>
          <a:xfrm rot="2150581">
            <a:off x="3801606" y="2576731"/>
            <a:ext cx="2857520" cy="3019157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ývojový diagram: spojka 1"/>
          <p:cNvSpPr/>
          <p:nvPr/>
        </p:nvSpPr>
        <p:spPr>
          <a:xfrm>
            <a:off x="285720" y="2285992"/>
            <a:ext cx="457200" cy="428628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</a:t>
            </a:r>
            <a:endParaRPr lang="cs-CZ" dirty="0"/>
          </a:p>
        </p:txBody>
      </p:sp>
      <p:sp>
        <p:nvSpPr>
          <p:cNvPr id="3" name="Vývojový diagram: spojka 2"/>
          <p:cNvSpPr/>
          <p:nvPr/>
        </p:nvSpPr>
        <p:spPr>
          <a:xfrm>
            <a:off x="1000100" y="2928934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</a:t>
            </a:r>
            <a:endParaRPr lang="cs-CZ" dirty="0"/>
          </a:p>
        </p:txBody>
      </p:sp>
      <p:sp>
        <p:nvSpPr>
          <p:cNvPr id="4" name="Vývojový diagram: spojka 3"/>
          <p:cNvSpPr/>
          <p:nvPr/>
        </p:nvSpPr>
        <p:spPr>
          <a:xfrm>
            <a:off x="2000232" y="2285992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5" name="Vývojový diagram: spojka 4"/>
          <p:cNvSpPr/>
          <p:nvPr/>
        </p:nvSpPr>
        <p:spPr>
          <a:xfrm>
            <a:off x="2928926" y="278605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N</a:t>
            </a:r>
            <a:endParaRPr lang="cs-CZ" dirty="0"/>
          </a:p>
        </p:txBody>
      </p:sp>
      <p:sp>
        <p:nvSpPr>
          <p:cNvPr id="6" name="Vývojový diagram: spojka 5"/>
          <p:cNvSpPr/>
          <p:nvPr/>
        </p:nvSpPr>
        <p:spPr>
          <a:xfrm>
            <a:off x="3714744" y="207167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</a:t>
            </a:r>
            <a:endParaRPr lang="cs-CZ" dirty="0"/>
          </a:p>
        </p:txBody>
      </p:sp>
      <p:sp>
        <p:nvSpPr>
          <p:cNvPr id="7" name="Vývojový diagram: spojka 6"/>
          <p:cNvSpPr/>
          <p:nvPr/>
        </p:nvSpPr>
        <p:spPr>
          <a:xfrm>
            <a:off x="4500562" y="2928934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S</a:t>
            </a:r>
            <a:endParaRPr lang="cs-CZ" dirty="0"/>
          </a:p>
        </p:txBody>
      </p:sp>
      <p:sp>
        <p:nvSpPr>
          <p:cNvPr id="8" name="Vývojový diagram: spojka 7"/>
          <p:cNvSpPr/>
          <p:nvPr/>
        </p:nvSpPr>
        <p:spPr>
          <a:xfrm>
            <a:off x="5357818" y="207167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T</a:t>
            </a:r>
            <a:endParaRPr lang="cs-CZ" dirty="0"/>
          </a:p>
        </p:txBody>
      </p:sp>
      <p:sp>
        <p:nvSpPr>
          <p:cNvPr id="9" name="Vývojový diagram: spojka 8"/>
          <p:cNvSpPr/>
          <p:nvPr/>
        </p:nvSpPr>
        <p:spPr>
          <a:xfrm>
            <a:off x="6143636" y="278605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10" name="Vývojový diagram: spojka 9"/>
          <p:cNvSpPr/>
          <p:nvPr/>
        </p:nvSpPr>
        <p:spPr>
          <a:xfrm>
            <a:off x="7000892" y="2071678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</a:t>
            </a:r>
            <a:endParaRPr lang="cs-CZ" dirty="0"/>
          </a:p>
        </p:txBody>
      </p:sp>
      <p:sp>
        <p:nvSpPr>
          <p:cNvPr id="11" name="Vývojový diagram: spojka 10"/>
          <p:cNvSpPr/>
          <p:nvPr/>
        </p:nvSpPr>
        <p:spPr>
          <a:xfrm>
            <a:off x="7786710" y="2857496"/>
            <a:ext cx="457200" cy="457200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8596" y="714356"/>
            <a:ext cx="15928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0070C0"/>
                </a:solidFill>
              </a:rPr>
              <a:t>ŘEŠENÍ :</a:t>
            </a:r>
            <a:endParaRPr lang="cs-CZ" sz="32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642918"/>
            <a:ext cx="32133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b="1" u="sng" dirty="0" smtClean="0">
                <a:solidFill>
                  <a:srgbClr val="CC0099"/>
                </a:solidFill>
              </a:rPr>
              <a:t>Pranostika</a:t>
            </a:r>
            <a:endParaRPr lang="cs-CZ" sz="5400" b="1" u="sng" dirty="0">
              <a:solidFill>
                <a:srgbClr val="CC0099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14348" y="2071678"/>
            <a:ext cx="725416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CC0099"/>
                </a:solidFill>
              </a:rPr>
              <a:t>Pranostika je lidová předpověď počasí.</a:t>
            </a:r>
          </a:p>
          <a:p>
            <a:endParaRPr lang="cs-CZ" sz="2800" b="1" dirty="0" smtClean="0">
              <a:solidFill>
                <a:srgbClr val="CC0099"/>
              </a:solidFill>
            </a:endParaRPr>
          </a:p>
          <a:p>
            <a:r>
              <a:rPr lang="cs-CZ" sz="2800" b="1" dirty="0" smtClean="0">
                <a:solidFill>
                  <a:srgbClr val="CC0099"/>
                </a:solidFill>
              </a:rPr>
              <a:t>Lidé je vymysleli na základě pozorování přírody.</a:t>
            </a:r>
          </a:p>
          <a:p>
            <a:endParaRPr lang="cs-CZ" sz="2800" b="1" dirty="0" smtClean="0">
              <a:solidFill>
                <a:srgbClr val="CC0099"/>
              </a:solidFill>
            </a:endParaRPr>
          </a:p>
          <a:p>
            <a:r>
              <a:rPr lang="cs-CZ" sz="2800" b="1" dirty="0" smtClean="0">
                <a:solidFill>
                  <a:srgbClr val="CC0099"/>
                </a:solidFill>
              </a:rPr>
              <a:t>Někdy nám radí, někdy varují.</a:t>
            </a:r>
          </a:p>
          <a:p>
            <a:endParaRPr lang="cs-CZ" sz="2800" b="1" dirty="0" smtClean="0">
              <a:solidFill>
                <a:srgbClr val="CC0099"/>
              </a:solidFill>
            </a:endParaRPr>
          </a:p>
          <a:p>
            <a:r>
              <a:rPr lang="cs-CZ" sz="2800" b="1" dirty="0" smtClean="0">
                <a:solidFill>
                  <a:srgbClr val="CC0099"/>
                </a:solidFill>
              </a:rPr>
              <a:t>Jsou důležité hlavně pro zemědělce a sedláky.</a:t>
            </a:r>
            <a:endParaRPr lang="cs-CZ" sz="2800" b="1" dirty="0">
              <a:solidFill>
                <a:srgbClr val="CC0099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71472" y="714356"/>
            <a:ext cx="5365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u="sng" dirty="0" smtClean="0">
                <a:solidFill>
                  <a:srgbClr val="CC0099"/>
                </a:solidFill>
              </a:rPr>
              <a:t>Některé pranostiky jistě znáte.</a:t>
            </a:r>
            <a:endParaRPr lang="cs-CZ" sz="3200" b="1" u="sng" dirty="0">
              <a:solidFill>
                <a:srgbClr val="CC0099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71472" y="1428736"/>
            <a:ext cx="464347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u="sng" dirty="0" smtClean="0">
                <a:solidFill>
                  <a:srgbClr val="CC0099"/>
                </a:solidFill>
              </a:rPr>
              <a:t>Zkuste </a:t>
            </a:r>
            <a:r>
              <a:rPr lang="cs-CZ" sz="2000" b="1" u="sng" dirty="0" smtClean="0">
                <a:solidFill>
                  <a:srgbClr val="CC0099"/>
                </a:solidFill>
              </a:rPr>
              <a:t>vysvětlit, </a:t>
            </a:r>
            <a:r>
              <a:rPr lang="cs-CZ" sz="2000" b="1" u="sng" dirty="0" smtClean="0">
                <a:solidFill>
                  <a:srgbClr val="CC0099"/>
                </a:solidFill>
              </a:rPr>
              <a:t>co asi znamenají.</a:t>
            </a:r>
            <a:endParaRPr lang="cs-CZ" sz="2000" b="1" u="sng" dirty="0">
              <a:solidFill>
                <a:srgbClr val="CC0099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1472" y="2071678"/>
            <a:ext cx="82618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Březen - za kamna vlezem.    Duben - ještě tam budem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1472" y="2786058"/>
            <a:ext cx="55609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Svatý Martin přijede na bílém koni.</a:t>
            </a:r>
            <a:endParaRPr lang="cs-CZ" sz="28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571472" y="3500438"/>
            <a:ext cx="4467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Mokrý máj – ve stodole ráj.</a:t>
            </a:r>
            <a:endParaRPr lang="cs-CZ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71472" y="4357694"/>
            <a:ext cx="32298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Únor bílý, pole sílí.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1472" y="5000636"/>
            <a:ext cx="4594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Svatá Anna chladna zrána.</a:t>
            </a:r>
            <a:endParaRPr lang="cs-CZ" sz="28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103508">
            <a:off x="5857884" y="3786190"/>
            <a:ext cx="2357454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85786" y="1643050"/>
            <a:ext cx="635796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http://obrazky.superia.cz/smajlici/smajlik_s_brylemi.php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785786" y="1071546"/>
            <a:ext cx="41745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http://obrazky.superia.cz/zvirata/zaba.php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14348" y="571480"/>
            <a:ext cx="162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Použité zdroje: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248</Words>
  <Application>Microsoft Office PowerPoint</Application>
  <PresentationFormat>Předvádění na obrazovce (4:3)</PresentationFormat>
  <Paragraphs>74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Zdena Šmerdová</dc:creator>
  <cp:lastModifiedBy>Dum</cp:lastModifiedBy>
  <cp:revision>13</cp:revision>
  <dcterms:created xsi:type="dcterms:W3CDTF">2013-09-03T14:00:43Z</dcterms:created>
  <dcterms:modified xsi:type="dcterms:W3CDTF">2013-10-01T13:01:42Z</dcterms:modified>
</cp:coreProperties>
</file>