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4" r:id="rId5"/>
    <p:sldId id="261" r:id="rId6"/>
    <p:sldId id="265" r:id="rId7"/>
    <p:sldId id="262" r:id="rId8"/>
    <p:sldId id="266" r:id="rId9"/>
    <p:sldId id="263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547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46CC7-5F58-4C55-90FD-4C6142624A28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33727-553E-49CC-8FF7-4B06FA61F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46CC7-5F58-4C55-90FD-4C6142624A28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33727-553E-49CC-8FF7-4B06FA61F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46CC7-5F58-4C55-90FD-4C6142624A28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33727-553E-49CC-8FF7-4B06FA61F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46CC7-5F58-4C55-90FD-4C6142624A28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33727-553E-49CC-8FF7-4B06FA61F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46CC7-5F58-4C55-90FD-4C6142624A28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33727-553E-49CC-8FF7-4B06FA61F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46CC7-5F58-4C55-90FD-4C6142624A28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33727-553E-49CC-8FF7-4B06FA61F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46CC7-5F58-4C55-90FD-4C6142624A28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33727-553E-49CC-8FF7-4B06FA61F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46CC7-5F58-4C55-90FD-4C6142624A28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33727-553E-49CC-8FF7-4B06FA61F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46CC7-5F58-4C55-90FD-4C6142624A28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33727-553E-49CC-8FF7-4B06FA61F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46CC7-5F58-4C55-90FD-4C6142624A28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33727-553E-49CC-8FF7-4B06FA61F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46CC7-5F58-4C55-90FD-4C6142624A28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33727-553E-49CC-8FF7-4B06FA61F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D46CC7-5F58-4C55-90FD-4C6142624A28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033727-553E-49CC-8FF7-4B06FA61F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858869"/>
              </p:ext>
            </p:extLst>
          </p:nvPr>
        </p:nvGraphicFramePr>
        <p:xfrm>
          <a:off x="611560" y="1546031"/>
          <a:ext cx="7715303" cy="5286756"/>
        </p:xfrm>
        <a:graphic>
          <a:graphicData uri="http://schemas.openxmlformats.org/drawingml/2006/table">
            <a:tbl>
              <a:tblPr/>
              <a:tblGrid>
                <a:gridCol w="2853979"/>
                <a:gridCol w="4861324"/>
              </a:tblGrid>
              <a:tr h="322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Times New Roman"/>
                          <a:ea typeface="Calibri"/>
                          <a:cs typeface="Times New Roman"/>
                        </a:rPr>
                        <a:t>Malá násobilka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419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Times New Roman"/>
                          <a:ea typeface="Calibri"/>
                          <a:cs typeface="Times New Roman"/>
                        </a:rPr>
                        <a:t>Opakování malé </a:t>
                      </a:r>
                      <a:r>
                        <a:rPr lang="cs-CZ" sz="1600" dirty="0" smtClean="0">
                          <a:latin typeface="Times New Roman"/>
                          <a:ea typeface="Calibri"/>
                          <a:cs typeface="Times New Roman"/>
                        </a:rPr>
                        <a:t>násobilky 2, 3, 4,</a:t>
                      </a:r>
                      <a:r>
                        <a:rPr lang="cs-CZ" sz="16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5. </a:t>
                      </a:r>
                      <a:r>
                        <a:rPr lang="cs-CZ" sz="1600" baseline="0" smtClean="0">
                          <a:latin typeface="Times New Roman"/>
                          <a:ea typeface="Calibri"/>
                          <a:cs typeface="Times New Roman"/>
                        </a:rPr>
                        <a:t>Žáci pracují na pracovním listě, kontrola na IT.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2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752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Times New Roman"/>
                          <a:cs typeface="Times New Roman"/>
                        </a:rPr>
                        <a:t>Žáci dokáží rozpoznat násobky, ovládají malou </a:t>
                      </a:r>
                      <a:r>
                        <a:rPr lang="cs-CZ" sz="1600" dirty="0" smtClean="0">
                          <a:latin typeface="Times New Roman"/>
                          <a:ea typeface="Times New Roman"/>
                          <a:cs typeface="Times New Roman"/>
                        </a:rPr>
                        <a:t>násobilku do</a:t>
                      </a:r>
                      <a:r>
                        <a:rPr lang="cs-CZ" sz="16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pěti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2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2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Times New Roman"/>
                          <a:ea typeface="Times New Roman"/>
                          <a:cs typeface="Times New Roman"/>
                        </a:rPr>
                        <a:t>Násobky, násobilka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2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Times New Roman"/>
                          <a:cs typeface="Times New Roman"/>
                        </a:rPr>
                        <a:t>Matematika a její aplikace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2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2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2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2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smtClean="0">
                          <a:latin typeface="Times New Roman"/>
                          <a:ea typeface="Times New Roman"/>
                          <a:cs typeface="Times New Roman"/>
                        </a:rPr>
                        <a:t>6.9.2013</a:t>
                      </a:r>
                      <a:endParaRPr lang="cs-CZ" sz="16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2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Times New Roman"/>
                          <a:cs typeface="Times New Roman"/>
                        </a:rPr>
                        <a:t>3. </a:t>
                      </a:r>
                      <a:r>
                        <a:rPr lang="cs-CZ" sz="1600" dirty="0">
                          <a:latin typeface="Times New Roman"/>
                          <a:ea typeface="Times New Roman"/>
                          <a:cs typeface="Times New Roman"/>
                        </a:rPr>
                        <a:t>ročník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2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Times New Roman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2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-26304" y="1239868"/>
            <a:ext cx="3446841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      VZDĚLÁVACÍ  MATERIÁL kód: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7117" y="0"/>
            <a:ext cx="5827212" cy="103641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2977" y="1142984"/>
            <a:ext cx="714379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Začala nám škola a všichni vzpomínáme na prázdniny.</a:t>
            </a:r>
          </a:p>
          <a:p>
            <a:endParaRPr lang="cs-CZ" sz="2400" b="1" dirty="0" smtClean="0">
              <a:solidFill>
                <a:srgbClr val="7030A0"/>
              </a:solidFill>
            </a:endParaRPr>
          </a:p>
          <a:p>
            <a:r>
              <a:rPr lang="cs-CZ" sz="2400" b="1" dirty="0" smtClean="0">
                <a:solidFill>
                  <a:srgbClr val="7030A0"/>
                </a:solidFill>
              </a:rPr>
              <a:t>I Honzíkovi se stýská po výletech.</a:t>
            </a:r>
          </a:p>
          <a:p>
            <a:endParaRPr lang="cs-CZ" sz="2400" b="1" dirty="0">
              <a:solidFill>
                <a:srgbClr val="7030A0"/>
              </a:solidFill>
            </a:endParaRPr>
          </a:p>
          <a:p>
            <a:r>
              <a:rPr lang="cs-CZ" sz="2400" b="1" dirty="0" smtClean="0">
                <a:solidFill>
                  <a:srgbClr val="7030A0"/>
                </a:solidFill>
              </a:rPr>
              <a:t>Hledej správné násobky daného čísla.</a:t>
            </a:r>
          </a:p>
          <a:p>
            <a:endParaRPr lang="cs-CZ" sz="2400" b="1" dirty="0" smtClean="0">
              <a:solidFill>
                <a:srgbClr val="7030A0"/>
              </a:solidFill>
            </a:endParaRPr>
          </a:p>
          <a:p>
            <a:r>
              <a:rPr lang="cs-CZ" sz="2400" b="1" dirty="0" smtClean="0">
                <a:solidFill>
                  <a:srgbClr val="7030A0"/>
                </a:solidFill>
              </a:rPr>
              <a:t>Písmena u násobků postupně zapisuj za sebou.</a:t>
            </a:r>
          </a:p>
          <a:p>
            <a:endParaRPr lang="cs-CZ" sz="2400" b="1" dirty="0" smtClean="0">
              <a:solidFill>
                <a:srgbClr val="7030A0"/>
              </a:solidFill>
            </a:endParaRPr>
          </a:p>
          <a:p>
            <a:r>
              <a:rPr lang="cs-CZ" sz="2400" b="1" dirty="0" smtClean="0">
                <a:solidFill>
                  <a:srgbClr val="7030A0"/>
                </a:solidFill>
              </a:rPr>
              <a:t>Vyřešíš-li tajenku bez chyby, zjistíš, kde všude byl </a:t>
            </a:r>
          </a:p>
          <a:p>
            <a:endParaRPr lang="cs-CZ" sz="2400" b="1" dirty="0">
              <a:solidFill>
                <a:srgbClr val="7030A0"/>
              </a:solidFill>
            </a:endParaRPr>
          </a:p>
          <a:p>
            <a:r>
              <a:rPr lang="cs-CZ" sz="2400" b="1" dirty="0" smtClean="0">
                <a:solidFill>
                  <a:srgbClr val="7030A0"/>
                </a:solidFill>
              </a:rPr>
              <a:t>Honza o letních prázdninách.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28728" y="4286256"/>
          <a:ext cx="6096000" cy="114300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11430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14348" y="1428736"/>
          <a:ext cx="7786740" cy="164307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778674"/>
                <a:gridCol w="778674"/>
                <a:gridCol w="778674"/>
                <a:gridCol w="778674"/>
                <a:gridCol w="778674"/>
                <a:gridCol w="778674"/>
                <a:gridCol w="778674"/>
                <a:gridCol w="778674"/>
                <a:gridCol w="778674"/>
                <a:gridCol w="778674"/>
              </a:tblGrid>
              <a:tr h="821537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9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6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18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43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12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7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8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20</a:t>
                      </a:r>
                      <a:endParaRPr lang="cs-CZ" sz="3200" dirty="0"/>
                    </a:p>
                  </a:txBody>
                  <a:tcPr/>
                </a:tc>
              </a:tr>
              <a:tr h="821537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Á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K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071538" y="428604"/>
            <a:ext cx="46682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                NÁSOBKY ČÍSLA 2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24000" y="1397000"/>
          <a:ext cx="6096000" cy="114300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1143008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4414" y="714356"/>
            <a:ext cx="4575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               NÁSOBKY ČÍSLA 3</a:t>
            </a:r>
            <a:endParaRPr lang="cs-CZ" sz="32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928662" y="1571612"/>
          <a:ext cx="7429560" cy="16748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2956"/>
                <a:gridCol w="742956"/>
                <a:gridCol w="742956"/>
                <a:gridCol w="742956"/>
                <a:gridCol w="742956"/>
                <a:gridCol w="742956"/>
                <a:gridCol w="742956"/>
                <a:gridCol w="742956"/>
                <a:gridCol w="742956"/>
                <a:gridCol w="742956"/>
              </a:tblGrid>
              <a:tr h="837405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8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15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14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21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27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26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6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32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30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</a:t>
                      </a:r>
                      <a:endParaRPr lang="cs-CZ" sz="3200" b="1" dirty="0"/>
                    </a:p>
                  </a:txBody>
                  <a:tcPr/>
                </a:tc>
              </a:tr>
              <a:tr h="837405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Š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Z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Ň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</a:t>
                      </a:r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00166" y="4214818"/>
          <a:ext cx="6096000" cy="11430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11430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24000" y="1397000"/>
          <a:ext cx="6096000" cy="11430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1143008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P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Z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Ň</a:t>
                      </a:r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8794" y="785794"/>
            <a:ext cx="37385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      NÁSOBKY ČÍSLA 4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85786" y="1643050"/>
          <a:ext cx="7500990" cy="160337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750099"/>
                <a:gridCol w="750099"/>
                <a:gridCol w="750099"/>
                <a:gridCol w="750099"/>
                <a:gridCol w="750099"/>
                <a:gridCol w="750099"/>
                <a:gridCol w="750099"/>
                <a:gridCol w="750099"/>
                <a:gridCol w="750099"/>
                <a:gridCol w="750099"/>
              </a:tblGrid>
              <a:tr h="801686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23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20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11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32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45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4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36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31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12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28</a:t>
                      </a:r>
                      <a:endParaRPr lang="cs-CZ" sz="3200" b="1" dirty="0"/>
                    </a:p>
                  </a:txBody>
                  <a:tcPr/>
                </a:tc>
              </a:tr>
              <a:tr h="801686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Č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D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Ý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28728" y="3929066"/>
          <a:ext cx="6096000" cy="1285884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016000"/>
                <a:gridCol w="1016000"/>
                <a:gridCol w="1039834"/>
                <a:gridCol w="992166"/>
                <a:gridCol w="1016000"/>
                <a:gridCol w="1016000"/>
              </a:tblGrid>
              <a:tr h="12858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24000" y="1397000"/>
          <a:ext cx="6096000" cy="1285884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016000"/>
                <a:gridCol w="1016000"/>
                <a:gridCol w="1039834"/>
                <a:gridCol w="992166"/>
                <a:gridCol w="1016000"/>
                <a:gridCol w="1016000"/>
              </a:tblGrid>
              <a:tr h="1285884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D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Ý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14414" y="714356"/>
            <a:ext cx="44823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              NÁSOBKY ČÍSLA 5</a:t>
            </a:r>
            <a:endParaRPr lang="cs-CZ" sz="3200" b="1" dirty="0">
              <a:solidFill>
                <a:srgbClr val="7030A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14348" y="1643050"/>
          <a:ext cx="7572430" cy="1460496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757243"/>
                <a:gridCol w="757243"/>
                <a:gridCol w="757243"/>
                <a:gridCol w="757243"/>
                <a:gridCol w="757243"/>
                <a:gridCol w="757243"/>
                <a:gridCol w="757243"/>
                <a:gridCol w="757243"/>
                <a:gridCol w="757243"/>
                <a:gridCol w="757243"/>
              </a:tblGrid>
              <a:tr h="73024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8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46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30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13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45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57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16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10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24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25</a:t>
                      </a:r>
                      <a:endParaRPr lang="cs-CZ" sz="3200" b="1" dirty="0"/>
                    </a:p>
                  </a:txBody>
                  <a:tcPr/>
                </a:tc>
              </a:tr>
              <a:tr h="73024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Z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Ž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Č</a:t>
                      </a:r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214414" y="3786190"/>
          <a:ext cx="6096000" cy="1285884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12858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24000" y="1397000"/>
          <a:ext cx="6096000" cy="1285884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1285884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Č</a:t>
                      </a:r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257</Words>
  <Application>Microsoft Office PowerPoint</Application>
  <PresentationFormat>Předvádění na obrazovce (4:3)</PresentationFormat>
  <Paragraphs>145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MMU</cp:lastModifiedBy>
  <cp:revision>13</cp:revision>
  <dcterms:created xsi:type="dcterms:W3CDTF">2013-09-05T16:41:53Z</dcterms:created>
  <dcterms:modified xsi:type="dcterms:W3CDTF">2013-10-01T12:35:56Z</dcterms:modified>
</cp:coreProperties>
</file>