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8F317-FC4E-4DC6-BBE7-FF2FC66BB46C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F9CF9-5983-4B76-8A9F-252746DB5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8F317-FC4E-4DC6-BBE7-FF2FC66BB46C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F9CF9-5983-4B76-8A9F-252746DB5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8F317-FC4E-4DC6-BBE7-FF2FC66BB46C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F9CF9-5983-4B76-8A9F-252746DB5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8F317-FC4E-4DC6-BBE7-FF2FC66BB46C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F9CF9-5983-4B76-8A9F-252746DB5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8F317-FC4E-4DC6-BBE7-FF2FC66BB46C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F9CF9-5983-4B76-8A9F-252746DB5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8F317-FC4E-4DC6-BBE7-FF2FC66BB46C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F9CF9-5983-4B76-8A9F-252746DB5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8F317-FC4E-4DC6-BBE7-FF2FC66BB46C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F9CF9-5983-4B76-8A9F-252746DB5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8F317-FC4E-4DC6-BBE7-FF2FC66BB46C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F9CF9-5983-4B76-8A9F-252746DB5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8F317-FC4E-4DC6-BBE7-FF2FC66BB46C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F9CF9-5983-4B76-8A9F-252746DB5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8F317-FC4E-4DC6-BBE7-FF2FC66BB46C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F9CF9-5983-4B76-8A9F-252746DB5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8F317-FC4E-4DC6-BBE7-FF2FC66BB46C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F9CF9-5983-4B76-8A9F-252746DB5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08F317-FC4E-4DC6-BBE7-FF2FC66BB46C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CF9CF9-5983-4B76-8A9F-252746DB5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0"/>
            <a:ext cx="6715172" cy="1000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37033102"/>
              </p:ext>
            </p:extLst>
          </p:nvPr>
        </p:nvGraphicFramePr>
        <p:xfrm>
          <a:off x="1214414" y="1357296"/>
          <a:ext cx="6715172" cy="5320127"/>
        </p:xfrm>
        <a:graphic>
          <a:graphicData uri="http://schemas.openxmlformats.org/drawingml/2006/table">
            <a:tbl>
              <a:tblPr/>
              <a:tblGrid>
                <a:gridCol w="2484019"/>
                <a:gridCol w="4231153"/>
              </a:tblGrid>
              <a:tr h="282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Matematické pojmy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7297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Žáci si zopakují známé matematické pojmy, doplní tabulku na pracovním listě a následně si ověří správnost svých výsledků na IT.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2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06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Žák umí přiřadit správné </a:t>
                      </a: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matematické </a:t>
                      </a: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pojmy k daným matematickým výkonům.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06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06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Dělenec, dělitel, podíl, součet, sčítanec, rozdíl, menšenec, menšitel, činitel, součin.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842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Matematika a </a:t>
                      </a: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její aplikace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2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2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2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2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24.9.2013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2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2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2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07" marR="42207" marT="25324" marB="253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142976" y="107154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85728"/>
            <a:ext cx="37906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00B050"/>
                </a:solidFill>
              </a:rPr>
              <a:t>Matematické pojmy :</a:t>
            </a:r>
            <a:endParaRPr lang="cs-CZ" sz="3200" b="1" u="sng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142984"/>
            <a:ext cx="64531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      </a:t>
            </a:r>
            <a:r>
              <a:rPr lang="cs-CZ" sz="3600" b="1" dirty="0" smtClean="0">
                <a:solidFill>
                  <a:srgbClr val="00B0F0"/>
                </a:solidFill>
              </a:rPr>
              <a:t>12         +        23        =      35</a:t>
            </a:r>
          </a:p>
          <a:p>
            <a:r>
              <a:rPr lang="cs-CZ" sz="3600" b="1" dirty="0" smtClean="0">
                <a:solidFill>
                  <a:srgbClr val="00B0F0"/>
                </a:solidFill>
              </a:rPr>
              <a:t>1.sčítanec  +  2.sčítanec =  součet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00364" y="2428868"/>
            <a:ext cx="59228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       48         –     10         =    38</a:t>
            </a:r>
          </a:p>
          <a:p>
            <a:r>
              <a:rPr lang="cs-CZ" sz="3600" b="1" dirty="0">
                <a:solidFill>
                  <a:srgbClr val="00B050"/>
                </a:solidFill>
              </a:rPr>
              <a:t>m</a:t>
            </a:r>
            <a:r>
              <a:rPr lang="cs-CZ" sz="3600" b="1" dirty="0" smtClean="0">
                <a:solidFill>
                  <a:srgbClr val="00B050"/>
                </a:solidFill>
              </a:rPr>
              <a:t>enšenec  –  menšitel = rozdíl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4000504"/>
            <a:ext cx="53366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  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4       x      6        =    24</a:t>
            </a:r>
          </a:p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1.činitel x 2.činitel = součin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9058" y="5357826"/>
            <a:ext cx="46417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   45     :     5      =    9</a:t>
            </a:r>
          </a:p>
          <a:p>
            <a:r>
              <a:rPr lang="cs-CZ" sz="3600" b="1" dirty="0">
                <a:solidFill>
                  <a:srgbClr val="FFC000"/>
                </a:solidFill>
              </a:rPr>
              <a:t>d</a:t>
            </a:r>
            <a:r>
              <a:rPr lang="cs-CZ" sz="3600" b="1" dirty="0" smtClean="0">
                <a:solidFill>
                  <a:srgbClr val="FFC000"/>
                </a:solidFill>
              </a:rPr>
              <a:t>ělenec : dělitel = podíl</a:t>
            </a:r>
            <a:endParaRPr lang="cs-CZ" sz="36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571480"/>
            <a:ext cx="6622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00B050"/>
                </a:solidFill>
              </a:rPr>
              <a:t>Doplň do tabulky na pracovním listě správná čísla :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00034" y="1785926"/>
          <a:ext cx="3500462" cy="13811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8760"/>
                <a:gridCol w="714380"/>
                <a:gridCol w="714380"/>
                <a:gridCol w="642942"/>
              </a:tblGrid>
              <a:tr h="45244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sčítanec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17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28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7625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sčítanec</a:t>
                      </a:r>
                      <a:endParaRPr lang="cs-CZ" b="1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16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26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5244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součet</a:t>
                      </a:r>
                      <a:endParaRPr lang="cs-CZ" b="1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69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63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4357694"/>
          <a:ext cx="3500462" cy="13573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8760"/>
                <a:gridCol w="714380"/>
                <a:gridCol w="714380"/>
                <a:gridCol w="642942"/>
              </a:tblGrid>
              <a:tr h="45244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dělenec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72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40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5244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dělitel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9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6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5244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podíl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3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5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929190" y="1857364"/>
          <a:ext cx="3500462" cy="13573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8760"/>
                <a:gridCol w="714380"/>
                <a:gridCol w="714380"/>
                <a:gridCol w="642942"/>
              </a:tblGrid>
              <a:tr h="45244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menšenec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81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62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5244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menšitel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14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33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5244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rozdíl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12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21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857752" y="4357694"/>
          <a:ext cx="3500462" cy="13573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8760"/>
                <a:gridCol w="714380"/>
                <a:gridCol w="714380"/>
                <a:gridCol w="642942"/>
              </a:tblGrid>
              <a:tr h="4524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činitel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7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8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4524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činitel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6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8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45244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součin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64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24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00034" y="1785926"/>
          <a:ext cx="3500462" cy="13811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8760"/>
                <a:gridCol w="714380"/>
                <a:gridCol w="714380"/>
                <a:gridCol w="642942"/>
              </a:tblGrid>
              <a:tr h="45244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sčítanec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17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43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28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7625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sčítanec</a:t>
                      </a:r>
                      <a:endParaRPr lang="cs-CZ" b="1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16</a:t>
                      </a:r>
                      <a:endParaRPr lang="cs-CZ" b="1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26</a:t>
                      </a:r>
                      <a:endParaRPr lang="cs-CZ" b="1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35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5244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součet</a:t>
                      </a:r>
                      <a:endParaRPr lang="cs-CZ" b="1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33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69</a:t>
                      </a:r>
                      <a:endParaRPr lang="cs-CZ" b="1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63</a:t>
                      </a:r>
                      <a:endParaRPr lang="cs-CZ" b="1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929190" y="1857364"/>
          <a:ext cx="3500462" cy="13573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8760"/>
                <a:gridCol w="714380"/>
                <a:gridCol w="714380"/>
                <a:gridCol w="642942"/>
              </a:tblGrid>
              <a:tr h="45244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menšenec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81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45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62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5244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menšitel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14</a:t>
                      </a:r>
                      <a:endParaRPr lang="cs-CZ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33</a:t>
                      </a:r>
                      <a:endParaRPr lang="cs-CZ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41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5244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rozdíl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67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12</a:t>
                      </a:r>
                      <a:endParaRPr lang="cs-CZ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21</a:t>
                      </a:r>
                      <a:endParaRPr lang="cs-CZ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4357694"/>
          <a:ext cx="3500462" cy="13573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8760"/>
                <a:gridCol w="714380"/>
                <a:gridCol w="714380"/>
                <a:gridCol w="642942"/>
              </a:tblGrid>
              <a:tr h="45244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dělenec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72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18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40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5244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dělitel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9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6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5244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podíl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857752" y="4286256"/>
          <a:ext cx="3500462" cy="13573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8760"/>
                <a:gridCol w="714380"/>
                <a:gridCol w="714380"/>
                <a:gridCol w="642942"/>
              </a:tblGrid>
              <a:tr h="4524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činitel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7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8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4524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činitel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6</a:t>
                      </a:r>
                      <a:endParaRPr lang="cs-CZ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45244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součin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42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64</a:t>
                      </a:r>
                      <a:endParaRPr lang="cs-CZ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24</a:t>
                      </a:r>
                      <a:endParaRPr lang="cs-CZ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71472" y="571480"/>
            <a:ext cx="5160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>
                <a:solidFill>
                  <a:srgbClr val="00B050"/>
                </a:solidFill>
              </a:rPr>
              <a:t>S</a:t>
            </a:r>
            <a:r>
              <a:rPr lang="cs-CZ" sz="2400" b="1" u="sng" dirty="0" smtClean="0">
                <a:solidFill>
                  <a:srgbClr val="00B050"/>
                </a:solidFill>
              </a:rPr>
              <a:t>právné výsledky si zkontroluj s tabulí :</a:t>
            </a:r>
            <a:endParaRPr lang="cs-CZ" sz="2400" b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260</Words>
  <Application>Microsoft Office PowerPoint</Application>
  <PresentationFormat>Předvádění na obrazovce (4:3)</PresentationFormat>
  <Paragraphs>124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Dum</cp:lastModifiedBy>
  <cp:revision>9</cp:revision>
  <dcterms:created xsi:type="dcterms:W3CDTF">2013-09-12T14:05:57Z</dcterms:created>
  <dcterms:modified xsi:type="dcterms:W3CDTF">2013-10-01T13:05:20Z</dcterms:modified>
</cp:coreProperties>
</file>