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332" autoAdjust="0"/>
    <p:restoredTop sz="94660"/>
  </p:normalViewPr>
  <p:slideViewPr>
    <p:cSldViewPr>
      <p:cViewPr varScale="1">
        <p:scale>
          <a:sx n="51" d="100"/>
          <a:sy n="51" d="100"/>
        </p:scale>
        <p:origin x="701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BA9E0-735B-4644-983B-622609942364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C4716-06D4-4167-878F-16C33BA67E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BA9E0-735B-4644-983B-622609942364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C4716-06D4-4167-878F-16C33BA67E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BA9E0-735B-4644-983B-622609942364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C4716-06D4-4167-878F-16C33BA67E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BA9E0-735B-4644-983B-622609942364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C4716-06D4-4167-878F-16C33BA67E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BA9E0-735B-4644-983B-622609942364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C4716-06D4-4167-878F-16C33BA67E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BA9E0-735B-4644-983B-622609942364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C4716-06D4-4167-878F-16C33BA67E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BA9E0-735B-4644-983B-622609942364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C4716-06D4-4167-878F-16C33BA67E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BA9E0-735B-4644-983B-622609942364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C4716-06D4-4167-878F-16C33BA67E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BA9E0-735B-4644-983B-622609942364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C4716-06D4-4167-878F-16C33BA67E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BA9E0-735B-4644-983B-622609942364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C4716-06D4-4167-878F-16C33BA67E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BA9E0-735B-4644-983B-622609942364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C4716-06D4-4167-878F-16C33BA67E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9BA9E0-735B-4644-983B-622609942364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6C4716-06D4-4167-878F-16C33BA67E1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7.png"/><Relationship Id="rId4" Type="http://schemas.openxmlformats.org/officeDocument/2006/relationships/hyperlink" Target="http://www.youtube.com/watch?v=vTlvogPLLwc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%C4%8Cesk%C3%A1_hymna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616624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9942856"/>
              </p:ext>
            </p:extLst>
          </p:nvPr>
        </p:nvGraphicFramePr>
        <p:xfrm>
          <a:off x="1331641" y="1268758"/>
          <a:ext cx="6480720" cy="5184578"/>
        </p:xfrm>
        <a:graphic>
          <a:graphicData uri="http://schemas.openxmlformats.org/drawingml/2006/table">
            <a:tbl>
              <a:tblPr/>
              <a:tblGrid>
                <a:gridCol w="2397293"/>
                <a:gridCol w="4083427"/>
              </a:tblGrid>
              <a:tr h="370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Státní symboly ČR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70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Materiál slouží k seznámení žáků s novým učivem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70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70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 znají státní symboly ČR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70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70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Státní vlajka, znak, pečeť, hymna, prezident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70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Člověk</a:t>
                      </a:r>
                      <a:r>
                        <a:rPr lang="cs-CZ" sz="14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a jeho svět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70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70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70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70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30.9.2013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70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70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Vlastivěda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70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1259632" y="485473"/>
            <a:ext cx="2866619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400" b="1" dirty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0" y="-2572165"/>
            <a:ext cx="8966044" cy="56015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76225" algn="l"/>
              </a:tabLst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76225" algn="l"/>
              </a:tabLst>
            </a:pPr>
            <a:endParaRPr kumimoji="0" lang="cs-CZ" sz="1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76225" algn="l"/>
              </a:tabLst>
            </a:pPr>
            <a:endParaRPr lang="cs-CZ" sz="1400" b="1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76225" algn="l"/>
              </a:tabLst>
            </a:pPr>
            <a:endParaRPr kumimoji="0" lang="cs-CZ" sz="1400" b="1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76225" algn="l"/>
              </a:tabLst>
            </a:pPr>
            <a:endParaRPr lang="cs-CZ" sz="1400" b="1" u="sng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76225" algn="l"/>
              </a:tabLst>
            </a:pPr>
            <a:endParaRPr kumimoji="0" lang="cs-CZ" sz="1400" b="1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76225" algn="l"/>
              </a:tabLst>
            </a:pPr>
            <a:endParaRPr lang="cs-CZ" sz="1400" b="1" u="sng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76225" algn="l"/>
              </a:tabLst>
            </a:pPr>
            <a:endParaRPr kumimoji="0" lang="cs-CZ" sz="1400" b="1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76225" algn="l"/>
              </a:tabLst>
            </a:pPr>
            <a:endParaRPr lang="cs-CZ" sz="1400" b="1" u="sng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76225" algn="l"/>
              </a:tabLst>
            </a:pPr>
            <a:endParaRPr kumimoji="0" lang="cs-CZ" sz="1400" b="1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76225" algn="l"/>
              </a:tabLst>
            </a:pPr>
            <a:endParaRPr kumimoji="0" lang="cs-CZ" sz="4000" b="1" i="1" u="sng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76225" algn="l"/>
              </a:tabLst>
            </a:pPr>
            <a:r>
              <a:rPr kumimoji="0" lang="cs-CZ" sz="4000" b="1" i="1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Státní   symboly  České  republiky</a:t>
            </a:r>
            <a:endParaRPr kumimoji="0" lang="cs-CZ" sz="4000" b="1" i="1" u="sng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76225" algn="l"/>
              </a:tabLst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76225" algn="l"/>
              </a:tabLst>
            </a:pPr>
            <a:r>
              <a:rPr kumimoji="0" lang="cs-CZ" sz="24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Jsou výrazem samostatnosti státu.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76225" algn="l"/>
              </a:tabLst>
            </a:pPr>
            <a:endParaRPr kumimoji="0" lang="cs-CZ" sz="2400" b="1" i="1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76225" algn="l"/>
              </a:tabLst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76225" algn="l"/>
              </a:tabLst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76225" algn="l"/>
              </a:tabLst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76225" algn="l"/>
              </a:tabLst>
            </a:pPr>
            <a:r>
              <a:rPr kumimoji="0" lang="cs-CZ" sz="2000" b="1" i="1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1. Státní vlajka ČR             2. Velký státní znak             3. Malý státní znak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76225" algn="l"/>
              </a:tabLst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76225" algn="l"/>
              </a:tabLst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100" name="Picture 4" descr="Flag of the Czech Republic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645024"/>
            <a:ext cx="2520280" cy="1728192"/>
          </a:xfrm>
          <a:prstGeom prst="rect">
            <a:avLst/>
          </a:prstGeom>
          <a:noFill/>
        </p:spPr>
      </p:pic>
      <p:pic>
        <p:nvPicPr>
          <p:cNvPr id="4102" name="Picture 6" descr="Znak České Republic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3212976"/>
            <a:ext cx="1872208" cy="2232248"/>
          </a:xfrm>
          <a:prstGeom prst="rect">
            <a:avLst/>
          </a:prstGeom>
          <a:noFill/>
        </p:spPr>
      </p:pic>
      <p:pic>
        <p:nvPicPr>
          <p:cNvPr id="4104" name="Picture 8" descr="Malý státní znak České Republic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3573016"/>
            <a:ext cx="1152128" cy="15121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548680"/>
            <a:ext cx="17057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/>
              <a:t>4. Státní pečeť</a:t>
            </a:r>
            <a:endParaRPr lang="cs-CZ" sz="2000" i="1" dirty="0"/>
          </a:p>
        </p:txBody>
      </p:sp>
      <p:sp>
        <p:nvSpPr>
          <p:cNvPr id="5" name="Obdélník 4"/>
          <p:cNvSpPr/>
          <p:nvPr/>
        </p:nvSpPr>
        <p:spPr>
          <a:xfrm>
            <a:off x="4572000" y="548680"/>
            <a:ext cx="313020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i="1" dirty="0">
                <a:solidFill>
                  <a:prstClr val="black"/>
                </a:solidFill>
              </a:rPr>
              <a:t>5. Prezidentská standarta </a:t>
            </a:r>
            <a:endParaRPr lang="cs-CZ" dirty="0"/>
          </a:p>
        </p:txBody>
      </p:sp>
      <p:pic>
        <p:nvPicPr>
          <p:cNvPr id="3074" name="Picture 2" descr="Flag of the president of the Czech Republic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124744"/>
            <a:ext cx="1656184" cy="1656184"/>
          </a:xfrm>
          <a:prstGeom prst="rect">
            <a:avLst/>
          </a:prstGeom>
          <a:noFill/>
        </p:spPr>
      </p:pic>
      <p:pic>
        <p:nvPicPr>
          <p:cNvPr id="3076" name="Picture 4" descr="http://upload.wikimedia.org/wikipedia/commons/thumb/b/bf/Seal_of_the_Czech_Republic.png/120px-Seal_of_the_Czech_Republic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196752"/>
            <a:ext cx="1584176" cy="144016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67544" y="2996952"/>
            <a:ext cx="24482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Používá se k pečetění</a:t>
            </a:r>
          </a:p>
          <a:p>
            <a:r>
              <a:rPr lang="cs-CZ" dirty="0"/>
              <a:t> </a:t>
            </a:r>
            <a:r>
              <a:rPr lang="cs-CZ" dirty="0" smtClean="0"/>
              <a:t> nejdůležitějších </a:t>
            </a:r>
          </a:p>
          <a:p>
            <a:r>
              <a:rPr lang="cs-CZ" dirty="0"/>
              <a:t> </a:t>
            </a:r>
            <a:r>
              <a:rPr lang="cs-CZ" dirty="0" smtClean="0"/>
              <a:t> státních listin. </a:t>
            </a: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3140968"/>
            <a:ext cx="365080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Vlajka prezidenta republiky.</a:t>
            </a:r>
          </a:p>
          <a:p>
            <a:r>
              <a:rPr lang="cs-CZ" dirty="0" smtClean="0"/>
              <a:t>Je vyvěšena nad Pražským hradem.</a:t>
            </a:r>
          </a:p>
          <a:p>
            <a:r>
              <a:rPr lang="cs-CZ" dirty="0" smtClean="0"/>
              <a:t>Opustí-li prezident Prahu, je svěšena.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3568" y="4941168"/>
            <a:ext cx="67794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276225" algn="l"/>
              </a:tabLst>
            </a:pP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Česká republika vznikla 1. ledna 1993.</a:t>
            </a:r>
            <a:endParaRPr kumimoji="0" lang="cs-CZ" sz="2800" b="1" i="1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548680"/>
            <a:ext cx="65344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 smtClean="0"/>
              <a:t>6. Státní hymna České republiky – Kde domov můj ?</a:t>
            </a:r>
            <a:endParaRPr lang="cs-CZ" b="1" i="1" dirty="0"/>
          </a:p>
        </p:txBody>
      </p:sp>
      <p:sp>
        <p:nvSpPr>
          <p:cNvPr id="5" name="Obdélník 4"/>
          <p:cNvSpPr/>
          <p:nvPr/>
        </p:nvSpPr>
        <p:spPr>
          <a:xfrm>
            <a:off x="827584" y="1196752"/>
            <a:ext cx="4572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i="1" dirty="0">
                <a:solidFill>
                  <a:srgbClr val="FF0000"/>
                </a:solidFill>
              </a:rPr>
              <a:t>Kde domov můj,</a:t>
            </a:r>
            <a:r>
              <a:rPr lang="cs-CZ" sz="2000" b="1" i="1" dirty="0" smtClean="0">
                <a:solidFill>
                  <a:srgbClr val="FF0000"/>
                </a:solidFill>
              </a:rPr>
              <a:t/>
            </a:r>
            <a:br>
              <a:rPr lang="cs-CZ" sz="2000" b="1" i="1" dirty="0" smtClean="0">
                <a:solidFill>
                  <a:srgbClr val="FF0000"/>
                </a:solidFill>
              </a:rPr>
            </a:br>
            <a:r>
              <a:rPr lang="cs-CZ" sz="2000" b="1" i="1" dirty="0">
                <a:solidFill>
                  <a:srgbClr val="FF0000"/>
                </a:solidFill>
              </a:rPr>
              <a:t>kde domov můj.</a:t>
            </a:r>
            <a:r>
              <a:rPr lang="cs-CZ" sz="2000" b="1" i="1" dirty="0" smtClean="0">
                <a:solidFill>
                  <a:srgbClr val="FF0000"/>
                </a:solidFill>
              </a:rPr>
              <a:t/>
            </a:r>
            <a:br>
              <a:rPr lang="cs-CZ" sz="2000" b="1" i="1" dirty="0" smtClean="0">
                <a:solidFill>
                  <a:srgbClr val="FF0000"/>
                </a:solidFill>
              </a:rPr>
            </a:br>
            <a:r>
              <a:rPr lang="cs-CZ" sz="2000" b="1" i="1" dirty="0">
                <a:solidFill>
                  <a:srgbClr val="FF0000"/>
                </a:solidFill>
              </a:rPr>
              <a:t>Voda hučí po lučinách,</a:t>
            </a:r>
            <a:r>
              <a:rPr lang="cs-CZ" sz="2000" b="1" i="1" dirty="0" smtClean="0">
                <a:solidFill>
                  <a:srgbClr val="FF0000"/>
                </a:solidFill>
              </a:rPr>
              <a:t/>
            </a:r>
            <a:br>
              <a:rPr lang="cs-CZ" sz="2000" b="1" i="1" dirty="0" smtClean="0">
                <a:solidFill>
                  <a:srgbClr val="FF0000"/>
                </a:solidFill>
              </a:rPr>
            </a:br>
            <a:r>
              <a:rPr lang="cs-CZ" sz="2000" b="1" i="1" dirty="0">
                <a:solidFill>
                  <a:srgbClr val="FF0000"/>
                </a:solidFill>
              </a:rPr>
              <a:t>bory šumí po skalinách,</a:t>
            </a:r>
            <a:r>
              <a:rPr lang="cs-CZ" sz="2000" b="1" i="1" dirty="0" smtClean="0">
                <a:solidFill>
                  <a:srgbClr val="FF0000"/>
                </a:solidFill>
              </a:rPr>
              <a:t/>
            </a:r>
            <a:br>
              <a:rPr lang="cs-CZ" sz="2000" b="1" i="1" dirty="0" smtClean="0">
                <a:solidFill>
                  <a:srgbClr val="FF0000"/>
                </a:solidFill>
              </a:rPr>
            </a:br>
            <a:r>
              <a:rPr lang="cs-CZ" sz="2000" b="1" i="1" dirty="0">
                <a:solidFill>
                  <a:srgbClr val="FF0000"/>
                </a:solidFill>
              </a:rPr>
              <a:t>v sadě skví se jara květ,</a:t>
            </a:r>
            <a:r>
              <a:rPr lang="cs-CZ" sz="2000" b="1" i="1" dirty="0" smtClean="0">
                <a:solidFill>
                  <a:srgbClr val="FF0000"/>
                </a:solidFill>
              </a:rPr>
              <a:t/>
            </a:r>
            <a:br>
              <a:rPr lang="cs-CZ" sz="2000" b="1" i="1" dirty="0" smtClean="0">
                <a:solidFill>
                  <a:srgbClr val="FF0000"/>
                </a:solidFill>
              </a:rPr>
            </a:br>
            <a:r>
              <a:rPr lang="cs-CZ" sz="2000" b="1" i="1" dirty="0">
                <a:solidFill>
                  <a:srgbClr val="FF0000"/>
                </a:solidFill>
              </a:rPr>
              <a:t>zemský ráj to na pohled!</a:t>
            </a:r>
            <a:r>
              <a:rPr lang="cs-CZ" sz="2000" b="1" i="1" dirty="0" smtClean="0">
                <a:solidFill>
                  <a:srgbClr val="FF0000"/>
                </a:solidFill>
              </a:rPr>
              <a:t/>
            </a:r>
            <a:br>
              <a:rPr lang="cs-CZ" sz="2000" b="1" i="1" dirty="0" smtClean="0">
                <a:solidFill>
                  <a:srgbClr val="FF0000"/>
                </a:solidFill>
              </a:rPr>
            </a:br>
            <a:r>
              <a:rPr lang="cs-CZ" sz="2000" b="1" i="1" dirty="0">
                <a:solidFill>
                  <a:srgbClr val="FF0000"/>
                </a:solidFill>
              </a:rPr>
              <a:t>A to je ta krásná země,</a:t>
            </a:r>
            <a:r>
              <a:rPr lang="cs-CZ" sz="2000" b="1" i="1" dirty="0" smtClean="0">
                <a:solidFill>
                  <a:srgbClr val="FF0000"/>
                </a:solidFill>
              </a:rPr>
              <a:t/>
            </a:r>
            <a:br>
              <a:rPr lang="cs-CZ" sz="2000" b="1" i="1" dirty="0" smtClean="0">
                <a:solidFill>
                  <a:srgbClr val="FF0000"/>
                </a:solidFill>
              </a:rPr>
            </a:br>
            <a:r>
              <a:rPr lang="cs-CZ" sz="2000" b="1" i="1" dirty="0">
                <a:solidFill>
                  <a:srgbClr val="FF0000"/>
                </a:solidFill>
              </a:rPr>
              <a:t>země česká, domov můj,</a:t>
            </a:r>
            <a:r>
              <a:rPr lang="cs-CZ" sz="2000" b="1" i="1" dirty="0" smtClean="0">
                <a:solidFill>
                  <a:srgbClr val="FF0000"/>
                </a:solidFill>
              </a:rPr>
              <a:t/>
            </a:r>
            <a:br>
              <a:rPr lang="cs-CZ" sz="2000" b="1" i="1" dirty="0" smtClean="0">
                <a:solidFill>
                  <a:srgbClr val="FF0000"/>
                </a:solidFill>
              </a:rPr>
            </a:br>
            <a:r>
              <a:rPr lang="cs-CZ" sz="2000" b="1" i="1" dirty="0">
                <a:solidFill>
                  <a:srgbClr val="FF0000"/>
                </a:solidFill>
              </a:rPr>
              <a:t>země česká, domov můj!</a:t>
            </a:r>
          </a:p>
        </p:txBody>
      </p:sp>
      <p:sp>
        <p:nvSpPr>
          <p:cNvPr id="6" name="TextovéPole 5">
            <a:hlinkClick r:id="rId4"/>
          </p:cNvPr>
          <p:cNvSpPr txBox="1"/>
          <p:nvPr/>
        </p:nvSpPr>
        <p:spPr>
          <a:xfrm>
            <a:off x="819881" y="4459471"/>
            <a:ext cx="58213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Slova napsal Josef Kajetán Tyl, hudbu složil František</a:t>
            </a:r>
            <a:r>
              <a:rPr lang="cs-CZ" noProof="1" smtClean="0"/>
              <a:t> Škroup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" name="Hymna-CR---zpe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994855" y="5229200"/>
            <a:ext cx="759973" cy="86874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48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45122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476672"/>
            <a:ext cx="17796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Použité zdroje :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55576" y="2060848"/>
            <a:ext cx="79928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http://en.wikipedia.org/wiki/File:Small_coat_of_arms_of_the_Czech_Republic.svg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83568" y="1484784"/>
            <a:ext cx="74888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http://en.wikipedia.org/wiki/File:Coat_of_arms_of_the_Czech_Republic.svg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83568" y="980728"/>
            <a:ext cx="64087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http://en.wikipedia.org/wiki/File:Flag_of_the_Czech_Republic.svg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55576" y="3140968"/>
            <a:ext cx="81003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http://en.wikipedia.org/wiki/File:Flag_of_the_president_of_the_Czech_Republic.svg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2564904"/>
            <a:ext cx="69847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http://cs.wikipedia.org/wiki/Soubor:Seal_of_the_Czech_Republic.png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3717032"/>
            <a:ext cx="59584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http://cs.wikipedia.org/wiki/%C4%8Cesk%C3%A1_hymna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202</Words>
  <Application>Microsoft Office PowerPoint</Application>
  <PresentationFormat>Předvádění na obrazovce (4:3)</PresentationFormat>
  <Paragraphs>69</Paragraphs>
  <Slides>5</Slides>
  <Notes>0</Notes>
  <HiddenSlides>0</HiddenSlides>
  <MMClips>1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MMU</cp:lastModifiedBy>
  <cp:revision>14</cp:revision>
  <dcterms:created xsi:type="dcterms:W3CDTF">2013-09-29T15:10:06Z</dcterms:created>
  <dcterms:modified xsi:type="dcterms:W3CDTF">2013-10-01T12:40:20Z</dcterms:modified>
</cp:coreProperties>
</file>