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B42E9F6-61D0-4BD0-872B-D1453CEAE3F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C32BA2C-C56A-4560-AF4A-4925AFD52EC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068" y="15869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023877"/>
            <a:ext cx="69847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Alkeny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5.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VY_32_INOVACE_26 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alkeny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a 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dalšími uhlovodíky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-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alkeny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Úkoly k procvičení 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úkol. Po kontrole byly shledány chyby 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 psaní racionálních vzorců, které byly následně opraveny dalším procvičením vzorců ve vyučovací hodině.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64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587263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Alkeny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P9004373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0819"/>
            <a:ext cx="2736304" cy="182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GJ3DW4NG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900" y="4077072"/>
            <a:ext cx="3055531" cy="223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23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Alkeny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51620" y="126876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nenasycené uhlovodíky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9612" y="198884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mají otevřený řetězec a jednu dvojnou vazbu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3501008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Názvosloví alkenů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391093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Obecný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1940" y="439109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err="1" smtClean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2n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6612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Koncovka: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66124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 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29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Vzorce základních alkenů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1262169"/>
            <a:ext cx="7524328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VZOREC</a:t>
            </a:r>
            <a:endParaRPr lang="cs-CZ" sz="3200" dirty="0">
              <a:latin typeface="Arial Black" pitchFamily="34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3502655"/>
              </p:ext>
            </p:extLst>
          </p:nvPr>
        </p:nvGraphicFramePr>
        <p:xfrm>
          <a:off x="0" y="1982249"/>
          <a:ext cx="9108504" cy="46136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672"/>
                <a:gridCol w="2592288"/>
                <a:gridCol w="2376264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název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strukturní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racionální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molekulový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1504655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Arial Black" pitchFamily="34" charset="0"/>
                        </a:rPr>
                        <a:t>eth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    </a:t>
                      </a:r>
                      <a:r>
                        <a:rPr lang="cs-CZ" sz="2400" b="1" baseline="0" dirty="0" smtClean="0"/>
                        <a:t>  </a:t>
                      </a:r>
                      <a:r>
                        <a:rPr lang="cs-CZ" sz="2400" b="1" dirty="0" smtClean="0"/>
                        <a:t>H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err="1" smtClean="0"/>
                        <a:t>H</a:t>
                      </a:r>
                      <a:r>
                        <a:rPr lang="cs-CZ" sz="2400" b="1" dirty="0" smtClean="0"/>
                        <a:t>  </a:t>
                      </a:r>
                    </a:p>
                    <a:p>
                      <a:r>
                        <a:rPr lang="cs-CZ" b="1" dirty="0" smtClean="0"/>
                        <a:t>                     </a:t>
                      </a:r>
                    </a:p>
                    <a:p>
                      <a:r>
                        <a:rPr lang="cs-CZ" sz="2400" b="1" dirty="0" smtClean="0"/>
                        <a:t>        H -</a:t>
                      </a:r>
                      <a:r>
                        <a:rPr lang="cs-CZ" sz="2400" b="1" baseline="0" dirty="0" smtClean="0"/>
                        <a:t> C = C - H</a:t>
                      </a:r>
                      <a:endParaRPr lang="cs-CZ" sz="2400" b="1" dirty="0" smtClean="0"/>
                    </a:p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400" b="1" dirty="0" smtClean="0"/>
                        <a:t>CH</a:t>
                      </a:r>
                      <a:r>
                        <a:rPr lang="cs-CZ" sz="2400" b="1" baseline="-25000" dirty="0" smtClean="0"/>
                        <a:t>2</a:t>
                      </a:r>
                      <a:r>
                        <a:rPr lang="cs-CZ" sz="2400" b="1" dirty="0" smtClean="0"/>
                        <a:t> =  CH</a:t>
                      </a:r>
                      <a:r>
                        <a:rPr lang="cs-CZ" sz="2400" b="1" baseline="-25000" dirty="0" smtClean="0"/>
                        <a:t>2</a:t>
                      </a:r>
                      <a:endParaRPr lang="cs-CZ" sz="2400" b="1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</a:t>
                      </a:r>
                      <a:r>
                        <a:rPr lang="cs-CZ" sz="2400" b="1" dirty="0" smtClean="0"/>
                        <a:t>C</a:t>
                      </a:r>
                      <a:r>
                        <a:rPr lang="cs-CZ" sz="2400" b="1" baseline="-25000" dirty="0" smtClean="0"/>
                        <a:t>2</a:t>
                      </a:r>
                      <a:r>
                        <a:rPr lang="cs-CZ" sz="2400" b="1" dirty="0" smtClean="0"/>
                        <a:t>H</a:t>
                      </a:r>
                      <a:r>
                        <a:rPr lang="cs-CZ" sz="2400" b="1" baseline="-25000" dirty="0" smtClean="0"/>
                        <a:t>4</a:t>
                      </a:r>
                      <a:endParaRPr lang="cs-CZ" sz="2400" b="1" baseline="-25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prop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+mn-lt"/>
                        </a:rPr>
                        <a:t>           H     </a:t>
                      </a:r>
                      <a:r>
                        <a:rPr lang="cs-CZ" b="1" dirty="0" err="1" smtClean="0">
                          <a:latin typeface="+mn-lt"/>
                        </a:rPr>
                        <a:t>H</a:t>
                      </a:r>
                      <a:r>
                        <a:rPr lang="cs-CZ" b="1" dirty="0" smtClean="0">
                          <a:latin typeface="+mn-lt"/>
                        </a:rPr>
                        <a:t>      </a:t>
                      </a:r>
                      <a:r>
                        <a:rPr lang="cs-CZ" b="1" dirty="0" err="1" smtClean="0">
                          <a:latin typeface="+mn-lt"/>
                        </a:rPr>
                        <a:t>H</a:t>
                      </a:r>
                      <a:endParaRPr lang="cs-CZ" b="1" dirty="0" smtClean="0">
                        <a:latin typeface="+mn-lt"/>
                      </a:endParaRPr>
                    </a:p>
                    <a:p>
                      <a:endParaRPr lang="cs-CZ" b="1" dirty="0" smtClean="0">
                        <a:latin typeface="+mn-lt"/>
                      </a:endParaRPr>
                    </a:p>
                    <a:p>
                      <a:r>
                        <a:rPr lang="cs-CZ" sz="2400" b="1" dirty="0" smtClean="0">
                          <a:latin typeface="+mn-lt"/>
                        </a:rPr>
                        <a:t>H</a:t>
                      </a:r>
                      <a:r>
                        <a:rPr lang="cs-CZ" sz="2400" b="1" baseline="0" dirty="0" smtClean="0">
                          <a:latin typeface="+mn-lt"/>
                        </a:rPr>
                        <a:t> – C = C – C – H </a:t>
                      </a:r>
                      <a:endParaRPr lang="cs-CZ" b="1" dirty="0" smtClean="0">
                        <a:latin typeface="+mn-lt"/>
                      </a:endParaRPr>
                    </a:p>
                    <a:p>
                      <a:endParaRPr lang="cs-CZ" b="1" dirty="0" smtClean="0">
                        <a:latin typeface="+mn-lt"/>
                      </a:endParaRPr>
                    </a:p>
                    <a:p>
                      <a:r>
                        <a:rPr lang="cs-CZ" b="1" dirty="0" smtClean="0">
                          <a:latin typeface="+mn-lt"/>
                        </a:rPr>
                        <a:t>                            H</a:t>
                      </a:r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400" b="1" dirty="0" smtClean="0"/>
                        <a:t>CH</a:t>
                      </a:r>
                      <a:r>
                        <a:rPr lang="cs-CZ" sz="2400" b="1" baseline="-25000" dirty="0" smtClean="0"/>
                        <a:t>2</a:t>
                      </a:r>
                      <a:r>
                        <a:rPr lang="cs-CZ" sz="2400" b="1" dirty="0" smtClean="0"/>
                        <a:t> = CH –CH</a:t>
                      </a:r>
                      <a:r>
                        <a:rPr lang="cs-CZ" sz="2400" b="1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</a:t>
                      </a:r>
                      <a:r>
                        <a:rPr lang="cs-CZ" sz="2400" b="1" dirty="0" smtClean="0"/>
                        <a:t>C</a:t>
                      </a:r>
                      <a:r>
                        <a:rPr lang="cs-CZ" sz="2400" b="1" baseline="-25000" dirty="0" smtClean="0"/>
                        <a:t>3</a:t>
                      </a:r>
                      <a:r>
                        <a:rPr lang="cs-CZ" sz="2400" b="1" dirty="0" smtClean="0"/>
                        <a:t>H</a:t>
                      </a:r>
                      <a:r>
                        <a:rPr lang="cs-CZ" sz="2400" b="1" baseline="-25000" dirty="0" smtClean="0"/>
                        <a:t>6</a:t>
                      </a:r>
                      <a:endParaRPr lang="cs-CZ" baseline="-25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but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dopiš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pent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en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 flipV="1">
            <a:off x="2915816" y="3005890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441451" y="3016039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411760" y="4365104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914197" y="4373488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412536" y="4377352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410917" y="4941168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50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Zástupci alkenů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3583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Ethen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ethylen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)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=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27687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6456" y="227687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bezbarvý hořlavý plyn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92315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Důkaz dvojné vazby bromovou vodou 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556" y="4293095"/>
            <a:ext cx="2340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 - C = C - H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1331640" y="4149080"/>
            <a:ext cx="0" cy="1440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979712" y="4140693"/>
            <a:ext cx="0" cy="15240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33302" y="375522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375942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7405" y="4221087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+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74481" y="4221087"/>
            <a:ext cx="7374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4499992" y="4451919"/>
            <a:ext cx="8607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580112" y="429309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 – C – C - H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6444208" y="4157465"/>
            <a:ext cx="0" cy="1440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7020272" y="4151089"/>
            <a:ext cx="0" cy="1440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444208" y="4754759"/>
            <a:ext cx="0" cy="1440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020272" y="4754758"/>
            <a:ext cx="0" cy="1440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246186" y="3679028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4248" y="3687415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46186" y="4926359"/>
            <a:ext cx="558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4926359"/>
            <a:ext cx="579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71600" y="538802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ethen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561885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dibromethan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76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  <p:bldP spid="15" grpId="0"/>
      <p:bldP spid="19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C90041188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9" y="4365104"/>
            <a:ext cx="2288929" cy="167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GJ3DW4NG\MP9004372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302433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1960" y="1484784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</a:t>
            </a:r>
            <a:r>
              <a:rPr lang="cs-CZ" sz="2400" dirty="0" err="1" smtClean="0">
                <a:latin typeface="Arial Black" pitchFamily="34" charset="0"/>
              </a:rPr>
              <a:t>polyethylenu</a:t>
            </a:r>
            <a:r>
              <a:rPr lang="cs-CZ" sz="2400" dirty="0" smtClean="0">
                <a:latin typeface="Arial Black" pitchFamily="34" charset="0"/>
              </a:rPr>
              <a:t> (PE 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436510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urychluje zrání ovoce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71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Propen (propylen)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– CH =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8366" y="1451282"/>
            <a:ext cx="3801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400" dirty="0">
                <a:latin typeface="Arial Black" pitchFamily="34" charset="0"/>
              </a:rPr>
              <a:t>h</a:t>
            </a:r>
            <a:r>
              <a:rPr lang="cs-CZ" sz="2400" dirty="0" smtClean="0">
                <a:latin typeface="Arial Black" pitchFamily="34" charset="0"/>
              </a:rPr>
              <a:t>ořlavý plyn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11369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GJ3DW4NG\MP9003156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26" y="3284984"/>
            <a:ext cx="2258851" cy="161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ODPEFLRB\MP900289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24832"/>
            <a:ext cx="2191906" cy="145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78037F4B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23" y="3573016"/>
            <a:ext cx="8890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89824" y="2478641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400" dirty="0">
                <a:latin typeface="Arial Black" pitchFamily="34" charset="0"/>
              </a:rPr>
              <a:t>v</a:t>
            </a:r>
            <a:r>
              <a:rPr lang="cs-CZ" sz="2400" dirty="0" smtClean="0">
                <a:latin typeface="Arial Black" pitchFamily="34" charset="0"/>
              </a:rPr>
              <a:t>ýroba polypropylenu ( PP )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99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Alkeny se dvěma dvojnými vazbami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287" y="140674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Butadien ( 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Buta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-1,3 – dien)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= CH – CH =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977788"/>
            <a:ext cx="8676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surovina k výrobě surového kaučuku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1432" y="3975002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vulkanizací surového kaučuku </a:t>
            </a:r>
            <a:r>
              <a:rPr lang="cs-CZ" sz="2800" dirty="0">
                <a:latin typeface="Arial Black" pitchFamily="34" charset="0"/>
              </a:rPr>
              <a:t>(přidáním S) </a:t>
            </a:r>
            <a:r>
              <a:rPr lang="cs-CZ" sz="2800" dirty="0" smtClean="0">
                <a:latin typeface="Arial Black" pitchFamily="34" charset="0"/>
              </a:rPr>
              <a:t>       vyšší tvrdost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023579" y="465313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804248" y="4654785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03953" y="5517232"/>
            <a:ext cx="298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ryž (guma)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35808" y="4929109"/>
            <a:ext cx="3040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pružnost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96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Kromě síry můžeme přidat další přísady a vyrábíme: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C900215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68929"/>
            <a:ext cx="1685925" cy="237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78037F4B\MP9004016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48077"/>
            <a:ext cx="3650231" cy="243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ODPEFLRB\MP9003211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888" y="2657173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32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862" y="1627406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Doplň: Alkeny jsou …… uhlovodíky, které mají jednu ….. vazbu a ….řetězec.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862" y="3573016"/>
            <a:ext cx="3258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Poznej alken: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4214" y="357301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má 4 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89684" y="4365104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urychluje dozrávání ovoce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9684" y="56612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má 6 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1177588"/>
            <a:ext cx="26466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nenasycené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2581514"/>
            <a:ext cx="1978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dvojnou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58151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otevřený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57301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buten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24792" y="4580547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ethen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37436" y="5589240"/>
            <a:ext cx="1676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hexen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84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Napiš racionální vzorce: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P9003090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704" y="523810"/>
            <a:ext cx="1080120" cy="162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988840"/>
            <a:ext cx="24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propen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546792"/>
            <a:ext cx="2268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penten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373216"/>
            <a:ext cx="2268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hepten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2039217"/>
            <a:ext cx="3636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= CH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07804" y="3546792"/>
            <a:ext cx="5940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= CH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07804" y="5373216"/>
            <a:ext cx="5004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= CH – (CH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91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8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41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805" y="2780928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57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257</TotalTime>
  <Words>521</Words>
  <Application>Microsoft Office PowerPoint</Application>
  <PresentationFormat>Předvádění na obrazovce (4:3)</PresentationFormat>
  <Paragraphs>115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32</cp:revision>
  <dcterms:created xsi:type="dcterms:W3CDTF">2012-02-27T20:41:02Z</dcterms:created>
  <dcterms:modified xsi:type="dcterms:W3CDTF">2012-10-05T06:37:53Z</dcterms:modified>
</cp:coreProperties>
</file>