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1" r:id="rId8"/>
    <p:sldId id="260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4A2C08-1CAD-4148-8203-F85E4F704F1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171DC6-C195-44A4-A2EB-E299B2C6F3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Areny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17.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VY_32_INOVACE_28_PK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9751" y="1124744"/>
            <a:ext cx="78726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areny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>
                <a:latin typeface="Calibri" pitchFamily="34" charset="0"/>
                <a:cs typeface="Calibri" pitchFamily="34" charset="0"/>
              </a:rPr>
              <a:t>a 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5725" y="4005064"/>
            <a:ext cx="78726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posledními uhlovodíky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-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areny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Úkoly k procvičení 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úkol. Žáci po domácí přípravě zvládli nové vzorce i další teorii aromatických uhlovodíků.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6226" y="31560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Pilotáž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731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348880"/>
            <a:ext cx="30243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FF0000"/>
                </a:solidFill>
                <a:latin typeface="Arial Black" pitchFamily="34" charset="0"/>
              </a:rPr>
              <a:t>Areny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C9003465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815"/>
            <a:ext cx="1543507" cy="18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F2B0RZM8\MC900083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890" y="771618"/>
            <a:ext cx="1989206" cy="126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78037F4B\MC900311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60442"/>
            <a:ext cx="1535052" cy="159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GJ3DW4NG\MP9004026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25143"/>
            <a:ext cx="1656185" cy="163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78037F4B\MP9004052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891" y="4005064"/>
            <a:ext cx="2393910" cy="17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542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Areny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(aromatické uhlovodíky)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uhlovodíky, které obsahují alespoň jedno benzenové jádro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8935" y="378904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- 6 atomů C je vázáno do cyklu (kruhu) a na každý se váže 1 atom 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935" y="2996952"/>
            <a:ext cx="3731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Benzenové jádro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4452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44522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ropa, černouhelný dehet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5400000">
            <a:off x="5456594" y="2296019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698914" y="2465187"/>
            <a:ext cx="576064" cy="576064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75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arenů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2844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Benzen 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5400000">
            <a:off x="3851920" y="1326601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067944" y="1412776"/>
            <a:ext cx="314328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067944" y="1945355"/>
            <a:ext cx="314328" cy="18750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716016" y="1565176"/>
            <a:ext cx="0" cy="38017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Šestiúhelník 13"/>
          <p:cNvSpPr/>
          <p:nvPr/>
        </p:nvSpPr>
        <p:spPr>
          <a:xfrm rot="5400000">
            <a:off x="5506960" y="1295017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26052" y="278092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GJ3DW4NG\MC900389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845" y="2548688"/>
            <a:ext cx="850533" cy="98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F2B0RZM8\MC900026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806" y="2395126"/>
            <a:ext cx="1497804" cy="133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259632" y="373499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kapalina charakteristického zápachu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15564" y="4418944"/>
            <a:ext cx="500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arcinogenní činky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5749280" y="1467233"/>
            <a:ext cx="576064" cy="576064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157192"/>
            <a:ext cx="18002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Použití: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5157192"/>
            <a:ext cx="39604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- jako rozpouštědlo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31740" y="5877272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- výroba barviv, plastů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4073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14" grpId="0" animBg="1"/>
      <p:bldP spid="16" grpId="0"/>
      <p:bldP spid="18" grpId="0"/>
      <p:bldP spid="19" grpId="0"/>
      <p:bldP spid="20" grpId="0" animBg="1"/>
      <p:bldP spid="5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43733" y="40466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Toluen  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5400000">
            <a:off x="4826586" y="1182210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5033814" y="1338167"/>
            <a:ext cx="646247" cy="602486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356937" y="783868"/>
            <a:ext cx="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076056" y="32220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aseline="-2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954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6490" y="3316813"/>
            <a:ext cx="6300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těkavá, vysoce hořlavá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07933" y="4365104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vdechování </a:t>
            </a:r>
            <a:r>
              <a:rPr lang="cs-CZ" sz="2800" dirty="0" smtClean="0">
                <a:latin typeface="Times New Roman"/>
                <a:cs typeface="Times New Roman"/>
              </a:rPr>
              <a:t>→ </a:t>
            </a:r>
            <a:r>
              <a:rPr lang="cs-CZ" sz="2800" dirty="0" smtClean="0">
                <a:latin typeface="Arial Black" pitchFamily="34" charset="0"/>
                <a:cs typeface="Times New Roman"/>
              </a:rPr>
              <a:t>euforie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07933" y="5157192"/>
            <a:ext cx="63550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užívání </a:t>
            </a:r>
            <a:r>
              <a:rPr lang="cs-CZ" sz="2800" dirty="0" smtClean="0">
                <a:latin typeface="Times New Roman"/>
                <a:cs typeface="Times New Roman"/>
              </a:rPr>
              <a:t>→ </a:t>
            </a:r>
            <a:r>
              <a:rPr lang="cs-CZ" sz="2800" dirty="0" smtClean="0">
                <a:latin typeface="Arial Black" pitchFamily="34" charset="0"/>
                <a:cs typeface="Times New Roman"/>
              </a:rPr>
              <a:t>poškození vnitřních orgánů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M85UPSMB\MC900434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45319"/>
            <a:ext cx="1307497" cy="124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75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465" y="59426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59426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rozpouštědlo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499697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barviv, lepidel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265607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C90019924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619" y="2533642"/>
            <a:ext cx="1463644" cy="13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291768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TNT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4221088"/>
            <a:ext cx="32763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(trinitrotoluen)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85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Naftalen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1O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8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Šestiúhelník 2"/>
          <p:cNvSpPr/>
          <p:nvPr/>
        </p:nvSpPr>
        <p:spPr>
          <a:xfrm rot="16200000">
            <a:off x="4066800" y="621832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/>
          <p:cNvSpPr/>
          <p:nvPr/>
        </p:nvSpPr>
        <p:spPr>
          <a:xfrm rot="5400000">
            <a:off x="4981200" y="621832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5177282" y="797219"/>
            <a:ext cx="653044" cy="598239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 rot="16200000">
            <a:off x="6371056" y="625939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 rot="16200000">
            <a:off x="7285456" y="625939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7236296" y="927884"/>
            <a:ext cx="0" cy="38385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815808" y="688189"/>
            <a:ext cx="356592" cy="19192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7815808" y="1300644"/>
            <a:ext cx="356592" cy="16349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588224" y="1311739"/>
            <a:ext cx="313184" cy="1524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588224" y="688189"/>
            <a:ext cx="313184" cy="19192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95536" y="1727230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32756" y="2348880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bílá, krystalická, charakteristicky páchnoucí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110190" y="3482939"/>
            <a:ext cx="3029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sublimuje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30297" y="4536220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022415" y="4536220"/>
            <a:ext cx="2083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 hubení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22485" y="5562818"/>
            <a:ext cx="7221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barviv, léčiv a rozpouštědel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GJ3DW4NG\MC900083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828" y="4312263"/>
            <a:ext cx="1370040" cy="87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ývojový diagram: spojnice 21"/>
          <p:cNvSpPr/>
          <p:nvPr/>
        </p:nvSpPr>
        <p:spPr>
          <a:xfrm>
            <a:off x="4254839" y="779912"/>
            <a:ext cx="653044" cy="598239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57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 animBg="1"/>
      <p:bldP spid="7" grpId="0" animBg="1"/>
      <p:bldP spid="8" grpId="0" animBg="1"/>
      <p:bldP spid="29" grpId="0"/>
      <p:bldP spid="30" grpId="0"/>
      <p:bldP spid="31" grpId="0"/>
      <p:bldP spid="32" grpId="0"/>
      <p:bldP spid="34" grpId="0"/>
      <p:bldP spid="35" grpId="0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326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819" y="171296"/>
            <a:ext cx="1080120" cy="151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55107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Poznej </a:t>
            </a:r>
            <a:r>
              <a:rPr lang="cs-CZ" sz="2800" dirty="0" err="1" smtClean="0">
                <a:latin typeface="Arial Black" pitchFamily="34" charset="0"/>
              </a:rPr>
              <a:t>aren</a:t>
            </a:r>
            <a:r>
              <a:rPr lang="cs-CZ" sz="2800" dirty="0" smtClean="0">
                <a:latin typeface="Arial Black" pitchFamily="34" charset="0"/>
              </a:rPr>
              <a:t>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1" y="2394466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bílá látka s charakteristickým zápachem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772339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látka s karcinogenními účinky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25765" y="304253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naftalen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25765" y="4426165"/>
            <a:ext cx="2016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benzen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157192"/>
            <a:ext cx="7290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látka na výrobu výbušniny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25765" y="5949280"/>
            <a:ext cx="25821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toluen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55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386" y="696895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Napiš vzorec benzenu: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16200000">
            <a:off x="2194592" y="1638429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12858" y="1807596"/>
            <a:ext cx="6241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 rot="5400000">
            <a:off x="3788843" y="1617452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995936" y="1733482"/>
            <a:ext cx="223174" cy="1046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644008" y="1967874"/>
            <a:ext cx="0" cy="3089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00019" y="2365314"/>
            <a:ext cx="209979" cy="929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26386" y="3356992"/>
            <a:ext cx="64778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Vyber aromatické uhlovodíky: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60592" y="4205261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t</a:t>
            </a:r>
            <a:r>
              <a:rPr lang="cs-CZ" sz="2800" dirty="0" smtClean="0">
                <a:latin typeface="Arial Black" pitchFamily="34" charset="0"/>
              </a:rPr>
              <a:t>oluen, </a:t>
            </a:r>
            <a:r>
              <a:rPr lang="cs-CZ" sz="2800" dirty="0" err="1" smtClean="0">
                <a:latin typeface="Arial Black" pitchFamily="34" charset="0"/>
              </a:rPr>
              <a:t>hexen</a:t>
            </a:r>
            <a:r>
              <a:rPr lang="cs-CZ" sz="2800" dirty="0" smtClean="0">
                <a:latin typeface="Arial Black" pitchFamily="34" charset="0"/>
              </a:rPr>
              <a:t>, </a:t>
            </a:r>
            <a:r>
              <a:rPr lang="cs-CZ" sz="2800" dirty="0" err="1" smtClean="0">
                <a:latin typeface="Arial Black" pitchFamily="34" charset="0"/>
              </a:rPr>
              <a:t>ethen</a:t>
            </a:r>
            <a:r>
              <a:rPr lang="cs-CZ" sz="2800" dirty="0" smtClean="0">
                <a:latin typeface="Arial Black" pitchFamily="34" charset="0"/>
              </a:rPr>
              <a:t>, benzen, hepten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99592" y="5157192"/>
            <a:ext cx="3305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oluen, benzen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660" y="5107824"/>
            <a:ext cx="1145176" cy="114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59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50" grpId="0"/>
      <p:bldP spid="51" grpId="0"/>
      <p:bldP spid="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0747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Doc. RNDr. BENEŠ P. CSc., PhDr. PUMPR, V. CSc., Doc. RNDr. BANÝR, J. CSc. Základy chemie 2. 1. vyd. Praha: Fortuna, 1995. ISBN 8071682055.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40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852936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33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285</TotalTime>
  <Words>394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31</cp:revision>
  <dcterms:created xsi:type="dcterms:W3CDTF">2012-03-12T18:44:21Z</dcterms:created>
  <dcterms:modified xsi:type="dcterms:W3CDTF">2012-10-05T06:39:47Z</dcterms:modified>
</cp:coreProperties>
</file>