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6" r:id="rId13"/>
    <p:sldId id="270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56CBF-FEE6-44FC-8E23-46003D368847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FB38467-CD5D-46C2-A817-86C72805DF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56CBF-FEE6-44FC-8E23-46003D368847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FB38467-CD5D-46C2-A817-86C72805DF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56CBF-FEE6-44FC-8E23-46003D368847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38467-CD5D-46C2-A817-86C72805DF0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56CBF-FEE6-44FC-8E23-46003D368847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38467-CD5D-46C2-A817-86C72805DF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56CBF-FEE6-44FC-8E23-46003D368847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FB38467-CD5D-46C2-A817-86C72805DF0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56CBF-FEE6-44FC-8E23-46003D368847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38467-CD5D-46C2-A817-86C72805DF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56CBF-FEE6-44FC-8E23-46003D368847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38467-CD5D-46C2-A817-86C72805DF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56CBF-FEE6-44FC-8E23-46003D368847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38467-CD5D-46C2-A817-86C72805DF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56CBF-FEE6-44FC-8E23-46003D368847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38467-CD5D-46C2-A817-86C72805DF08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56CBF-FEE6-44FC-8E23-46003D368847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38467-CD5D-46C2-A817-86C72805DF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56CBF-FEE6-44FC-8E23-46003D368847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38467-CD5D-46C2-A817-86C72805DF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456CBF-FEE6-44FC-8E23-46003D368847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FB38467-CD5D-46C2-A817-86C72805DF0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60648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259632" y="1154079"/>
            <a:ext cx="705678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projekt v rámci vzdělávacího programu</a:t>
            </a: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VZDĚLÁNÍ PRO KONKURENCESCHOPNOST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ŠABLONA ČÍSLO: III/2</a:t>
            </a: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NÁZEV:  INOVACE A ZKVALITNĚNÍ VÝUKY PROSTŘEDNICTVÍM ICT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PŘEDMĚT: Chemie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ROČNÍK: devátý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TÉMA: Alkoholy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AUTOR: Mgr. Pavla Krásná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DATUM VYTVOŘENÍ: 11. 4. 2012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sz="2800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VY_32_INOVACE_32_PK</a:t>
            </a:r>
            <a:endParaRPr lang="cs-CZ" sz="2800" b="1" dirty="0">
              <a:solidFill>
                <a:srgbClr val="C00000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7800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8313" y="700395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Anotace: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8684" y="1412776"/>
            <a:ext cx="792371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Výukový materiál je určen pro žáky devátého ročníku. Je zpracován jako prezentace </a:t>
            </a:r>
            <a:r>
              <a:rPr lang="cs-CZ">
                <a:latin typeface="Calibri" pitchFamily="34" charset="0"/>
                <a:cs typeface="Calibri" pitchFamily="34" charset="0"/>
              </a:rPr>
              <a:t>v </a:t>
            </a:r>
            <a:r>
              <a:rPr lang="cs-CZ" dirty="0" err="1">
                <a:latin typeface="Calibri" pitchFamily="34" charset="0"/>
                <a:cs typeface="Calibri" pitchFamily="34" charset="0"/>
              </a:rPr>
              <a:t>P</a:t>
            </a:r>
            <a:r>
              <a:rPr lang="cs-CZ" smtClean="0">
                <a:latin typeface="Calibri" pitchFamily="34" charset="0"/>
                <a:cs typeface="Calibri" pitchFamily="34" charset="0"/>
              </a:rPr>
              <a:t>owerPointu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Obsahuje výklad učiva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alkoholy </a:t>
            </a:r>
            <a:r>
              <a:rPr lang="cs-CZ" dirty="0">
                <a:latin typeface="Calibri" pitchFamily="34" charset="0"/>
                <a:cs typeface="Calibri" pitchFamily="34" charset="0"/>
              </a:rPr>
              <a:t>,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vzorce  a teorii k procvičení. Úkoly mohou </a:t>
            </a:r>
            <a:r>
              <a:rPr lang="cs-CZ" dirty="0">
                <a:latin typeface="Calibri" pitchFamily="34" charset="0"/>
                <a:cs typeface="Calibri" pitchFamily="34" charset="0"/>
              </a:rPr>
              <a:t>sloužit jako samostatná práce nebo jako domácí úkol. Jsou doplněny výsledky.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4985" y="3298542"/>
            <a:ext cx="16799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Pilotáž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4028" y="4149080"/>
            <a:ext cx="797837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Materiál byl pilotován v jedné třídě devátého ročníku. Žáci ocenili prezentaci, která vedla k názornějšímu vysvětlení učiva. B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yli seznámeni s druhými deriváty – alkoholy, jejich vzorci, ale také vlastnostmi a použitím těch nejjednodušších. Vzorce k procvičení </a:t>
            </a:r>
            <a:r>
              <a:rPr lang="cs-CZ" dirty="0">
                <a:latin typeface="Calibri" pitchFamily="34" charset="0"/>
                <a:cs typeface="Calibri" pitchFamily="34" charset="0"/>
              </a:rPr>
              <a:t>byly použity jako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domácí úkol na procvičení učiva. Po kontrole následující hodinu nebyly zjištěny vážnější chyby. Teorie byla procvičena formou samostatné práce na konci vyučovací hodiny.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1467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92696"/>
            <a:ext cx="74888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err="1" smtClean="0">
                <a:solidFill>
                  <a:srgbClr val="FF0000"/>
                </a:solidFill>
                <a:latin typeface="Arial Black" pitchFamily="34" charset="0"/>
              </a:rPr>
              <a:t>Hydroxyderiváty</a:t>
            </a:r>
            <a:endParaRPr lang="cs-CZ" sz="6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SZJ0W32Y\MP90043877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034" y="3006409"/>
            <a:ext cx="2169841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uzivatel\Local Settings\Temporary Internet Files\Content.IE5\LFEJO2FM\MP90039884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224271"/>
            <a:ext cx="2376264" cy="1697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uzivatel\Local Settings\Temporary Internet Files\Content.IE5\04QGAJ96\MP900174929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2010" y="3726489"/>
            <a:ext cx="1795264" cy="2692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699792" y="2047548"/>
            <a:ext cx="28803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Arial Black" pitchFamily="34" charset="0"/>
              </a:rPr>
              <a:t>Alkoholy</a:t>
            </a:r>
            <a:endParaRPr lang="cs-CZ" sz="36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4977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20688"/>
            <a:ext cx="41764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Hydroxyderiváty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484784"/>
            <a:ext cx="806489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deriváty uhlovodíků, které vzniknou z uhlovodíků náhradou jednoho nebo více vodíků hydroxylovou skupinou - OH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3501008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Př.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47664" y="3501008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CH</a:t>
            </a:r>
            <a:r>
              <a:rPr lang="cs-CZ" sz="2800" baseline="-25000" dirty="0" smtClean="0">
                <a:latin typeface="Arial Black" pitchFamily="34" charset="0"/>
              </a:rPr>
              <a:t>3</a:t>
            </a:r>
            <a:r>
              <a:rPr lang="cs-CZ" sz="2800" dirty="0" smtClean="0">
                <a:latin typeface="Arial Black" pitchFamily="34" charset="0"/>
              </a:rPr>
              <a:t>OH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51920" y="3501008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C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r>
              <a:rPr lang="cs-CZ" sz="2800" dirty="0" smtClean="0">
                <a:latin typeface="Arial Black" pitchFamily="34" charset="0"/>
              </a:rPr>
              <a:t>H</a:t>
            </a:r>
            <a:r>
              <a:rPr lang="cs-CZ" sz="2800" baseline="-25000" dirty="0" smtClean="0">
                <a:latin typeface="Arial Black" pitchFamily="34" charset="0"/>
              </a:rPr>
              <a:t>5</a:t>
            </a:r>
            <a:r>
              <a:rPr lang="cs-CZ" sz="2800" dirty="0" smtClean="0">
                <a:latin typeface="Arial Black" pitchFamily="34" charset="0"/>
              </a:rPr>
              <a:t>OH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4581128"/>
            <a:ext cx="26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  <a:latin typeface="Arial Black" pitchFamily="34" charset="0"/>
              </a:rPr>
              <a:t>Rozdělení</a:t>
            </a:r>
            <a:endParaRPr lang="cs-CZ" sz="2800" dirty="0">
              <a:solidFill>
                <a:srgbClr val="0070C0"/>
              </a:solidFill>
              <a:latin typeface="Arial Black" pitchFamily="34" charset="0"/>
            </a:endParaRPr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3203848" y="4725144"/>
            <a:ext cx="504056" cy="14837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4139952" y="4437112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alkoholy</a:t>
            </a:r>
            <a:endParaRPr lang="cs-CZ" sz="2800" dirty="0">
              <a:latin typeface="Arial Black" pitchFamily="34" charset="0"/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3203848" y="5085184"/>
            <a:ext cx="504056" cy="80719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103948" y="5085184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fenoly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300192" y="3501008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C</a:t>
            </a:r>
            <a:r>
              <a:rPr lang="cs-CZ" sz="2800" baseline="-25000" dirty="0" smtClean="0">
                <a:latin typeface="Arial Black" pitchFamily="34" charset="0"/>
              </a:rPr>
              <a:t>6</a:t>
            </a:r>
            <a:r>
              <a:rPr lang="cs-CZ" sz="2800" dirty="0" smtClean="0">
                <a:latin typeface="Arial Black" pitchFamily="34" charset="0"/>
              </a:rPr>
              <a:t>H</a:t>
            </a:r>
            <a:r>
              <a:rPr lang="cs-CZ" sz="2800" baseline="-25000" dirty="0" smtClean="0">
                <a:latin typeface="Arial Black" pitchFamily="34" charset="0"/>
              </a:rPr>
              <a:t>5</a:t>
            </a:r>
            <a:r>
              <a:rPr lang="cs-CZ" sz="2800" dirty="0" smtClean="0">
                <a:latin typeface="Arial Black" pitchFamily="34" charset="0"/>
              </a:rPr>
              <a:t>OH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012160" y="5079012"/>
            <a:ext cx="2861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 odvozené od                   </a:t>
            </a:r>
            <a:r>
              <a:rPr lang="cs-CZ" sz="2400" dirty="0" err="1" smtClean="0">
                <a:latin typeface="Arial Black" pitchFamily="34" charset="0"/>
              </a:rPr>
              <a:t>arenů</a:t>
            </a:r>
            <a:r>
              <a:rPr lang="cs-CZ" sz="2400" dirty="0" smtClean="0">
                <a:latin typeface="Arial Black" pitchFamily="34" charset="0"/>
              </a:rPr>
              <a:t> </a:t>
            </a:r>
            <a:endParaRPr lang="cs-CZ" sz="24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8191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7" grpId="0"/>
      <p:bldP spid="10" grpId="0"/>
      <p:bldP spid="13" grpId="0"/>
      <p:bldP spid="14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548680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  <a:latin typeface="Arial Black" pitchFamily="34" charset="0"/>
              </a:rPr>
              <a:t>Alkoholy</a:t>
            </a:r>
            <a:endParaRPr lang="cs-CZ" sz="32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700808"/>
            <a:ext cx="4248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Názvosloví alkoholů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2492896"/>
            <a:ext cx="36724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1. Uhlovodík + </a:t>
            </a:r>
            <a:r>
              <a:rPr lang="cs-CZ" sz="2800" dirty="0" err="1" smtClean="0">
                <a:latin typeface="Arial Black" pitchFamily="34" charset="0"/>
              </a:rPr>
              <a:t>ol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7048" y="3356992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Př.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91144" y="3394938"/>
            <a:ext cx="20847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methan</a:t>
            </a:r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ol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125786" y="3394938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CH</a:t>
            </a:r>
            <a:r>
              <a:rPr lang="cs-CZ" sz="2800" baseline="-25000" dirty="0" smtClean="0">
                <a:latin typeface="Arial Black" pitchFamily="34" charset="0"/>
              </a:rPr>
              <a:t>3</a:t>
            </a:r>
            <a:r>
              <a:rPr lang="cs-CZ" sz="2800" dirty="0" smtClean="0">
                <a:latin typeface="Arial Black" pitchFamily="34" charset="0"/>
              </a:rPr>
              <a:t>OH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325799" y="4263349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ethan</a:t>
            </a:r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ol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125786" y="4263349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C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r>
              <a:rPr lang="cs-CZ" sz="2800" dirty="0" smtClean="0">
                <a:latin typeface="Arial Black" pitchFamily="34" charset="0"/>
              </a:rPr>
              <a:t>H</a:t>
            </a:r>
            <a:r>
              <a:rPr lang="cs-CZ" sz="2800" baseline="-25000" dirty="0" smtClean="0">
                <a:latin typeface="Arial Black" pitchFamily="34" charset="0"/>
              </a:rPr>
              <a:t>5</a:t>
            </a:r>
            <a:r>
              <a:rPr lang="cs-CZ" sz="2800" dirty="0" smtClean="0">
                <a:latin typeface="Arial Black" pitchFamily="34" charset="0"/>
              </a:rPr>
              <a:t>OH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19958" y="5111606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propan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ol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102653" y="5111606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C</a:t>
            </a:r>
            <a:r>
              <a:rPr lang="cs-CZ" sz="2800" baseline="-25000" dirty="0" smtClean="0">
                <a:latin typeface="Arial Black" pitchFamily="34" charset="0"/>
              </a:rPr>
              <a:t>3</a:t>
            </a:r>
            <a:r>
              <a:rPr lang="cs-CZ" sz="2800" dirty="0" smtClean="0">
                <a:latin typeface="Arial Black" pitchFamily="34" charset="0"/>
              </a:rPr>
              <a:t>H</a:t>
            </a:r>
            <a:r>
              <a:rPr lang="cs-CZ" sz="2800" baseline="-25000" dirty="0" smtClean="0">
                <a:latin typeface="Arial Black" pitchFamily="34" charset="0"/>
              </a:rPr>
              <a:t>7</a:t>
            </a:r>
            <a:r>
              <a:rPr lang="cs-CZ" sz="2800" dirty="0" smtClean="0">
                <a:latin typeface="Arial Black" pitchFamily="34" charset="0"/>
              </a:rPr>
              <a:t>OH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3623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764704"/>
            <a:ext cx="66967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2. Uhlovodíkový zbytek + alkohol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484784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Př.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47664" y="1487160"/>
            <a:ext cx="3168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methyl</a:t>
            </a:r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alkohol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64088" y="1484784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CH</a:t>
            </a:r>
            <a:r>
              <a:rPr lang="cs-CZ" sz="2800" baseline="-25000" dirty="0" smtClean="0">
                <a:latin typeface="Arial Black" pitchFamily="34" charset="0"/>
              </a:rPr>
              <a:t>3</a:t>
            </a:r>
            <a:r>
              <a:rPr lang="cs-CZ" sz="2800" dirty="0" smtClean="0">
                <a:latin typeface="Arial Black" pitchFamily="34" charset="0"/>
              </a:rPr>
              <a:t>OH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47664" y="2406365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ethyl</a:t>
            </a:r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alkohol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64088" y="2406365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C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r>
              <a:rPr lang="cs-CZ" sz="2800" dirty="0" smtClean="0">
                <a:latin typeface="Arial Black" pitchFamily="34" charset="0"/>
              </a:rPr>
              <a:t>H</a:t>
            </a:r>
            <a:r>
              <a:rPr lang="cs-CZ" sz="2800" baseline="-25000" dirty="0" smtClean="0">
                <a:latin typeface="Arial Black" pitchFamily="34" charset="0"/>
              </a:rPr>
              <a:t>5</a:t>
            </a:r>
            <a:r>
              <a:rPr lang="cs-CZ" sz="2800" dirty="0" smtClean="0">
                <a:latin typeface="Arial Black" pitchFamily="34" charset="0"/>
              </a:rPr>
              <a:t>OH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41428" y="3573016"/>
            <a:ext cx="36265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3. Triviální názvy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691680" y="4349277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líh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87275" y="4365104"/>
            <a:ext cx="18362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C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r>
              <a:rPr lang="cs-CZ" sz="2800" dirty="0" smtClean="0">
                <a:latin typeface="Arial Black" pitchFamily="34" charset="0"/>
              </a:rPr>
              <a:t>H</a:t>
            </a:r>
            <a:r>
              <a:rPr lang="cs-CZ" sz="2800" baseline="-25000" dirty="0" smtClean="0">
                <a:latin typeface="Arial Black" pitchFamily="34" charset="0"/>
              </a:rPr>
              <a:t>5</a:t>
            </a:r>
            <a:r>
              <a:rPr lang="cs-CZ" sz="2800" dirty="0" smtClean="0">
                <a:latin typeface="Arial Black" pitchFamily="34" charset="0"/>
              </a:rPr>
              <a:t>OH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7351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20688"/>
            <a:ext cx="36724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K procvičení I: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6105" y="1412776"/>
            <a:ext cx="52565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Napiš vzorec nebo název: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8809" y="2159278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1. </a:t>
            </a:r>
            <a:r>
              <a:rPr lang="cs-CZ" sz="2800" dirty="0" err="1" smtClean="0">
                <a:latin typeface="Arial Black" pitchFamily="34" charset="0"/>
              </a:rPr>
              <a:t>hexanol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1143" y="2909510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2. butanol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8809" y="3693151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3. oktanol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8809" y="4494722"/>
            <a:ext cx="28730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4. C</a:t>
            </a:r>
            <a:r>
              <a:rPr lang="cs-CZ" sz="2800" baseline="-25000" dirty="0" smtClean="0">
                <a:latin typeface="Arial Black" pitchFamily="34" charset="0"/>
              </a:rPr>
              <a:t>5</a:t>
            </a:r>
            <a:r>
              <a:rPr lang="cs-CZ" sz="2800" dirty="0" smtClean="0">
                <a:latin typeface="Arial Black" pitchFamily="34" charset="0"/>
              </a:rPr>
              <a:t>H</a:t>
            </a:r>
            <a:r>
              <a:rPr lang="cs-CZ" sz="2800" baseline="-25000" dirty="0" smtClean="0">
                <a:latin typeface="Arial Black" pitchFamily="34" charset="0"/>
              </a:rPr>
              <a:t>11</a:t>
            </a:r>
            <a:r>
              <a:rPr lang="cs-CZ" sz="2800" dirty="0" smtClean="0">
                <a:latin typeface="Arial Black" pitchFamily="34" charset="0"/>
              </a:rPr>
              <a:t>OH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6105" y="5183614"/>
            <a:ext cx="44644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5. CH</a:t>
            </a:r>
            <a:r>
              <a:rPr lang="cs-CZ" sz="2800" baseline="-25000" dirty="0" smtClean="0">
                <a:latin typeface="Arial Black" pitchFamily="34" charset="0"/>
              </a:rPr>
              <a:t>3</a:t>
            </a:r>
            <a:r>
              <a:rPr lang="cs-CZ" sz="2800" dirty="0" smtClean="0">
                <a:latin typeface="Arial Black" pitchFamily="34" charset="0"/>
              </a:rPr>
              <a:t>-(CH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r>
              <a:rPr lang="cs-CZ" sz="2800" dirty="0" smtClean="0">
                <a:latin typeface="Arial Black" pitchFamily="34" charset="0"/>
              </a:rPr>
              <a:t>)</a:t>
            </a:r>
            <a:r>
              <a:rPr lang="cs-CZ" sz="2800" baseline="-25000" dirty="0" smtClean="0">
                <a:latin typeface="Arial Black" pitchFamily="34" charset="0"/>
              </a:rPr>
              <a:t>5</a:t>
            </a:r>
            <a:r>
              <a:rPr lang="cs-CZ" sz="2800" dirty="0" smtClean="0">
                <a:latin typeface="Arial Black" pitchFamily="34" charset="0"/>
              </a:rPr>
              <a:t>-CH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r>
              <a:rPr lang="cs-CZ" sz="2800" dirty="0" smtClean="0">
                <a:latin typeface="Arial Black" pitchFamily="34" charset="0"/>
              </a:rPr>
              <a:t>-OH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48064" y="2119834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6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13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OH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148064" y="2909510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4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9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OH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148064" y="3693151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8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17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OH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148064" y="4472035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pentanol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148064" y="5183614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heptanol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Q25QEBUC\MC9004398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512107"/>
            <a:ext cx="1368152" cy="1092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2379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48245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Zástupci alkoholů: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24744"/>
            <a:ext cx="74888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0070C0"/>
                </a:solidFill>
                <a:latin typeface="Arial Black" pitchFamily="34" charset="0"/>
              </a:rPr>
              <a:t>Methanol</a:t>
            </a:r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 (</a:t>
            </a:r>
            <a:r>
              <a:rPr lang="cs-CZ" sz="2800" dirty="0" err="1" smtClean="0">
                <a:solidFill>
                  <a:srgbClr val="0070C0"/>
                </a:solidFill>
                <a:latin typeface="Arial Black" pitchFamily="34" charset="0"/>
              </a:rPr>
              <a:t>methylalkohol</a:t>
            </a:r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)  CH</a:t>
            </a:r>
            <a:r>
              <a:rPr lang="cs-CZ" sz="2800" baseline="-25000" dirty="0" smtClean="0">
                <a:solidFill>
                  <a:srgbClr val="0070C0"/>
                </a:solidFill>
                <a:latin typeface="Arial Black" pitchFamily="34" charset="0"/>
              </a:rPr>
              <a:t>3</a:t>
            </a:r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OH</a:t>
            </a:r>
            <a:endParaRPr lang="cs-CZ" sz="28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060848"/>
            <a:ext cx="25562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Vlastnosti: 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07804" y="2060848"/>
            <a:ext cx="54366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bezbarvá, hořlavá, prudce jedovatá kapalina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07804" y="3095382"/>
            <a:ext cx="61566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požití malé dávky – oslepnutí 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3618602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Výroba: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62382" y="3618602"/>
            <a:ext cx="61206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z vodíku a oxidu uhelnatého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1520" y="4506585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Použití: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48610" y="4506585"/>
            <a:ext cx="512198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rozpouštědlo, ekologické palivo, výroba formaldehydu (plasty)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992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20688"/>
            <a:ext cx="73448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0070C0"/>
                </a:solidFill>
                <a:latin typeface="Arial Black" pitchFamily="34" charset="0"/>
              </a:rPr>
              <a:t>Ethanol</a:t>
            </a:r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 (</a:t>
            </a:r>
            <a:r>
              <a:rPr lang="cs-CZ" sz="2800" dirty="0" err="1" smtClean="0">
                <a:solidFill>
                  <a:srgbClr val="0070C0"/>
                </a:solidFill>
                <a:latin typeface="Arial Black" pitchFamily="34" charset="0"/>
              </a:rPr>
              <a:t>ethylalkohol</a:t>
            </a:r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, líh)  C</a:t>
            </a:r>
            <a:r>
              <a:rPr lang="cs-CZ" sz="2800" baseline="-25000" dirty="0" smtClean="0">
                <a:solidFill>
                  <a:srgbClr val="0070C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H</a:t>
            </a:r>
            <a:r>
              <a:rPr lang="cs-CZ" sz="2800" baseline="-25000" dirty="0" smtClean="0">
                <a:solidFill>
                  <a:srgbClr val="0070C0"/>
                </a:solidFill>
                <a:latin typeface="Arial Black" pitchFamily="34" charset="0"/>
              </a:rPr>
              <a:t>5</a:t>
            </a:r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OH</a:t>
            </a:r>
            <a:endParaRPr lang="cs-CZ" sz="28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30085" y="1468870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Vlastnosti: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627784" y="1468870"/>
            <a:ext cx="35283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</a:t>
            </a:r>
            <a:r>
              <a:rPr lang="cs-CZ" sz="2800" dirty="0">
                <a:latin typeface="Arial Black" pitchFamily="34" charset="0"/>
              </a:rPr>
              <a:t>p</a:t>
            </a:r>
            <a:r>
              <a:rPr lang="cs-CZ" sz="2800" dirty="0" smtClean="0">
                <a:latin typeface="Arial Black" pitchFamily="34" charset="0"/>
              </a:rPr>
              <a:t>říjemně vonící,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Q25QEBUC\MC9003893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340768"/>
            <a:ext cx="825951" cy="959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121121" y="2038310"/>
            <a:ext cx="20376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kapalina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0085" y="2957118"/>
            <a:ext cx="18829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Výroba: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13010" y="2957118"/>
            <a:ext cx="37551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</a:t>
            </a:r>
            <a:r>
              <a:rPr lang="cs-CZ" sz="2800" dirty="0">
                <a:latin typeface="Arial Black" pitchFamily="34" charset="0"/>
              </a:rPr>
              <a:t>k</a:t>
            </a:r>
            <a:r>
              <a:rPr lang="cs-CZ" sz="2800" dirty="0" smtClean="0">
                <a:latin typeface="Arial Black" pitchFamily="34" charset="0"/>
              </a:rPr>
              <a:t>vašením cukrů</a:t>
            </a:r>
            <a:endParaRPr lang="cs-CZ" sz="2800" dirty="0">
              <a:latin typeface="Arial Black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534193" y="4178681"/>
                <a:ext cx="691276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latin typeface="Arial Black" pitchFamily="34" charset="0"/>
                  </a:rPr>
                  <a:t>C</a:t>
                </a:r>
                <a:r>
                  <a:rPr lang="cs-CZ" sz="2800" baseline="-25000" dirty="0" smtClean="0">
                    <a:latin typeface="Arial Black" pitchFamily="34" charset="0"/>
                  </a:rPr>
                  <a:t>6</a:t>
                </a:r>
                <a:r>
                  <a:rPr lang="cs-CZ" sz="2800" dirty="0" smtClean="0">
                    <a:latin typeface="Arial Black" pitchFamily="34" charset="0"/>
                  </a:rPr>
                  <a:t>H</a:t>
                </a:r>
                <a:r>
                  <a:rPr lang="cs-CZ" sz="2800" baseline="-25000" dirty="0" smtClean="0">
                    <a:latin typeface="Arial Black" pitchFamily="34" charset="0"/>
                  </a:rPr>
                  <a:t>12</a:t>
                </a:r>
                <a:r>
                  <a:rPr lang="cs-CZ" sz="2800" dirty="0" smtClean="0">
                    <a:latin typeface="Arial Black" pitchFamily="34" charset="0"/>
                  </a:rPr>
                  <a:t>0</a:t>
                </a:r>
                <a:r>
                  <a:rPr lang="cs-CZ" sz="2800" baseline="-25000" dirty="0" smtClean="0">
                    <a:latin typeface="Arial Black" pitchFamily="34" charset="0"/>
                  </a:rPr>
                  <a:t>6</a:t>
                </a:r>
                <a:r>
                  <a:rPr lang="cs-CZ" sz="2800" dirty="0" smtClean="0">
                    <a:latin typeface="Arial Black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1" i="0">
                        <a:latin typeface="Cambria Math"/>
                      </a:rPr>
                      <m:t>→</m:t>
                    </m:r>
                  </m:oMath>
                </a14:m>
                <a:r>
                  <a:rPr lang="cs-CZ" sz="2800" b="1" dirty="0" smtClean="0">
                    <a:latin typeface="Arial Black" pitchFamily="34" charset="0"/>
                  </a:rPr>
                  <a:t>  2 C</a:t>
                </a:r>
                <a:r>
                  <a:rPr lang="cs-CZ" sz="2800" b="1" baseline="-25000" dirty="0" smtClean="0">
                    <a:latin typeface="Arial Black" pitchFamily="34" charset="0"/>
                  </a:rPr>
                  <a:t>2</a:t>
                </a:r>
                <a:r>
                  <a:rPr lang="cs-CZ" sz="2800" b="1" dirty="0" smtClean="0">
                    <a:latin typeface="Arial Black" pitchFamily="34" charset="0"/>
                  </a:rPr>
                  <a:t>H</a:t>
                </a:r>
                <a:r>
                  <a:rPr lang="cs-CZ" sz="2800" b="1" baseline="-25000" dirty="0" smtClean="0">
                    <a:latin typeface="Arial Black" pitchFamily="34" charset="0"/>
                  </a:rPr>
                  <a:t>5</a:t>
                </a:r>
                <a:r>
                  <a:rPr lang="cs-CZ" sz="2800" b="1" dirty="0" smtClean="0">
                    <a:latin typeface="Arial Black" pitchFamily="34" charset="0"/>
                  </a:rPr>
                  <a:t>OH + 2 CO</a:t>
                </a:r>
                <a:r>
                  <a:rPr lang="cs-CZ" sz="2800" b="1" baseline="-25000" dirty="0" smtClean="0">
                    <a:latin typeface="Arial Black" pitchFamily="34" charset="0"/>
                  </a:rPr>
                  <a:t>2</a:t>
                </a:r>
                <a:endParaRPr lang="cs-CZ" sz="2800" b="1" baseline="-25000" dirty="0">
                  <a:latin typeface="Arial Black" pitchFamily="34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4193" y="4178681"/>
                <a:ext cx="6912768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1852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1689305" y="3820978"/>
            <a:ext cx="187695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kvasinky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22835" y="4859192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cukr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689291" y="4808455"/>
            <a:ext cx="21096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ethanol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7544" y="5538453"/>
            <a:ext cx="83529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Po kvašení se </a:t>
            </a:r>
            <a:r>
              <a:rPr lang="cs-CZ" sz="2400" dirty="0" err="1" smtClean="0">
                <a:latin typeface="Arial Black" pitchFamily="34" charset="0"/>
              </a:rPr>
              <a:t>ethanol</a:t>
            </a:r>
            <a:r>
              <a:rPr lang="cs-CZ" sz="2400" dirty="0" smtClean="0">
                <a:latin typeface="Arial Black" pitchFamily="34" charset="0"/>
              </a:rPr>
              <a:t> oddělí ze směsi 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destilací.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8222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4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Použití: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04QGAJ96\MP9004052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60648"/>
            <a:ext cx="1656185" cy="1906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427984" y="836712"/>
            <a:ext cx="44644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výroba alkoholických nápojů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1027" name="Picture 3" descr="C:\Documents and Settings\uzivatel\Local Settings\Temporary Internet Files\Content.IE5\SZJ0W32Y\MC9000712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479" y="2420888"/>
            <a:ext cx="1566249" cy="1248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627784" y="2564904"/>
            <a:ext cx="59766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dezinfekce(jodová tinktura)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16283" y="3580005"/>
            <a:ext cx="4248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</a:t>
            </a:r>
            <a:r>
              <a:rPr lang="cs-CZ" sz="2800" dirty="0">
                <a:latin typeface="Arial Black" pitchFamily="34" charset="0"/>
              </a:rPr>
              <a:t>e</a:t>
            </a:r>
            <a:r>
              <a:rPr lang="cs-CZ" sz="2800" dirty="0" smtClean="0">
                <a:latin typeface="Arial Black" pitchFamily="34" charset="0"/>
              </a:rPr>
              <a:t>kologické palivo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02073" y="4175502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rozpouštědlo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38677" y="4829441"/>
            <a:ext cx="62620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výroba kyseliny octové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1028" name="Picture 4" descr="C:\Documents and Settings\uzivatel\Local Settings\Temporary Internet Files\Content.IE5\04QGAJ96\MC90041362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479" y="4698722"/>
            <a:ext cx="1204108" cy="1810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762996" y="5514545"/>
            <a:ext cx="50765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</a:t>
            </a:r>
            <a:r>
              <a:rPr lang="cs-CZ" sz="2800" dirty="0">
                <a:latin typeface="Arial Black" pitchFamily="34" charset="0"/>
              </a:rPr>
              <a:t>p</a:t>
            </a:r>
            <a:r>
              <a:rPr lang="cs-CZ" sz="2800" dirty="0" smtClean="0">
                <a:latin typeface="Arial Black" pitchFamily="34" charset="0"/>
              </a:rPr>
              <a:t>lnění teploměrů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8283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uzivatel\Local Settings\Temporary Internet Files\Content.IE5\04QGAJ96\MC9003463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692696"/>
            <a:ext cx="942746" cy="755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23728" y="836711"/>
            <a:ext cx="61926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Ethanol</a:t>
            </a:r>
            <a:r>
              <a:rPr lang="cs-CZ" sz="2800" dirty="0" smtClean="0">
                <a:latin typeface="Arial Black" pitchFamily="34" charset="0"/>
              </a:rPr>
              <a:t> je droga  - závislost - alkoholismus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2132856"/>
            <a:ext cx="78488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Pro technické účely – denaturovaný líh ( přidání příměsí – např. benzinu)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2051" name="Picture 3" descr="C:\Documents and Settings\uzivatel\Local Settings\Temporary Internet Files\Content.IE5\SZJ0W32Y\MC9004062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2939" y="4149080"/>
            <a:ext cx="1822450" cy="1212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uzivatel\Local Settings\Temporary Internet Files\Content.IE5\Q25QEBUC\MC90019172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573015"/>
            <a:ext cx="2055229" cy="2637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8377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511" y="968165"/>
            <a:ext cx="56886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1</a:t>
            </a:r>
            <a:r>
              <a:rPr lang="cs-CZ" sz="2800" dirty="0" smtClean="0">
                <a:latin typeface="Arial Black" pitchFamily="34" charset="0"/>
              </a:rPr>
              <a:t>. Pojmenuj popsaný děj: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HV1HF528\MC9004343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968165"/>
            <a:ext cx="1368152" cy="1278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86882" y="1890410"/>
            <a:ext cx="8633589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Banány - orestujeme na pánvi</a:t>
            </a:r>
          </a:p>
          <a:p>
            <a:r>
              <a:rPr lang="cs-CZ" sz="2800" dirty="0" smtClean="0">
                <a:latin typeface="Arial Black" pitchFamily="34" charset="0"/>
              </a:rPr>
              <a:t>     </a:t>
            </a:r>
          </a:p>
          <a:p>
            <a:r>
              <a:rPr lang="cs-CZ" sz="2800" dirty="0">
                <a:latin typeface="Arial Black" pitchFamily="34" charset="0"/>
              </a:rPr>
              <a:t> </a:t>
            </a:r>
            <a:r>
              <a:rPr lang="cs-CZ" sz="2800" dirty="0" smtClean="0">
                <a:latin typeface="Arial Black" pitchFamily="34" charset="0"/>
              </a:rPr>
              <a:t>            - posypeme cukrem</a:t>
            </a:r>
            <a:endParaRPr lang="cs-CZ" sz="2800" dirty="0">
              <a:latin typeface="Arial Black" pitchFamily="34" charset="0"/>
            </a:endParaRPr>
          </a:p>
          <a:p>
            <a:endParaRPr lang="cs-CZ" sz="2800" dirty="0">
              <a:latin typeface="Arial Black" pitchFamily="34" charset="0"/>
            </a:endParaRPr>
          </a:p>
          <a:p>
            <a:r>
              <a:rPr lang="cs-CZ" sz="2800" dirty="0" smtClean="0">
                <a:latin typeface="Arial Black" pitchFamily="34" charset="0"/>
              </a:rPr>
              <a:t>             - polijeme je malým množstvím   </a:t>
            </a:r>
          </a:p>
          <a:p>
            <a:r>
              <a:rPr lang="cs-CZ" sz="2800" dirty="0">
                <a:latin typeface="Arial Black" pitchFamily="34" charset="0"/>
              </a:rPr>
              <a:t> </a:t>
            </a:r>
            <a:r>
              <a:rPr lang="cs-CZ" sz="2800" dirty="0" smtClean="0">
                <a:latin typeface="Arial Black" pitchFamily="34" charset="0"/>
              </a:rPr>
              <a:t>              slivovice</a:t>
            </a:r>
          </a:p>
          <a:p>
            <a:endParaRPr lang="cs-CZ" sz="2800" dirty="0" smtClean="0">
              <a:latin typeface="Arial Black" pitchFamily="34" charset="0"/>
            </a:endParaRPr>
          </a:p>
          <a:p>
            <a:r>
              <a:rPr lang="cs-CZ" sz="2800" dirty="0" smtClean="0">
                <a:latin typeface="Arial Black" pitchFamily="34" charset="0"/>
              </a:rPr>
              <a:t>             - zapálíme hořící špejlí. 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612284" y="5805264"/>
            <a:ext cx="25317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f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lambování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77088" y="210835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K procvičení II 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7" name="Picture 3" descr="C:\Documents and Settings\uzivatel\Local Settings\Temporary Internet Files\Content.IE5\M85UPSMB\MC90037948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511" y="4896807"/>
            <a:ext cx="1496873" cy="1816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52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1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610" y="692696"/>
            <a:ext cx="30674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2</a:t>
            </a:r>
            <a:r>
              <a:rPr lang="cs-CZ" sz="2800" dirty="0" smtClean="0">
                <a:latin typeface="Arial Black" pitchFamily="34" charset="0"/>
              </a:rPr>
              <a:t>. Doplň text: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1487" y="1685999"/>
            <a:ext cx="85671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Ethanol</a:t>
            </a:r>
            <a:r>
              <a:rPr lang="cs-CZ" sz="2800" dirty="0" smtClean="0">
                <a:latin typeface="Arial Black" pitchFamily="34" charset="0"/>
              </a:rPr>
              <a:t> je příjemně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……..</a:t>
            </a:r>
            <a:r>
              <a:rPr lang="cs-CZ" sz="2800" dirty="0" smtClean="0">
                <a:latin typeface="Arial Black" pitchFamily="34" charset="0"/>
              </a:rPr>
              <a:t> a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……..</a:t>
            </a:r>
            <a:r>
              <a:rPr lang="cs-CZ" sz="2800" dirty="0" smtClean="0">
                <a:latin typeface="Arial Black" pitchFamily="34" charset="0"/>
              </a:rPr>
              <a:t> kapalina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61487" y="3207212"/>
            <a:ext cx="86200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Používá se jako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…….</a:t>
            </a:r>
            <a:r>
              <a:rPr lang="cs-CZ" sz="2800" dirty="0" smtClean="0">
                <a:latin typeface="Arial Black" pitchFamily="34" charset="0"/>
              </a:rPr>
              <a:t> nebo při výrobě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……….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067944" y="1410548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vonící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640419" y="1455167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hořlavá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64207" y="2745547"/>
            <a:ext cx="24464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rozpouštědlo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396503" y="2560880"/>
            <a:ext cx="260041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Arial Black" pitchFamily="34" charset="0"/>
              </a:rPr>
              <a:t>a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lkoholických nápojů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01355" y="4293096"/>
            <a:ext cx="717213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………</a:t>
            </a:r>
            <a:r>
              <a:rPr lang="cs-CZ" sz="2800" dirty="0" smtClean="0">
                <a:latin typeface="Arial Black" pitchFamily="34" charset="0"/>
              </a:rPr>
              <a:t> je bezbarvá,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………</a:t>
            </a:r>
            <a:r>
              <a:rPr lang="cs-CZ" sz="2800" dirty="0" smtClean="0">
                <a:latin typeface="Arial Black" pitchFamily="34" charset="0"/>
              </a:rPr>
              <a:t> a prudce jedovatá kapalina.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11168" y="5850850"/>
            <a:ext cx="88939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Používá se jako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…….</a:t>
            </a:r>
            <a:r>
              <a:rPr lang="cs-CZ" sz="2800" dirty="0" smtClean="0">
                <a:latin typeface="Arial Black" pitchFamily="34" charset="0"/>
              </a:rPr>
              <a:t> </a:t>
            </a:r>
            <a:r>
              <a:rPr lang="cs-CZ" sz="2800" dirty="0">
                <a:latin typeface="Arial Black" pitchFamily="34" charset="0"/>
              </a:rPr>
              <a:t>n</a:t>
            </a:r>
            <a:r>
              <a:rPr lang="cs-CZ" sz="2800" dirty="0" smtClean="0">
                <a:latin typeface="Arial Black" pitchFamily="34" charset="0"/>
              </a:rPr>
              <a:t>ebo ekologické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………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2050" name="Picture 2" descr="C:\Documents and Settings\uzivatel\Local Settings\Temporary Internet Files\Content.IE5\I52SZBGL\MP90040059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3620" y="216752"/>
            <a:ext cx="954804" cy="1193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179512" y="4015999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Methanol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707904" y="4062263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hořlavá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411761" y="5445224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rozpouštědlo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481651" y="5592757"/>
            <a:ext cx="14080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palivo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1728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90053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Zdroje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268760"/>
            <a:ext cx="7776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Mgr. ŠIBOR, J. Ph.D., Mgr. PLUCKOVÁ, I. Ph.D., Mgr. Mach, J. Chemie pro 9. ročník - Úvod do obecné a anorganické chemie, biochemie a dalších chemických oborů. 1. vyd. Brno: Nová škola, s. r. o., 2011. ISBN 9788072892822. s.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55, 56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708920"/>
            <a:ext cx="37804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>
                <a:solidFill>
                  <a:srgbClr val="92D050"/>
                </a:solidFill>
                <a:latin typeface="Calibri" pitchFamily="34" charset="0"/>
                <a:cs typeface="Calibri" pitchFamily="34" charset="0"/>
                <a:hlinkClick r:id="rId2"/>
              </a:rPr>
              <a:t>www.office.microsoft.com</a:t>
            </a:r>
            <a:endParaRPr lang="cs-CZ" sz="2000" dirty="0">
              <a:solidFill>
                <a:srgbClr val="92D050"/>
              </a:solidFill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2706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382</TotalTime>
  <Words>546</Words>
  <Application>Microsoft Office PowerPoint</Application>
  <PresentationFormat>Předvádění na obrazovce (4:3)</PresentationFormat>
  <Paragraphs>121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 Krásná</dc:creator>
  <cp:lastModifiedBy>H Koláčková</cp:lastModifiedBy>
  <cp:revision>44</cp:revision>
  <dcterms:created xsi:type="dcterms:W3CDTF">2012-04-11T13:55:05Z</dcterms:created>
  <dcterms:modified xsi:type="dcterms:W3CDTF">2012-10-05T06:41:56Z</dcterms:modified>
</cp:coreProperties>
</file>