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56" r:id="rId4"/>
    <p:sldId id="257" r:id="rId5"/>
    <p:sldId id="258" r:id="rId6"/>
    <p:sldId id="259" r:id="rId7"/>
    <p:sldId id="261" r:id="rId8"/>
    <p:sldId id="260" r:id="rId9"/>
    <p:sldId id="26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264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12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746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720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168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120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760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770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995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61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940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04326-03E1-4560-85C1-A7A8B0BD83D9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006BC-2AC1-46AE-9904-629F336423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1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projekt v rámci vzdělávacího programu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VZDĚLÁNÍ PRO KONKURENCESCHOPNOST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ŠABLONA ČÍSLO: III/2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NÁZEV:  INOVACE A ZKVALITNĚNÍ VÝUKY PROSTŘEDNICTVÍM ICT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PŘEDMĚT: Chemie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TÉMA: Názvosloví a reakce karboxylových kyselin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AUTOR: Mgr. Pavla Krásná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DATUM VYTVOŘENÍ: 12. 5.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VY_32_INOVACE_36_PK</a:t>
            </a:r>
            <a:endParaRPr lang="cs-CZ" sz="2800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443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4985" y="548680"/>
            <a:ext cx="1855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Anotace: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684" y="1268760"/>
            <a:ext cx="79237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Výukový materiál je určen pro žáky devátého ročníku. Je zpracován jako prezentace v P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owerPointu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Obsahuje výklad učiva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názvosloví a reakce karboxylových kyselin,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vzorce a chemické rovnice k procvičení. Ty mohou </a:t>
            </a:r>
            <a:r>
              <a:rPr lang="cs-CZ" dirty="0">
                <a:latin typeface="Calibri" pitchFamily="34" charset="0"/>
                <a:cs typeface="Calibri" pitchFamily="34" charset="0"/>
              </a:rPr>
              <a:t>sloužit jako samostatná práce nebo jako domácí úkol. Jsou doplněny výsledky.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4985" y="3298542"/>
            <a:ext cx="1679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4028" y="4149080"/>
            <a:ext cx="79783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Materiál byl pilotován v jedné třídě devátého ročníku. Žáci ocenili prezentaci, která vedla k názornějšímu vysvětlení učiva. B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yli seznámeni se vzorci a s reakcemi karboxylových kyselin jako dalších derivátů. Vzorce k procvičení </a:t>
            </a:r>
            <a:r>
              <a:rPr lang="cs-CZ" dirty="0">
                <a:latin typeface="Calibri" pitchFamily="34" charset="0"/>
                <a:cs typeface="Calibri" pitchFamily="34" charset="0"/>
              </a:rPr>
              <a:t>byly použity jako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domácí úkol na procvičení učiva. Tvorba chemických rovnic byla samostatnou prací na konci vyučovací hodiny. Žákům dělala problémy, proto byla společně opravena.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77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988840"/>
            <a:ext cx="4896545" cy="1082551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Arial Black" pitchFamily="34" charset="0"/>
              </a:rPr>
              <a:t>Karboxylové</a:t>
            </a:r>
            <a:endParaRPr lang="cs-CZ" sz="5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121407"/>
            <a:ext cx="3903106" cy="98296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Arial Black" pitchFamily="34" charset="0"/>
              </a:rPr>
              <a:t>kyseliny</a:t>
            </a:r>
            <a:endParaRPr lang="cs-CZ" sz="5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SZJ0W32Y\MC9002152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21111"/>
            <a:ext cx="946374" cy="149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04QGAJ96\MC900325396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360" y="391420"/>
            <a:ext cx="1101071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04QGAJ96\MP90040341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27268"/>
            <a:ext cx="1828459" cy="121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SZJ0W32Y\MP90042228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11" y="4581128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uzivatel\Local Settings\Temporary Internet Files\Content.IE5\GJ3DW4NG\MC9004079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81128"/>
            <a:ext cx="1841500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uzivatel\Local Settings\Temporary Internet Files\Content.IE5\Q25QEBUC\MC900441708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456" y="4869160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46797" y="2780927"/>
            <a:ext cx="33120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 Black" pitchFamily="34" charset="0"/>
              </a:rPr>
              <a:t>Názvosloví a reakce</a:t>
            </a:r>
            <a:endParaRPr lang="cs-CZ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7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Karboxylové kyseliny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7152" y="1268760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Jsou organické sloučeniny, které obsahují karboxylovou skupinu –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 = O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6932918" y="2132856"/>
            <a:ext cx="0" cy="2322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588224" y="2365104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OH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7152" y="2888324"/>
            <a:ext cx="689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Ta je odvozena z názvu skupin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karbo</a:t>
            </a:r>
            <a:r>
              <a:rPr lang="cs-CZ" sz="2800" dirty="0" smtClean="0">
                <a:latin typeface="Arial Black" pitchFamily="34" charset="0"/>
              </a:rPr>
              <a:t>nylové a hydro</a:t>
            </a:r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xylové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45547" y="572461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Zjednodušeně R - COOH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F2B0RZM8\MC9003502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824" y="4385490"/>
            <a:ext cx="989689" cy="133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836172" y="441816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R – C = O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4799511" y="4868556"/>
            <a:ext cx="0" cy="1864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 flipH="1">
            <a:off x="4391608" y="4992194"/>
            <a:ext cx="1336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1615" y="4385490"/>
            <a:ext cx="336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Obecný vzorec 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35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/>
      <p:bldP spid="4" grpId="0"/>
      <p:bldP spid="5" grpId="0"/>
      <p:bldP spid="7" grpId="0"/>
      <p:bldP spid="14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Názvosloví karboxylových kyselin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84482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Uhlovodík + </a:t>
            </a:r>
            <a:r>
              <a:rPr lang="cs-CZ" sz="2800" dirty="0" err="1" smtClean="0">
                <a:latin typeface="Arial Black" pitchFamily="34" charset="0"/>
              </a:rPr>
              <a:t>ová</a:t>
            </a:r>
            <a:r>
              <a:rPr lang="cs-CZ" sz="2800" dirty="0" smtClean="0">
                <a:latin typeface="Arial Black" pitchFamily="34" charset="0"/>
              </a:rPr>
              <a:t> kyselina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85293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2852936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methan</a:t>
            </a:r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ová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kyselina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6056" y="285293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H – C = O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6048164" y="3277726"/>
            <a:ext cx="0" cy="1968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5726136" y="3460110"/>
            <a:ext cx="875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236296" y="285293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HCOOH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55576" y="486916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e</a:t>
            </a:r>
            <a:r>
              <a:rPr lang="cs-CZ" sz="2800" dirty="0" smtClean="0">
                <a:latin typeface="Arial Black" pitchFamily="34" charset="0"/>
              </a:rPr>
              <a:t>than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ová kyselina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932040" y="486916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 – C = O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32" name="Přímá spojnice 31"/>
          <p:cNvCxnSpPr/>
          <p:nvPr/>
        </p:nvCxnSpPr>
        <p:spPr>
          <a:xfrm flipV="1">
            <a:off x="6318769" y="5328684"/>
            <a:ext cx="0" cy="2688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961772" y="5597552"/>
            <a:ext cx="1091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910831" y="5733256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COOH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F2B0RZM8\MP9003901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366" y="1268760"/>
            <a:ext cx="1583374" cy="112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51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27" grpId="0"/>
      <p:bldP spid="28" grpId="0"/>
      <p:bldP spid="29" grpId="0"/>
      <p:bldP spid="30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Triviální názvy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484784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57525" y="1484784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yselina mravenčí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84168" y="148478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HCOOH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2303294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yselina octová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4" y="230329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08616" y="2980644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yselina máselná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1026" y="2980644"/>
            <a:ext cx="3730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COOH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LFEJO2FM\MC900232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443" y="4293096"/>
            <a:ext cx="1969129" cy="108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55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00449" y="404664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Reakce karboxylových kyselin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(pokusy)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9838" y="1639521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Reakce s KOH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5613" y="2276760"/>
            <a:ext cx="7827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dirty="0" smtClean="0">
                <a:latin typeface="Arial Black" pitchFamily="34" charset="0"/>
              </a:rPr>
              <a:t> + K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OH</a:t>
            </a:r>
            <a:r>
              <a:rPr lang="cs-CZ" sz="2800" dirty="0" smtClean="0">
                <a:latin typeface="Arial Black" pitchFamily="34" charset="0"/>
              </a:rPr>
              <a:t>       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</a:t>
            </a:r>
            <a:r>
              <a:rPr lang="cs-CZ" sz="2800" dirty="0" smtClean="0">
                <a:latin typeface="Arial Black" pitchFamily="34" charset="0"/>
              </a:rPr>
              <a:t> +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COOK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3760238" y="2510961"/>
            <a:ext cx="63174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753362" y="1639521"/>
            <a:ext cx="297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(neutralizace)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GJ3DW4NG\MP9003373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249" y="257403"/>
            <a:ext cx="1279330" cy="179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15244" y="2909509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k</a:t>
            </a:r>
            <a:r>
              <a:rPr lang="cs-CZ" sz="2400" dirty="0" smtClean="0">
                <a:latin typeface="Arial Black" pitchFamily="34" charset="0"/>
              </a:rPr>
              <a:t>yselina octová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2878998"/>
            <a:ext cx="295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o</a:t>
            </a:r>
            <a:r>
              <a:rPr lang="cs-CZ" sz="2400" dirty="0" smtClean="0">
                <a:latin typeface="Arial Black" pitchFamily="34" charset="0"/>
              </a:rPr>
              <a:t>ctan draselný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6385" y="4221088"/>
            <a:ext cx="3661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Reakce s kovy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3528" y="4986754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dirty="0" smtClean="0">
                <a:latin typeface="Arial Black" pitchFamily="34" charset="0"/>
              </a:rPr>
              <a:t> + </a:t>
            </a:r>
            <a:r>
              <a:rPr lang="cs-CZ" sz="2800" dirty="0" err="1" smtClean="0">
                <a:latin typeface="Arial Black" pitchFamily="34" charset="0"/>
              </a:rPr>
              <a:t>Zn</a:t>
            </a:r>
            <a:r>
              <a:rPr lang="cs-CZ" sz="2800" dirty="0" smtClean="0">
                <a:latin typeface="Arial Black" pitchFamily="34" charset="0"/>
              </a:rPr>
              <a:t>         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+ (CH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COO)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Zn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3862388" y="5226390"/>
            <a:ext cx="60354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23528" y="569727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kyselina octová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502512" y="5652566"/>
            <a:ext cx="3178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o</a:t>
            </a:r>
            <a:r>
              <a:rPr lang="cs-CZ" sz="2400" dirty="0" smtClean="0">
                <a:latin typeface="Arial Black" pitchFamily="34" charset="0"/>
              </a:rPr>
              <a:t>ctan zinečnatý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97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3" grpId="0"/>
      <p:bldP spid="14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04935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K procvičení: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769919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a) kyselina propanová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b</a:t>
            </a:r>
            <a:r>
              <a:rPr lang="cs-CZ" sz="2800" dirty="0" smtClean="0">
                <a:latin typeface="Arial Black" pitchFamily="34" charset="0"/>
              </a:rPr>
              <a:t>) kyselina pentanová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573016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c)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COOH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4919" y="535612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d)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(CH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)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dirty="0" smtClean="0">
                <a:latin typeface="Arial Black" pitchFamily="34" charset="0"/>
              </a:rPr>
              <a:t>COOH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20411" y="180336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COOH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29164" y="2708920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(CH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COOH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27984" y="4288258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k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yselina heptanová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26162" y="5356122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k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yselina hexanová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5" name="Picture 3" descr="C:\Documents and Settings\uzivatel\Local Settings\Temporary Internet Files\Content.IE5\Q25QEBUC\MP9004225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220" y="230518"/>
            <a:ext cx="1876806" cy="1250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51518" y="958014"/>
            <a:ext cx="5760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Napiš vzorec nebo název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88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Zapiš rovnicí reakci: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9675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a) kyseliny octové a hydroxidu sodného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204864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COOH + </a:t>
            </a:r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NaOH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         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 + 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COONa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283968" y="2466474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213625" y="2766119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  <a:latin typeface="Arial Black" pitchFamily="34" charset="0"/>
              </a:rPr>
              <a:t>o</a:t>
            </a:r>
            <a:r>
              <a:rPr lang="cs-CZ" sz="2400" dirty="0" smtClean="0">
                <a:solidFill>
                  <a:srgbClr val="0070C0"/>
                </a:solidFill>
                <a:latin typeface="Arial Black" pitchFamily="34" charset="0"/>
              </a:rPr>
              <a:t>ctan sodný</a:t>
            </a:r>
            <a:endParaRPr lang="cs-CZ" sz="24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293096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b) kyseliny octové a hořčíku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1534" y="5269911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2 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COOH + Mg         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+ (CH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COO)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Mg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4067944" y="5531521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673565" y="5850650"/>
            <a:ext cx="2930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  <a:latin typeface="Arial Black" pitchFamily="34" charset="0"/>
              </a:rPr>
              <a:t>o</a:t>
            </a:r>
            <a:r>
              <a:rPr lang="cs-CZ" sz="2400" dirty="0" smtClean="0">
                <a:solidFill>
                  <a:srgbClr val="0070C0"/>
                </a:solidFill>
                <a:latin typeface="Arial Black" pitchFamily="34" charset="0"/>
              </a:rPr>
              <a:t>ctan hořečnatý</a:t>
            </a:r>
            <a:endParaRPr lang="cs-CZ" sz="2400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ODPEFLRB\MM9002970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616166"/>
            <a:ext cx="1057275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98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90053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3780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>
                <a:solidFill>
                  <a:srgbClr val="92D050"/>
                </a:solidFill>
                <a:latin typeface="Calibri" pitchFamily="34" charset="0"/>
                <a:cs typeface="Calibri" pitchFamily="34" charset="0"/>
                <a:hlinkClick r:id="rId2"/>
              </a:rPr>
              <a:t>www.office.microsoft.com</a:t>
            </a:r>
            <a:endParaRPr lang="cs-CZ" sz="2000" dirty="0">
              <a:solidFill>
                <a:srgbClr val="92D050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340768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Doc. RNDr. BENEŠ P. CSc., PhDr. PUMPR, V. CSc., Doc. RNDr. BANÝR, J. CSc. Základy chemie 2. 1. vyd. Praha: Fortuna, 1995. ISBN 8071682055. s.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51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365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420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Karboxylové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Karboxylové</dc:title>
  <dc:creator>Pavla Krásná</dc:creator>
  <cp:lastModifiedBy>H Koláčková</cp:lastModifiedBy>
  <cp:revision>26</cp:revision>
  <dcterms:created xsi:type="dcterms:W3CDTF">2012-05-09T15:10:33Z</dcterms:created>
  <dcterms:modified xsi:type="dcterms:W3CDTF">2012-10-05T06:44:02Z</dcterms:modified>
</cp:coreProperties>
</file>