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8" r:id="rId2"/>
    <p:sldId id="269" r:id="rId3"/>
    <p:sldId id="256" r:id="rId4"/>
    <p:sldId id="257" r:id="rId5"/>
    <p:sldId id="258" r:id="rId6"/>
    <p:sldId id="259" r:id="rId7"/>
    <p:sldId id="260" r:id="rId8"/>
    <p:sldId id="263" r:id="rId9"/>
    <p:sldId id="264" r:id="rId10"/>
    <p:sldId id="265" r:id="rId11"/>
    <p:sldId id="266" r:id="rId12"/>
    <p:sldId id="267" r:id="rId13"/>
    <p:sldId id="271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85316400-5244-429F-BED2-BEDEFBC83295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624B8BAB-870C-419C-BD7F-CE787310072D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316400-5244-429F-BED2-BEDEFBC83295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B8BAB-870C-419C-BD7F-CE78731007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85316400-5244-429F-BED2-BEDEFBC83295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624B8BAB-870C-419C-BD7F-CE787310072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316400-5244-429F-BED2-BEDEFBC83295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B8BAB-870C-419C-BD7F-CE78731007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316400-5244-429F-BED2-BEDEFBC83295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624B8BAB-870C-419C-BD7F-CE78731007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316400-5244-429F-BED2-BEDEFBC83295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B8BAB-870C-419C-BD7F-CE78731007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316400-5244-429F-BED2-BEDEFBC83295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B8BAB-870C-419C-BD7F-CE78731007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316400-5244-429F-BED2-BEDEFBC83295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624B8BAB-870C-419C-BD7F-CE78731007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316400-5244-429F-BED2-BEDEFBC83295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B8BAB-870C-419C-BD7F-CE78731007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316400-5244-429F-BED2-BEDEFBC83295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B8BAB-870C-419C-BD7F-CE78731007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316400-5244-429F-BED2-BEDEFBC83295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B8BAB-870C-419C-BD7F-CE78731007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85316400-5244-429F-BED2-BEDEFBC83295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624B8BAB-870C-419C-BD7F-CE787310072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jpeg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  <a:latin typeface="Calibri" pitchFamily="34" charset="0"/>
                <a:cs typeface="Calibri" pitchFamily="34" charset="0"/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  <a:latin typeface="Calibri" pitchFamily="34" charset="0"/>
                <a:cs typeface="Calibri" pitchFamily="34" charset="0"/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projekt v rámci vzdělávacího programu</a:t>
            </a: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VZDĚLÁNÍ PRO KONKURENCESCHOPNOST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ŠABLONA ČÍSLO: III/2</a:t>
            </a: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NÁZEV:  INOVACE A ZKVALITNĚNÍ VÝUKY PROSTŘEDNICTVÍM ICT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endParaRPr lang="cs-CZ" dirty="0">
              <a:latin typeface="Calibri" pitchFamily="34" charset="0"/>
              <a:cs typeface="Calibri" pitchFamily="34" charset="0"/>
            </a:endParaRP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PŘEDMĚT: Chemie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ROČNÍK: devátý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TÉMA: Zástupci karboxylových kyselin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AUTOR: Mgr. Pavla Krásná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DATUM VYTVOŘENÍ: 21. 5.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VY_32_INOVACE_37_PK</a:t>
            </a:r>
            <a:endParaRPr lang="cs-CZ" sz="2800" b="1" dirty="0">
              <a:solidFill>
                <a:srgbClr val="C00000"/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88734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4708" y="469563"/>
            <a:ext cx="18555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</a:rPr>
              <a:t>Anotace:</a:t>
            </a:r>
            <a:endParaRPr lang="cs-CZ" sz="2400" u="sng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4708" y="1268760"/>
            <a:ext cx="792371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Výukový materiál je určen pro žáky devátého ročníku. Je zpracován jako prezentace v P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owerPointu</a:t>
            </a:r>
            <a:r>
              <a:rPr lang="cs-CZ" dirty="0">
                <a:latin typeface="Calibri" pitchFamily="34" charset="0"/>
                <a:cs typeface="Calibri" pitchFamily="34" charset="0"/>
              </a:rPr>
              <a:t>. Obsahuje výklad učiva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zástupci karboxylových kyselin,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vzorce a teorii k procvičení. Úkoly mohou </a:t>
            </a:r>
            <a:r>
              <a:rPr lang="cs-CZ" dirty="0">
                <a:latin typeface="Calibri" pitchFamily="34" charset="0"/>
                <a:cs typeface="Calibri" pitchFamily="34" charset="0"/>
              </a:rPr>
              <a:t>sloužit jako samostatná práce nebo jako domácí úkol. Jsou doplněny výsledky.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2807724"/>
            <a:ext cx="16799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</a:rPr>
              <a:t>Pilotáž</a:t>
            </a:r>
            <a:endParaRPr lang="cs-CZ" sz="2400" u="sng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87749" y="3717032"/>
            <a:ext cx="797837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Materiál byl pilotován v jedné třídě devátého ročníku. Žáci ocenili prezentaci, která vedla k názornějšímu vysvětlení učiva. B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yli seznámeni s dalšími deriváty – karboxylovými kyselinami, jejich vzorci, ale také vlastnostmi a použitím. Vzorce k procvičení </a:t>
            </a:r>
            <a:r>
              <a:rPr lang="cs-CZ" dirty="0">
                <a:latin typeface="Calibri" pitchFamily="34" charset="0"/>
                <a:cs typeface="Calibri" pitchFamily="34" charset="0"/>
              </a:rPr>
              <a:t>byly použity jako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domácí úkol na procvičení učiva. Po kontrole následující hodinu byly zjištěny a opraveny chyby. Na závěr hodiny žáci samostatně vyřešili úkol „Poznej kyselinu“.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0616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052736"/>
            <a:ext cx="7560840" cy="1512168"/>
          </a:xfrm>
        </p:spPr>
        <p:txBody>
          <a:bodyPr/>
          <a:lstStyle/>
          <a:p>
            <a:r>
              <a:rPr lang="cs-CZ" sz="4800" dirty="0" smtClean="0">
                <a:solidFill>
                  <a:srgbClr val="FF0000"/>
                </a:solidFill>
                <a:latin typeface="Arial Black" pitchFamily="34" charset="0"/>
              </a:rPr>
              <a:t>Zástupci karboxylových kyselin</a:t>
            </a:r>
            <a:endParaRPr lang="cs-CZ" sz="4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M85UPSMB\MC9002331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284984"/>
            <a:ext cx="1152128" cy="16075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uzivatel\Local Settings\Temporary Internet Files\Content.IE5\I52SZBGL\MC9003502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6313" y="4305423"/>
            <a:ext cx="1325563" cy="17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uzivatel\Local Settings\Temporary Internet Files\Content.IE5\I52SZBGL\MC90021577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848809"/>
            <a:ext cx="1522656" cy="1412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uzivatel\Local Settings\Temporary Internet Files\Content.IE5\HV1HF528\MP90040648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569695"/>
            <a:ext cx="1861072" cy="1469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4069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3194" y="692696"/>
            <a:ext cx="80648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0070C0"/>
                </a:solidFill>
                <a:latin typeface="Arial Black" pitchFamily="34" charset="0"/>
              </a:rPr>
              <a:t>K</a:t>
            </a:r>
            <a:r>
              <a:rPr lang="cs-CZ" sz="2800" dirty="0" smtClean="0">
                <a:solidFill>
                  <a:srgbClr val="0070C0"/>
                </a:solidFill>
                <a:latin typeface="Arial Black" pitchFamily="34" charset="0"/>
              </a:rPr>
              <a:t>yselina </a:t>
            </a:r>
            <a:r>
              <a:rPr lang="cs-CZ" sz="2800" dirty="0" err="1" smtClean="0">
                <a:solidFill>
                  <a:srgbClr val="0070C0"/>
                </a:solidFill>
                <a:latin typeface="Arial Black" pitchFamily="34" charset="0"/>
              </a:rPr>
              <a:t>methanová</a:t>
            </a:r>
            <a:r>
              <a:rPr lang="cs-CZ" sz="2800" dirty="0">
                <a:solidFill>
                  <a:srgbClr val="0070C0"/>
                </a:solidFill>
                <a:latin typeface="Arial Black" pitchFamily="34" charset="0"/>
              </a:rPr>
              <a:t> </a:t>
            </a:r>
            <a:r>
              <a:rPr lang="cs-CZ" sz="2800" dirty="0" smtClean="0">
                <a:solidFill>
                  <a:srgbClr val="0070C0"/>
                </a:solidFill>
                <a:latin typeface="Arial Black" pitchFamily="34" charset="0"/>
              </a:rPr>
              <a:t>(mravenčí) HCOOH</a:t>
            </a:r>
            <a:endParaRPr lang="cs-CZ" sz="2800" dirty="0">
              <a:solidFill>
                <a:srgbClr val="0070C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1556792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Výskyt: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P5FF55ND\MC9002408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492397"/>
            <a:ext cx="969947" cy="1175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584117" y="1617602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v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757997" y="1681996"/>
            <a:ext cx="12601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jedu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735875" y="2792831"/>
            <a:ext cx="26359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v</a:t>
            </a:r>
            <a:r>
              <a:rPr lang="cs-CZ" sz="2800" dirty="0" smtClean="0">
                <a:latin typeface="Arial Black" pitchFamily="34" charset="0"/>
              </a:rPr>
              <a:t> kopřivách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9552" y="4797152"/>
            <a:ext cx="27860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Vlastnosti: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57504" y="4843318"/>
            <a:ext cx="50628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bezbarvá, štiplavě páchnoucí kapalina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735875" y="3717032"/>
            <a:ext cx="31322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v</a:t>
            </a:r>
            <a:r>
              <a:rPr lang="cs-CZ" sz="2800" dirty="0" smtClean="0">
                <a:latin typeface="Arial Black" pitchFamily="34" charset="0"/>
              </a:rPr>
              <a:t>čelím jedu</a:t>
            </a:r>
            <a:endParaRPr lang="cs-CZ" sz="28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6606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620688"/>
            <a:ext cx="66247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baktericidní účinky( usmrcuje bakterie)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988840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Použití: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339752" y="1966221"/>
            <a:ext cx="446449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</a:t>
            </a:r>
            <a:r>
              <a:rPr lang="cs-CZ" sz="2800" dirty="0">
                <a:latin typeface="Arial Black" pitchFamily="34" charset="0"/>
              </a:rPr>
              <a:t>k</a:t>
            </a:r>
            <a:r>
              <a:rPr lang="cs-CZ" sz="2800" dirty="0" smtClean="0">
                <a:latin typeface="Arial Black" pitchFamily="34" charset="0"/>
              </a:rPr>
              <a:t>onzervace potravin (zvířecího krmiva)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483768" y="2935959"/>
            <a:ext cx="49685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výroba rumové esence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77480" y="3459179"/>
            <a:ext cx="584693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výroba plastických hmot a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2050" name="Picture 2" descr="C:\Documents and Settings\uzivatel\Local Settings\Temporary Internet Files\Content.IE5\M85UPSMB\MP90039884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0636" y="4139461"/>
            <a:ext cx="1918718" cy="1370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 rot="10800000" flipV="1">
            <a:off x="6012160" y="4301497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léků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04248" y="2384332"/>
            <a:ext cx="12811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  <a:cs typeface="Arial" pitchFamily="34" charset="0"/>
              </a:rPr>
              <a:t>E 236</a:t>
            </a:r>
            <a:endParaRPr lang="cs-CZ" sz="2800" dirty="0">
              <a:latin typeface="Arial Black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411760" y="5838399"/>
            <a:ext cx="53285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leptání bradavic</a:t>
            </a:r>
            <a:endParaRPr lang="cs-CZ" sz="28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7839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92696"/>
            <a:ext cx="80648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  <a:latin typeface="Arial Black" pitchFamily="34" charset="0"/>
              </a:rPr>
              <a:t>Kyselina ethanová (octová) CH</a:t>
            </a:r>
            <a:r>
              <a:rPr lang="cs-CZ" sz="2800" baseline="-25000" dirty="0" smtClean="0">
                <a:solidFill>
                  <a:srgbClr val="0070C0"/>
                </a:solidFill>
                <a:latin typeface="Arial Black" pitchFamily="34" charset="0"/>
              </a:rPr>
              <a:t>3</a:t>
            </a:r>
            <a:r>
              <a:rPr lang="cs-CZ" sz="2800" dirty="0" smtClean="0">
                <a:solidFill>
                  <a:srgbClr val="0070C0"/>
                </a:solidFill>
                <a:latin typeface="Arial Black" pitchFamily="34" charset="0"/>
              </a:rPr>
              <a:t>COOH</a:t>
            </a:r>
            <a:endParaRPr lang="cs-CZ" sz="2800" dirty="0">
              <a:solidFill>
                <a:srgbClr val="0070C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543541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Výroba: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54344" y="3583507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Vlastnosti: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556891" y="3583507"/>
            <a:ext cx="619157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bezbarvá kapalina štiplavého zápachu, leptavé účinky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P5FF55ND\MC9003253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2638" y="1543541"/>
            <a:ext cx="985689" cy="1353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2123728" y="1543541"/>
            <a:ext cx="40324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kvašením lihových roztoků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971600" y="2636912"/>
            <a:ext cx="56560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nebo - oxidací acetaldehydu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556891" y="4859960"/>
            <a:ext cx="583264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při 17°C tuhne na bezbarvou, ledu podobnou hmotu – ledová </a:t>
            </a:r>
            <a:endParaRPr lang="cs-CZ" sz="28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605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10" grpId="0"/>
      <p:bldP spid="11" grpId="0"/>
      <p:bldP spid="12" grpId="0"/>
      <p:bldP spid="13" grpId="0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764704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Použití: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699792" y="764704"/>
            <a:ext cx="48245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výroba barviv, plastů, léčiv( Acylpyrin)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1988840"/>
            <a:ext cx="51845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8% roztok se nazývá ocet</a:t>
            </a:r>
            <a:endParaRPr lang="cs-CZ" sz="2800" dirty="0">
              <a:latin typeface="Arial Black" pitchFamily="34" charset="0"/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1655676" y="2512060"/>
            <a:ext cx="1332148" cy="84493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2050" name="Picture 2" descr="C:\Documents and Settings\uzivatel\Local Settings\Temporary Internet Files\Content.IE5\M85UPSMB\MC9003474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689" y="3292165"/>
            <a:ext cx="1090000" cy="1319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39552" y="4797152"/>
            <a:ext cx="3600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d</a:t>
            </a:r>
            <a:r>
              <a:rPr lang="cs-CZ" sz="2800" dirty="0" smtClean="0">
                <a:latin typeface="Arial Black" pitchFamily="34" charset="0"/>
              </a:rPr>
              <a:t>ochucování jídel</a:t>
            </a:r>
            <a:endParaRPr lang="cs-CZ" sz="2800" dirty="0">
              <a:latin typeface="Arial Black" pitchFamily="34" charset="0"/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3995936" y="2512060"/>
            <a:ext cx="360040" cy="55690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2051" name="Picture 3" descr="C:\Documents and Settings\uzivatel\Local Settings\Temporary Internet Files\Content.IE5\I52SZBGL\MC900350274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6838" y="2934526"/>
            <a:ext cx="950444" cy="1286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5886597" y="2879938"/>
            <a:ext cx="25202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k</a:t>
            </a:r>
            <a:r>
              <a:rPr lang="cs-CZ" sz="2800" dirty="0" smtClean="0">
                <a:latin typeface="Arial Black" pitchFamily="34" charset="0"/>
              </a:rPr>
              <a:t>onzervace potravin</a:t>
            </a:r>
            <a:endParaRPr lang="cs-CZ" sz="2800" dirty="0">
              <a:latin typeface="Arial Black" pitchFamily="34" charset="0"/>
            </a:endParaRPr>
          </a:p>
        </p:txBody>
      </p:sp>
      <p:cxnSp>
        <p:nvCxnSpPr>
          <p:cNvPr id="12" name="Přímá spojnice se šipkou 11"/>
          <p:cNvCxnSpPr/>
          <p:nvPr/>
        </p:nvCxnSpPr>
        <p:spPr>
          <a:xfrm>
            <a:off x="3707904" y="2512060"/>
            <a:ext cx="1224136" cy="228509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2052" name="Picture 4" descr="C:\Documents and Settings\uzivatel\Local Settings\Temporary Internet Files\Content.IE5\P5FF55ND\MC90033095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3136" y="5058762"/>
            <a:ext cx="1072999" cy="11853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5995778" y="4970960"/>
            <a:ext cx="273630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latin typeface="Arial Black" pitchFamily="34" charset="0"/>
              </a:rPr>
              <a:t>o</a:t>
            </a:r>
            <a:r>
              <a:rPr lang="cs-CZ" sz="2400" dirty="0" smtClean="0">
                <a:latin typeface="Arial Black" pitchFamily="34" charset="0"/>
              </a:rPr>
              <a:t>dstranění vodního kamene</a:t>
            </a:r>
            <a:endParaRPr lang="cs-CZ" sz="24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3304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7" grpId="0"/>
      <p:bldP spid="10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76672"/>
            <a:ext cx="38164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  <a:latin typeface="Arial Black" pitchFamily="34" charset="0"/>
              </a:rPr>
              <a:t>Kyselina mléčná</a:t>
            </a:r>
            <a:endParaRPr lang="cs-CZ" sz="2800" dirty="0">
              <a:solidFill>
                <a:srgbClr val="0070C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59632" y="1196752"/>
            <a:ext cx="69127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v kyselém mléce, kysaném zelí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31640" y="1916832"/>
            <a:ext cx="61926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součást krémů, ústních vod…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75656" y="2636912"/>
            <a:ext cx="64087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používá se při výrobě jogurtů, sýrů, tvarohů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HV1HF528\MC9004119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1247" y="3284984"/>
            <a:ext cx="1389620" cy="1273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uzivatel\Local Settings\Temporary Internet Files\Content.IE5\P5FF55ND\MC900441776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506830"/>
            <a:ext cx="1080120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259632" y="5085184"/>
            <a:ext cx="518457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tvoří se ve svalech při nedostatečném přísunu kyslíku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1028" name="Picture 4" descr="C:\Documents and Settings\uzivatel\Local Settings\Temporary Internet Files\Content.IE5\I52SZBGL\MP90043884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6226" y="5085184"/>
            <a:ext cx="1636204" cy="1092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612102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20688"/>
            <a:ext cx="4536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  <a:latin typeface="Arial Black" pitchFamily="34" charset="0"/>
              </a:rPr>
              <a:t>Kyselina citronová</a:t>
            </a:r>
            <a:endParaRPr lang="cs-CZ" sz="2800" dirty="0">
              <a:solidFill>
                <a:srgbClr val="0070C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34659" y="1412776"/>
            <a:ext cx="49174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v citrusových plodech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2050" name="Picture 2" descr="C:\Documents and Settings\uzivatel\Local Settings\Temporary Internet Files\Content.IE5\HV1HF528\MP90040341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588586"/>
            <a:ext cx="1224136" cy="815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uzivatel\Local Settings\Temporary Internet Files\Content.IE5\P5FF55ND\MP90039969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917168"/>
            <a:ext cx="964299" cy="1205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2348880"/>
            <a:ext cx="83529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konzervační a dochucovací látka   E 330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2052" name="Picture 4" descr="C:\Documents and Settings\uzivatel\Local Settings\Temporary Internet Files\Content.IE5\P5FF55ND\MC90043476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8653" y="2872100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Documents and Settings\uzivatel\Local Settings\Temporary Internet Files\Content.IE5\M85UPSMB\MP90043861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851986"/>
            <a:ext cx="1342569" cy="2005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Documents and Settings\uzivatel\Local Settings\Temporary Internet Files\Content.IE5\M85UPSMB\MP90043416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4471" y="3085620"/>
            <a:ext cx="2083569" cy="1519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55576" y="5229200"/>
            <a:ext cx="710688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</a:t>
            </a:r>
            <a:r>
              <a:rPr lang="cs-CZ" sz="2800" dirty="0">
                <a:latin typeface="Arial Black" pitchFamily="34" charset="0"/>
              </a:rPr>
              <a:t>s</a:t>
            </a:r>
            <a:r>
              <a:rPr lang="cs-CZ" sz="2800" dirty="0" smtClean="0">
                <a:latin typeface="Arial Black" pitchFamily="34" charset="0"/>
              </a:rPr>
              <a:t>oučást organismů – v látkovém metabolismu</a:t>
            </a:r>
            <a:endParaRPr lang="cs-CZ" sz="28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6979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1117"/>
            <a:ext cx="41764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  <a:latin typeface="Arial Black" pitchFamily="34" charset="0"/>
              </a:rPr>
              <a:t>Kyselina benzoová</a:t>
            </a:r>
            <a:endParaRPr lang="cs-CZ" sz="2800" dirty="0">
              <a:solidFill>
                <a:srgbClr val="0070C0"/>
              </a:solidFill>
              <a:latin typeface="Arial Black" pitchFamily="34" charset="0"/>
            </a:endParaRPr>
          </a:p>
        </p:txBody>
      </p:sp>
      <p:sp>
        <p:nvSpPr>
          <p:cNvPr id="3" name="Šestiúhelník 2"/>
          <p:cNvSpPr/>
          <p:nvPr/>
        </p:nvSpPr>
        <p:spPr>
          <a:xfrm rot="5400000">
            <a:off x="5074912" y="955879"/>
            <a:ext cx="1060704" cy="914400"/>
          </a:xfrm>
          <a:prstGeom prst="hexag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5323520" y="1166517"/>
            <a:ext cx="563488" cy="493123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>
            <a:off x="5605264" y="764704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5605264" y="751922"/>
            <a:ext cx="0" cy="130805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5148064" y="290257"/>
            <a:ext cx="14150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COOH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55576" y="1943431"/>
            <a:ext cx="61206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konzervační látka E 210 (nevhodná pro děti do 3 let)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3074" name="Picture 2" descr="C:\Documents and Settings\uzivatel\Local Settings\Temporary Internet Files\Content.IE5\I52SZBGL\MC9004118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768" y="4293096"/>
            <a:ext cx="1537493" cy="1705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uzivatel\Local Settings\Temporary Internet Files\Content.IE5\P5FF55ND\MC90038990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2005" y="4180122"/>
            <a:ext cx="1814170" cy="1818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55576" y="3212976"/>
            <a:ext cx="74888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v lékařství – léčení kožních nemocí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HV1HF528\MP90041175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8614" y="3998267"/>
            <a:ext cx="1157225" cy="1734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5495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  <p:bldP spid="12" grpId="0"/>
      <p:bldP spid="13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92696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K procvičení: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P5FF55ND\MC9004404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548680"/>
            <a:ext cx="1828800" cy="172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5536" y="1700808"/>
            <a:ext cx="63367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1. Vyber vzorce karboxylových kyselin a pojmenuj je: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3140968"/>
            <a:ext cx="842493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CH</a:t>
            </a:r>
            <a:r>
              <a:rPr lang="cs-CZ" sz="2800" baseline="-25000" dirty="0" smtClean="0">
                <a:latin typeface="Arial Black" pitchFamily="34" charset="0"/>
              </a:rPr>
              <a:t>3</a:t>
            </a:r>
            <a:r>
              <a:rPr lang="cs-CZ" sz="2800" dirty="0" smtClean="0">
                <a:latin typeface="Arial Black" pitchFamily="34" charset="0"/>
              </a:rPr>
              <a:t>OH, CH</a:t>
            </a:r>
            <a:r>
              <a:rPr lang="cs-CZ" sz="2800" baseline="-25000" dirty="0" smtClean="0">
                <a:latin typeface="Arial Black" pitchFamily="34" charset="0"/>
              </a:rPr>
              <a:t>3</a:t>
            </a:r>
            <a:r>
              <a:rPr lang="cs-CZ" sz="2800" dirty="0" smtClean="0">
                <a:latin typeface="Arial Black" pitchFamily="34" charset="0"/>
              </a:rPr>
              <a:t>COCH</a:t>
            </a:r>
            <a:r>
              <a:rPr lang="cs-CZ" sz="2800" baseline="-25000" dirty="0" smtClean="0">
                <a:latin typeface="Arial Black" pitchFamily="34" charset="0"/>
              </a:rPr>
              <a:t>3</a:t>
            </a:r>
            <a:r>
              <a:rPr lang="cs-CZ" sz="2800" dirty="0" smtClean="0">
                <a:latin typeface="Arial Black" pitchFamily="34" charset="0"/>
              </a:rPr>
              <a:t>, CH</a:t>
            </a:r>
            <a:r>
              <a:rPr lang="cs-CZ" sz="2800" baseline="-25000" dirty="0" smtClean="0">
                <a:latin typeface="Arial Black" pitchFamily="34" charset="0"/>
              </a:rPr>
              <a:t>3</a:t>
            </a:r>
            <a:r>
              <a:rPr lang="cs-CZ" sz="2800" dirty="0" smtClean="0">
                <a:latin typeface="Arial Black" pitchFamily="34" charset="0"/>
              </a:rPr>
              <a:t>COOH, C</a:t>
            </a:r>
            <a:r>
              <a:rPr lang="cs-CZ" sz="2800" baseline="-25000" dirty="0" smtClean="0">
                <a:latin typeface="Arial Black" pitchFamily="34" charset="0"/>
              </a:rPr>
              <a:t>6</a:t>
            </a:r>
            <a:r>
              <a:rPr lang="cs-CZ" sz="2800" dirty="0" smtClean="0">
                <a:latin typeface="Arial Black" pitchFamily="34" charset="0"/>
              </a:rPr>
              <a:t>H</a:t>
            </a:r>
            <a:r>
              <a:rPr lang="cs-CZ" sz="2800" baseline="-25000" dirty="0" smtClean="0">
                <a:latin typeface="Arial Black" pitchFamily="34" charset="0"/>
              </a:rPr>
              <a:t>5</a:t>
            </a:r>
            <a:r>
              <a:rPr lang="cs-CZ" sz="2800" dirty="0" smtClean="0">
                <a:latin typeface="Arial Black" pitchFamily="34" charset="0"/>
              </a:rPr>
              <a:t>OH,</a:t>
            </a:r>
          </a:p>
          <a:p>
            <a:endParaRPr lang="cs-CZ" sz="2800" dirty="0">
              <a:latin typeface="Arial Black" pitchFamily="34" charset="0"/>
            </a:endParaRPr>
          </a:p>
          <a:p>
            <a:r>
              <a:rPr lang="cs-CZ" sz="2800" dirty="0" smtClean="0">
                <a:latin typeface="Arial Black" pitchFamily="34" charset="0"/>
              </a:rPr>
              <a:t>HCOOH, C</a:t>
            </a:r>
            <a:r>
              <a:rPr lang="cs-CZ" sz="2800" baseline="-25000" dirty="0" smtClean="0">
                <a:latin typeface="Arial Black" pitchFamily="34" charset="0"/>
              </a:rPr>
              <a:t>6</a:t>
            </a:r>
            <a:r>
              <a:rPr lang="cs-CZ" sz="2800" dirty="0" smtClean="0">
                <a:latin typeface="Arial Black" pitchFamily="34" charset="0"/>
              </a:rPr>
              <a:t>H</a:t>
            </a:r>
            <a:r>
              <a:rPr lang="cs-CZ" sz="2800" baseline="-25000" dirty="0" smtClean="0">
                <a:latin typeface="Arial Black" pitchFamily="34" charset="0"/>
              </a:rPr>
              <a:t>5</a:t>
            </a:r>
            <a:r>
              <a:rPr lang="cs-CZ" sz="2800" dirty="0" smtClean="0">
                <a:latin typeface="Arial Black" pitchFamily="34" charset="0"/>
              </a:rPr>
              <a:t>COOH, CH</a:t>
            </a:r>
            <a:r>
              <a:rPr lang="cs-CZ" sz="2800" baseline="-25000" dirty="0" smtClean="0">
                <a:latin typeface="Arial Black" pitchFamily="34" charset="0"/>
              </a:rPr>
              <a:t>2</a:t>
            </a:r>
            <a:r>
              <a:rPr lang="cs-CZ" sz="2800" dirty="0" smtClean="0">
                <a:latin typeface="Arial Black" pitchFamily="34" charset="0"/>
              </a:rPr>
              <a:t>F</a:t>
            </a:r>
            <a:r>
              <a:rPr lang="cs-CZ" sz="2800" baseline="-25000" dirty="0" smtClean="0">
                <a:latin typeface="Arial Black" pitchFamily="34" charset="0"/>
              </a:rPr>
              <a:t>2</a:t>
            </a:r>
            <a:r>
              <a:rPr lang="cs-CZ" sz="2800" dirty="0" smtClean="0">
                <a:latin typeface="Arial Black" pitchFamily="34" charset="0"/>
              </a:rPr>
              <a:t>, HCHO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61882" y="4941168"/>
            <a:ext cx="23379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CH</a:t>
            </a:r>
            <a:r>
              <a:rPr lang="cs-CZ" sz="2800" baseline="-25000" dirty="0" smtClean="0">
                <a:latin typeface="Arial Black" pitchFamily="34" charset="0"/>
              </a:rPr>
              <a:t>3</a:t>
            </a:r>
            <a:r>
              <a:rPr lang="cs-CZ" sz="2800" dirty="0" smtClean="0">
                <a:latin typeface="Arial Black" pitchFamily="34" charset="0"/>
              </a:rPr>
              <a:t>COOH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419872" y="4941168"/>
            <a:ext cx="19082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HCOOH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012160" y="4941168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C</a:t>
            </a:r>
            <a:r>
              <a:rPr lang="cs-CZ" sz="2800" baseline="-25000" dirty="0" smtClean="0">
                <a:latin typeface="Arial Black" pitchFamily="34" charset="0"/>
              </a:rPr>
              <a:t>6</a:t>
            </a:r>
            <a:r>
              <a:rPr lang="cs-CZ" sz="2800" dirty="0" smtClean="0">
                <a:latin typeface="Arial Black" pitchFamily="34" charset="0"/>
              </a:rPr>
              <a:t>H</a:t>
            </a:r>
            <a:r>
              <a:rPr lang="cs-CZ" sz="2800" baseline="-25000" dirty="0" smtClean="0">
                <a:latin typeface="Arial Black" pitchFamily="34" charset="0"/>
              </a:rPr>
              <a:t>5</a:t>
            </a:r>
            <a:r>
              <a:rPr lang="cs-CZ" sz="2800" dirty="0" smtClean="0">
                <a:latin typeface="Arial Black" pitchFamily="34" charset="0"/>
              </a:rPr>
              <a:t>COOH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5969" y="5410760"/>
            <a:ext cx="188517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  <a:latin typeface="Arial Black" pitchFamily="34" charset="0"/>
              </a:rPr>
              <a:t>k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yselina octová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311860" y="5376159"/>
            <a:ext cx="201622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  <a:latin typeface="Arial Black" pitchFamily="34" charset="0"/>
              </a:rPr>
              <a:t>k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yselina mravenčí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032953" y="5410760"/>
            <a:ext cx="22322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  <a:latin typeface="Arial Black" pitchFamily="34" charset="0"/>
              </a:rPr>
              <a:t>k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yselina benzoová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95969" y="4525963"/>
            <a:ext cx="84245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-----------------------------------------------------------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0679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92696"/>
            <a:ext cx="39604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2. Poznej kyselinu: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I52SZBGL\MC90043439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76672"/>
            <a:ext cx="1831975" cy="1250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1727622"/>
            <a:ext cx="83529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a) Jako zředěnou si mě dáváš na tlačenku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67991" y="2996952"/>
            <a:ext cx="83529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b) Vznikám dýcháním bez přístupu kyslíku </a:t>
            </a:r>
            <a:r>
              <a:rPr lang="cs-CZ" sz="2800" dirty="0">
                <a:latin typeface="Arial Black" pitchFamily="34" charset="0"/>
              </a:rPr>
              <a:t>ve </a:t>
            </a:r>
            <a:r>
              <a:rPr lang="cs-CZ" sz="2800" dirty="0" smtClean="0">
                <a:latin typeface="Arial Black" pitchFamily="34" charset="0"/>
              </a:rPr>
              <a:t>svalech…. 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81639" y="4797152"/>
            <a:ext cx="802466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c) Jsem kapalina s leptavými a baktericidními účinky…….  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12155" y="2321299"/>
            <a:ext cx="30687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  <a:latin typeface="Arial Black" pitchFamily="34" charset="0"/>
              </a:rPr>
              <a:t>k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yselina octová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92080" y="4246204"/>
            <a:ext cx="342883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  <a:latin typeface="Arial Black" pitchFamily="34" charset="0"/>
              </a:rPr>
              <a:t>k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yselina mléčná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292080" y="5751259"/>
            <a:ext cx="34574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  <a:latin typeface="Arial Black" pitchFamily="34" charset="0"/>
              </a:rPr>
              <a:t>k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yselina mravenčí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94404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Zajímavosti: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P5FF55ND\MP90018270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620688"/>
            <a:ext cx="1900808" cy="1260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3528" y="1881557"/>
            <a:ext cx="64087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Ocet se vždy vyráběl octovým kvašením vína.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3068960"/>
            <a:ext cx="849694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Později se vyráběl v ocetnicích – sudy vyplněné bukovými hoblinami, po nichž stékal zředěný líh nebo víno.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4797152"/>
            <a:ext cx="849694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Kvašením vyrobený ocet se aromatizuje, přibarvuje karamelem a prodává zejména jako 8 % ocet.</a:t>
            </a:r>
            <a:endParaRPr lang="cs-CZ" sz="28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68266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590053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</a:rPr>
              <a:t>Zdroje</a:t>
            </a:r>
            <a:endParaRPr lang="cs-CZ" sz="2400" u="sng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1268760"/>
            <a:ext cx="77768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Mgr. ŠIBOR, J. Ph.D., Mgr. PLUCKOVÁ, I. Ph.D., Mgr. Mach, J. Chemie pro 9. ročník - Úvod do obecné a anorganické chemie, biochemie a dalších chemických oborů. 1. vyd. Brno: Nová škola, s. r. o., 2011. ISBN 9788072892822. s.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64, 65</a:t>
            </a:r>
            <a:endParaRPr lang="cs-CZ" dirty="0">
              <a:latin typeface="Calibri" pitchFamily="34" charset="0"/>
              <a:cs typeface="Calibri" pitchFamily="34" charset="0"/>
            </a:endParaRPr>
          </a:p>
          <a:p>
            <a:endParaRPr lang="cs-CZ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3663027"/>
            <a:ext cx="37804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u="sng" dirty="0">
                <a:solidFill>
                  <a:srgbClr val="92D050"/>
                </a:solidFill>
                <a:latin typeface="Calibri" pitchFamily="34" charset="0"/>
                <a:cs typeface="Calibri" pitchFamily="34" charset="0"/>
                <a:hlinkClick r:id="rId2"/>
              </a:rPr>
              <a:t>www.office.microsoft.com</a:t>
            </a:r>
            <a:endParaRPr lang="cs-CZ" sz="2000" dirty="0">
              <a:solidFill>
                <a:srgbClr val="92D050"/>
              </a:solidFill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2564904"/>
            <a:ext cx="78488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Doc. RNDr. </a:t>
            </a:r>
            <a:r>
              <a:rPr lang="cs-CZ" dirty="0" err="1" smtClean="0">
                <a:latin typeface="Calibri" pitchFamily="34" charset="0"/>
                <a:cs typeface="Calibri" pitchFamily="34" charset="0"/>
              </a:rPr>
              <a:t>Hellberg,J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. </a:t>
            </a:r>
            <a:r>
              <a:rPr lang="cs-CZ" dirty="0">
                <a:latin typeface="Calibri" pitchFamily="34" charset="0"/>
                <a:cs typeface="Calibri" pitchFamily="34" charset="0"/>
              </a:rPr>
              <a:t>CSc.,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Soldán, M. Chemie pro II. </a:t>
            </a:r>
            <a:r>
              <a:rPr lang="cs-CZ" dirty="0">
                <a:latin typeface="Calibri" pitchFamily="34" charset="0"/>
                <a:cs typeface="Calibri" pitchFamily="34" charset="0"/>
              </a:rPr>
              <a:t>r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očník gymnázií. </a:t>
            </a:r>
            <a:r>
              <a:rPr lang="cs-CZ" dirty="0">
                <a:latin typeface="Calibri" pitchFamily="34" charset="0"/>
                <a:cs typeface="Calibri" pitchFamily="34" charset="0"/>
              </a:rPr>
              <a:t>1. vyd. Praha: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SPN, 1975</a:t>
            </a:r>
            <a:r>
              <a:rPr lang="cs-CZ" dirty="0">
                <a:latin typeface="Calibri" pitchFamily="34" charset="0"/>
                <a:cs typeface="Calibri" pitchFamily="34" charset="0"/>
              </a:rPr>
              <a:t>. ISBN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1692377210. </a:t>
            </a:r>
            <a:r>
              <a:rPr lang="cs-CZ" dirty="0">
                <a:latin typeface="Calibri" pitchFamily="34" charset="0"/>
                <a:cs typeface="Calibri" pitchFamily="34" charset="0"/>
              </a:rPr>
              <a:t>s.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242</a:t>
            </a:r>
            <a:endParaRPr lang="cs-CZ" dirty="0"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9348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261</TotalTime>
  <Words>601</Words>
  <Application>Microsoft Office PowerPoint</Application>
  <PresentationFormat>Předvádění na obrazovce (4:3)</PresentationFormat>
  <Paragraphs>92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Carnival</vt:lpstr>
      <vt:lpstr>Prezentace aplikace PowerPoint</vt:lpstr>
      <vt:lpstr>Prezentace aplikace PowerPoint</vt:lpstr>
      <vt:lpstr>Zástupci karboxylových kyselin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Vlastnosti a použití</dc:title>
  <dc:creator>Pavla Krásná</dc:creator>
  <cp:lastModifiedBy>H Koláčková</cp:lastModifiedBy>
  <cp:revision>35</cp:revision>
  <dcterms:created xsi:type="dcterms:W3CDTF">2012-05-14T17:34:26Z</dcterms:created>
  <dcterms:modified xsi:type="dcterms:W3CDTF">2012-10-05T06:44:34Z</dcterms:modified>
</cp:coreProperties>
</file>