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6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BD1F-4ED6-485C-B49A-08C96EB5683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CDD0-DE9E-4337-87A6-B708330D597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BD1F-4ED6-485C-B49A-08C96EB5683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CDD0-DE9E-4337-87A6-B708330D597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BD1F-4ED6-485C-B49A-08C96EB5683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CDD0-DE9E-4337-87A6-B708330D5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BD1F-4ED6-485C-B49A-08C96EB5683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CDD0-DE9E-4337-87A6-B708330D597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BD1F-4ED6-485C-B49A-08C96EB5683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CDD0-DE9E-4337-87A6-B708330D597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BD1F-4ED6-485C-B49A-08C96EB5683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CDD0-DE9E-4337-87A6-B708330D5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BD1F-4ED6-485C-B49A-08C96EB5683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CDD0-DE9E-4337-87A6-B708330D5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BD1F-4ED6-485C-B49A-08C96EB5683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CDD0-DE9E-4337-87A6-B708330D5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BD1F-4ED6-485C-B49A-08C96EB5683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CDD0-DE9E-4337-87A6-B708330D597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BD1F-4ED6-485C-B49A-08C96EB5683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CDD0-DE9E-4337-87A6-B708330D5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CBD1F-4ED6-485C-B49A-08C96EB5683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F7CDD0-DE9E-4337-87A6-B708330D5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59CBD1F-4ED6-485C-B49A-08C96EB5683F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7F7CDD0-DE9E-4337-87A6-B708330D597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33265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Estery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23. 5.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VY_32_INOVACE_38_PK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41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4985" y="548680"/>
            <a:ext cx="1855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Anotace: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684" y="1268760"/>
            <a:ext cx="79237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devátého ročníku.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estery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,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vzorce a rovnice k procvičení. Úkoly mohou </a:t>
            </a:r>
            <a:r>
              <a:rPr lang="cs-CZ" dirty="0">
                <a:latin typeface="Calibri" pitchFamily="34" charset="0"/>
                <a:cs typeface="Calibri" pitchFamily="34" charset="0"/>
              </a:rPr>
              <a:t>sloužit jako samostatná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nebo písemná práce.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Jsou doplněny výsledky.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4985" y="3298542"/>
            <a:ext cx="1679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0649" y="4149080"/>
            <a:ext cx="792175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devátého ročníku. Žáci ocenili prezentaci, která vedla k názornějšímu vysvětlení učiva. B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yli seznámeni s dalšími deriváty – estery, jejich vzorci, ale také vlastnostmi a použitím. Úkoly k procvičení byly využity jako skupinová práce žáků. Společně byly opraveny chyby . Některým žákům dělalo velké obtíže sestavit chemickou rovnici či doplnit její pravou stranu.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77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1326670"/>
            <a:ext cx="37444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rial Black" pitchFamily="34" charset="0"/>
              </a:rPr>
              <a:t>Estery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M85UPSMB\MC9003981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608" y="4437112"/>
            <a:ext cx="1805940" cy="1363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M85UPSMB\MP9004392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822" y="2895959"/>
            <a:ext cx="2660340" cy="1773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M85UPSMB\MC900232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87949"/>
            <a:ext cx="1969129" cy="1084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6255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Estery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5530" y="1340768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jsou organické sloučeniny, které vznikají esterifikací.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1633" y="2620049"/>
            <a:ext cx="729281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Esterifikace</a:t>
            </a:r>
            <a:r>
              <a:rPr lang="cs-CZ" sz="2800" dirty="0" smtClean="0">
                <a:latin typeface="Arial Black" pitchFamily="34" charset="0"/>
              </a:rPr>
              <a:t> je reakce karboxylové kyseliny a alkoholu, vzniká ester a voda.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1857" y="4125557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4648777"/>
            <a:ext cx="8928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CO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OH</a:t>
            </a:r>
            <a:r>
              <a:rPr lang="cs-CZ" sz="2800" dirty="0" smtClean="0">
                <a:latin typeface="Arial Black" pitchFamily="34" charset="0"/>
              </a:rPr>
              <a:t>+CH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O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dirty="0" smtClean="0">
                <a:latin typeface="Arial Black" pitchFamily="34" charset="0"/>
              </a:rPr>
              <a:t>   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COOCH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+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355976" y="4869160"/>
            <a:ext cx="352149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95536" y="526375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k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yselina octová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37807" y="526375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ethanol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4047" y="5207477"/>
            <a:ext cx="28803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solidFill>
                  <a:srgbClr val="FF0000"/>
                </a:solidFill>
                <a:latin typeface="Arial Black" pitchFamily="34" charset="0"/>
              </a:rPr>
              <a:t>e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thylester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kyseliny octové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I52SZBGL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303" y="695654"/>
            <a:ext cx="1354147" cy="1290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08040" y="4090849"/>
            <a:ext cx="1325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H</a:t>
            </a:r>
            <a:r>
              <a:rPr lang="cs-CZ" sz="2000" baseline="-25000" dirty="0" smtClean="0">
                <a:latin typeface="Arial Black" pitchFamily="34" charset="0"/>
              </a:rPr>
              <a:t>2</a:t>
            </a:r>
            <a:r>
              <a:rPr lang="cs-CZ" sz="2000" dirty="0" smtClean="0">
                <a:latin typeface="Arial Black" pitchFamily="34" charset="0"/>
              </a:rPr>
              <a:t>SO</a:t>
            </a:r>
            <a:r>
              <a:rPr lang="cs-CZ" sz="2000" baseline="-25000" dirty="0" smtClean="0">
                <a:latin typeface="Arial Black" pitchFamily="34" charset="0"/>
              </a:rPr>
              <a:t>4</a:t>
            </a:r>
            <a:endParaRPr lang="cs-CZ" sz="2000" baseline="-25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8038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1" grpId="0"/>
      <p:bldP spid="12" grpId="0"/>
      <p:bldP spid="13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Estery nižších karboxylových kyselin</a:t>
            </a:r>
            <a:r>
              <a:rPr lang="cs-CZ" sz="2800" dirty="0" smtClean="0">
                <a:latin typeface="Arial Black" pitchFamily="34" charset="0"/>
              </a:rPr>
              <a:t> (kyselin s kratšími uhlíkatými řetězci)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844824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příjemně vonící kapaliny, nerozpustné ve vodě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14096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3140967"/>
            <a:ext cx="63774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vůně (esence, tresti) v potravinářském a kosmetickém průmyslu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HV1HF528\MC900199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854764"/>
            <a:ext cx="1831543" cy="141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uzivatel\Local Settings\Temporary Internet Files\Content.IE5\M85UPSMB\MC90043617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405" y="4671792"/>
            <a:ext cx="1828572" cy="1777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9904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Estery vyšších karboxylových kyselin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6716" y="1851300"/>
            <a:ext cx="30951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složky tuků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C9002961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8675" y="2683775"/>
            <a:ext cx="1465152" cy="140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P5FF55ND\MC9002342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62250"/>
            <a:ext cx="2397659" cy="2003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I52SZBGL\MC9004418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762250"/>
            <a:ext cx="19462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uzivatel\Local Settings\Temporary Internet Files\Content.IE5\I52SZBGL\MC9003448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284" y="4849260"/>
            <a:ext cx="1237183" cy="165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I52SZBGL\MC9004125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7869" y="4849260"/>
            <a:ext cx="2292036" cy="93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40080" y="1045426"/>
            <a:ext cx="7332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(kyselin s delšími uhlíkatými řetězci)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8448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Napiš esterifikaci kyseliny mravenčí a </a:t>
            </a:r>
            <a:r>
              <a:rPr lang="cs-CZ" sz="2800" dirty="0" err="1" smtClean="0">
                <a:latin typeface="Arial Black" pitchFamily="34" charset="0"/>
              </a:rPr>
              <a:t>ethanolu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: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2636912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HCOOH + 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OH     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 + HCOOCH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283968" y="2870314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463988" y="3645024"/>
            <a:ext cx="42124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rgbClr val="00B0F0"/>
                </a:solidFill>
                <a:latin typeface="Arial Black" pitchFamily="34" charset="0"/>
              </a:rPr>
              <a:t>e</a:t>
            </a:r>
            <a:r>
              <a:rPr lang="cs-CZ" sz="2800" dirty="0" err="1" smtClean="0">
                <a:solidFill>
                  <a:srgbClr val="00B0F0"/>
                </a:solidFill>
                <a:latin typeface="Arial Black" pitchFamily="34" charset="0"/>
              </a:rPr>
              <a:t>thylester</a:t>
            </a:r>
            <a:r>
              <a:rPr lang="cs-CZ" sz="2800" dirty="0" smtClean="0">
                <a:solidFill>
                  <a:srgbClr val="00B0F0"/>
                </a:solidFill>
                <a:latin typeface="Arial Black" pitchFamily="34" charset="0"/>
              </a:rPr>
              <a:t> kyseliny 	mravenčí</a:t>
            </a:r>
            <a:endParaRPr lang="cs-CZ" sz="2800" dirty="0">
              <a:solidFill>
                <a:srgbClr val="00B0F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P5FF55ND\MP9004392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791" y="4308628"/>
            <a:ext cx="2376141" cy="1584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788024" y="4839065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(rumová esence)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8567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6437" y="548680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. Napiš esterifikaci kyseliny butanové a </a:t>
            </a:r>
            <a:r>
              <a:rPr lang="cs-CZ" sz="2800" dirty="0" err="1" smtClean="0">
                <a:latin typeface="Arial Black" pitchFamily="34" charset="0"/>
              </a:rPr>
              <a:t>ethanolu</a:t>
            </a:r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: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060848"/>
            <a:ext cx="82089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COOH + 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OH      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 + </a:t>
            </a:r>
          </a:p>
          <a:p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COOCH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6372200" y="2276872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539552" y="3789040"/>
            <a:ext cx="41044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>
                <a:solidFill>
                  <a:srgbClr val="00B0F0"/>
                </a:solidFill>
                <a:latin typeface="Arial Black" pitchFamily="34" charset="0"/>
              </a:rPr>
              <a:t>e</a:t>
            </a:r>
            <a:r>
              <a:rPr lang="cs-CZ" sz="2800" dirty="0" err="1" smtClean="0">
                <a:solidFill>
                  <a:srgbClr val="00B0F0"/>
                </a:solidFill>
                <a:latin typeface="Arial Black" pitchFamily="34" charset="0"/>
              </a:rPr>
              <a:t>thylester</a:t>
            </a:r>
            <a:r>
              <a:rPr lang="cs-CZ" sz="2800" dirty="0" smtClean="0">
                <a:solidFill>
                  <a:srgbClr val="00B0F0"/>
                </a:solidFill>
                <a:latin typeface="Arial Black" pitchFamily="34" charset="0"/>
              </a:rPr>
              <a:t> kyseliny butanové (máselné)</a:t>
            </a:r>
            <a:endParaRPr lang="cs-CZ" sz="2800" dirty="0">
              <a:solidFill>
                <a:srgbClr val="00B0F0"/>
              </a:solidFill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HV1HF528\MC900424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468619"/>
            <a:ext cx="16319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503898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(ananasová esence)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9328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8834" y="528681"/>
            <a:ext cx="71918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. Doplň rovnice a pojmenuj estery: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8479" y="1998712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COOH + 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r>
              <a:rPr lang="cs-CZ" sz="2800" dirty="0" smtClean="0">
                <a:latin typeface="Arial Black" pitchFamily="34" charset="0"/>
              </a:rPr>
              <a:t>OH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193890" y="2228738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042258" y="4404013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O + HCOOCH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endParaRPr lang="cs-CZ" sz="2800" baseline="-25000" dirty="0">
              <a:latin typeface="Arial Black" pitchFamily="34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076911" y="4665623"/>
            <a:ext cx="5400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C:\Documents and Settings\uzivatel\Local Settings\Temporary Internet Files\Content.IE5\HV1HF528\MC900440428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1446" y="175269"/>
            <a:ext cx="1168115" cy="1230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4986692" y="199871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09030" y="1998712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+ 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COOCH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967703" y="2672861"/>
            <a:ext cx="29629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solidFill>
                  <a:srgbClr val="0070C0"/>
                </a:solidFill>
                <a:latin typeface="Arial Black" pitchFamily="34" charset="0"/>
              </a:rPr>
              <a:t>m</a:t>
            </a:r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ethylester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 kyseliny octové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9611" y="4404013"/>
            <a:ext cx="1662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HCOOH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47311" y="4404013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83768" y="4404013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OH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77623" y="5163067"/>
            <a:ext cx="33650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solidFill>
                  <a:srgbClr val="0070C0"/>
                </a:solidFill>
                <a:latin typeface="Arial Black" pitchFamily="34" charset="0"/>
              </a:rPr>
              <a:t>m</a:t>
            </a:r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ethylester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 kyseliny mravenčí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P5FF55ND\MC90043779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268" y="5234003"/>
            <a:ext cx="1619788" cy="1327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0299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18" grpId="0"/>
      <p:bldP spid="19" grpId="0"/>
      <p:bldP spid="20" grpId="0"/>
      <p:bldP spid="3" grpId="0"/>
      <p:bldP spid="7" grpId="0"/>
      <p:bldP spid="10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9005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9. ročník - Úvod do obecné a anorganické chemie, biochemie a dalších chemických oborů. 1. vyd. Brno: Nová škola, s. r. o., 2011. ISBN 9788072892822. s.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67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37804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>
                <a:solidFill>
                  <a:srgbClr val="92D050"/>
                </a:solidFill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sz="2000" dirty="0">
              <a:solidFill>
                <a:srgbClr val="92D050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255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166</TotalTime>
  <Words>392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H Koláčková</cp:lastModifiedBy>
  <cp:revision>24</cp:revision>
  <dcterms:created xsi:type="dcterms:W3CDTF">2012-05-23T14:34:17Z</dcterms:created>
  <dcterms:modified xsi:type="dcterms:W3CDTF">2012-10-05T06:44:55Z</dcterms:modified>
</cp:coreProperties>
</file>