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0ECDA83-CB57-4F3D-9F3D-9FCD57C267C3}" type="datetimeFigureOut">
              <a:rPr lang="cs-CZ" smtClean="0"/>
              <a:t>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B7D9B5-F55C-4670-BD19-06F9B09540E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5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Úvod do sacharidů, monosacharidy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28.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VY_32_INOVACE_39_PK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13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985" y="548680"/>
            <a:ext cx="1855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Anotace: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8684" y="1268760"/>
            <a:ext cx="79237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devátého ročníku. Je zpracován jako prezentace </a:t>
            </a:r>
            <a:r>
              <a:rPr lang="cs-CZ">
                <a:latin typeface="Calibri" pitchFamily="34" charset="0"/>
                <a:cs typeface="Calibri" pitchFamily="34" charset="0"/>
              </a:rPr>
              <a:t>v </a:t>
            </a:r>
            <a:r>
              <a:rPr lang="cs-CZ" dirty="0" err="1">
                <a:latin typeface="Calibri" pitchFamily="34" charset="0"/>
                <a:cs typeface="Calibri" pitchFamily="34" charset="0"/>
              </a:rPr>
              <a:t>P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úvod do sacharidů, monosacharidy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a úkoly k procvičení. Ty mohou </a:t>
            </a:r>
            <a:r>
              <a:rPr lang="cs-CZ" dirty="0">
                <a:latin typeface="Calibri" pitchFamily="34" charset="0"/>
                <a:cs typeface="Calibri" pitchFamily="34" charset="0"/>
              </a:rPr>
              <a:t>sloužit jako samostatná práce nebo jako domácí úkol. Jsou doplněny výsledky.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985" y="3298542"/>
            <a:ext cx="1679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6327" y="4005064"/>
            <a:ext cx="792175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devátého ročníku. Žáci ocenili prezentaci, která vedla k názornějšímu vysvětlení učiva. 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yli seznámeni s přírodními látkami – sacharidy, jejich rozdělením a vznikem. Také se naučili jednoduché sacharidy - monosacharidy. Úkoly k procvičení </a:t>
            </a:r>
            <a:r>
              <a:rPr lang="cs-CZ" dirty="0">
                <a:latin typeface="Calibri" pitchFamily="34" charset="0"/>
                <a:cs typeface="Calibri" pitchFamily="34" charset="0"/>
              </a:rPr>
              <a:t>byly použity jako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samostatná </a:t>
            </a:r>
            <a:r>
              <a:rPr lang="cs-CZ" dirty="0">
                <a:latin typeface="Calibri" pitchFamily="34" charset="0"/>
                <a:cs typeface="Calibri" pitchFamily="34" charset="0"/>
              </a:rPr>
              <a:t>práce na procvičení učiva v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závěru vyučovací hodiny. Úkoly č. 2 a 4 nedělaly žákům větší problémy, více se žáci „nadřeli“ s chemickými rovnicemi.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51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5716" y="551298"/>
            <a:ext cx="52205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  <a:latin typeface="Arial Black" pitchFamily="34" charset="0"/>
              </a:rPr>
              <a:t>Sacharidy</a:t>
            </a:r>
            <a:endParaRPr lang="cs-CZ" sz="66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132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433394"/>
            <a:ext cx="1955548" cy="1719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P5FF55ND\MC9002807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425" y="4223940"/>
            <a:ext cx="1495046" cy="154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03948" y="1772816"/>
            <a:ext cx="31323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- rozdělení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03948" y="2564904"/>
            <a:ext cx="39964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- monosacharidy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7" name="Picture 2" descr="C:\Documents and Settings\uzivatel\Local Settings\Temporary Internet Files\Content.IE5\HV1HF528\MP9004340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738" y="3761124"/>
            <a:ext cx="1339753" cy="200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8037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Sacharidy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o</a:t>
            </a:r>
            <a:r>
              <a:rPr lang="cs-CZ" sz="2800" dirty="0" smtClean="0">
                <a:latin typeface="Arial Black" pitchFamily="34" charset="0"/>
              </a:rPr>
              <a:t>bsahují atomy C, H,O, karbonylovou skupinu a hydroxylové skupiny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99695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Vznik 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3975" y="365363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Fotosyntézou: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HV1HF528\MC9004418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59988"/>
            <a:ext cx="1560314" cy="1416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23974" y="4477305"/>
            <a:ext cx="86685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zelených rostlinách působením slunečního záření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03722" y="5602975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6 CO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 + 6 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O </a:t>
            </a:r>
            <a:r>
              <a:rPr lang="cs-CZ" sz="2400" dirty="0" smtClean="0">
                <a:latin typeface="Times New Roman"/>
                <a:cs typeface="Times New Roman"/>
              </a:rPr>
              <a:t>→ </a:t>
            </a:r>
            <a:r>
              <a:rPr lang="cs-CZ" sz="2400" dirty="0" smtClean="0">
                <a:latin typeface="Arial Black" pitchFamily="34" charset="0"/>
                <a:cs typeface="Times New Roman"/>
              </a:rPr>
              <a:t>C</a:t>
            </a:r>
            <a:r>
              <a:rPr lang="cs-CZ" sz="2400" baseline="-25000" dirty="0" smtClean="0">
                <a:latin typeface="Arial Black" pitchFamily="34" charset="0"/>
                <a:cs typeface="Times New Roman"/>
              </a:rPr>
              <a:t>6</a:t>
            </a:r>
            <a:r>
              <a:rPr lang="cs-CZ" sz="2400" dirty="0" smtClean="0">
                <a:latin typeface="Arial Black" pitchFamily="34" charset="0"/>
                <a:cs typeface="Times New Roman"/>
              </a:rPr>
              <a:t>H</a:t>
            </a:r>
            <a:r>
              <a:rPr lang="cs-CZ" sz="2400" baseline="-25000" dirty="0" smtClean="0">
                <a:latin typeface="Arial Black" pitchFamily="34" charset="0"/>
                <a:cs typeface="Times New Roman"/>
              </a:rPr>
              <a:t>12</a:t>
            </a:r>
            <a:r>
              <a:rPr lang="cs-CZ" sz="2400" dirty="0" smtClean="0">
                <a:latin typeface="Arial Black" pitchFamily="34" charset="0"/>
                <a:cs typeface="Times New Roman"/>
              </a:rPr>
              <a:t>O</a:t>
            </a:r>
            <a:r>
              <a:rPr lang="cs-CZ" sz="2400" baseline="-25000" dirty="0" smtClean="0">
                <a:latin typeface="Arial Black" pitchFamily="34" charset="0"/>
                <a:cs typeface="Times New Roman"/>
              </a:rPr>
              <a:t>6</a:t>
            </a:r>
            <a:r>
              <a:rPr lang="cs-CZ" sz="2400" dirty="0" smtClean="0">
                <a:latin typeface="Arial Black" pitchFamily="34" charset="0"/>
                <a:cs typeface="Times New Roman"/>
              </a:rPr>
              <a:t>  + 6 O</a:t>
            </a:r>
            <a:r>
              <a:rPr lang="cs-CZ" sz="2400" baseline="-25000" dirty="0" smtClean="0">
                <a:latin typeface="Arial Black" pitchFamily="34" charset="0"/>
                <a:cs typeface="Times New Roman"/>
              </a:rPr>
              <a:t>2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35896" y="616530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sacharid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1752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309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Rozdělení sacharidů 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jednoduché (monosacharidy) př. glukóza, fruktóza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5" name="Picture 3" descr="C:\Documents and Settings\uzivatel\Local Settings\Temporary Internet Files\Content.IE5\P5FF55ND\MP9004095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49" y="503094"/>
            <a:ext cx="1322566" cy="1322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uzivatel\Local Settings\Temporary Internet Files\Content.IE5\M85UPSMB\MC900234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32856"/>
            <a:ext cx="1540763" cy="1313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3032" y="3212976"/>
            <a:ext cx="4821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složitější (disacharidy) př. sacharóza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7" name="Picture 5" descr="C:\Documents and Settings\uzivatel\Local Settings\Temporary Internet Files\Content.IE5\M85UPSMB\MC9001935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330" y="3076136"/>
            <a:ext cx="1510819" cy="122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83032" y="5157192"/>
            <a:ext cx="7269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makromolekulární (polysacharidy) př. škrob, celulóza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3078" name="Picture 6" descr="C:\Documents and Settings\uzivatel\Local Settings\Temporary Internet Files\Content.IE5\HV1HF528\MP90017794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149" y="5458885"/>
            <a:ext cx="1456368" cy="97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03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Monosacharidy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Glukóza ( hroznový cukr) C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0070C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0070C0"/>
                </a:solidFill>
                <a:latin typeface="Arial Black" pitchFamily="34" charset="0"/>
              </a:rPr>
              <a:t>6</a:t>
            </a:r>
            <a:endParaRPr lang="cs-CZ" sz="2800" baseline="-25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13285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13285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ovoci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P5FF55ND\MC90044174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725" y="1996732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45773" y="31771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v</a:t>
            </a:r>
            <a:r>
              <a:rPr lang="cs-CZ" sz="2800" dirty="0" smtClean="0">
                <a:latin typeface="Arial Black" pitchFamily="34" charset="0"/>
              </a:rPr>
              <a:t> medu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9" name="Picture 3" descr="C:\Documents and Settings\uzivatel\Local Settings\Temporary Internet Files\Content.IE5\M85UPSMB\MC9002149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453" y="2948285"/>
            <a:ext cx="872514" cy="752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88717" y="4077072"/>
            <a:ext cx="2448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krvi živočichů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100" name="Picture 4" descr="C:\Documents and Settings\uzivatel\Local Settings\Temporary Internet Files\Content.IE5\I52SZBGL\MP9004095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725" y="3942477"/>
            <a:ext cx="1423565" cy="949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5516" y="5706834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Důkaz glukózy: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98466" y="5706834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Fehlingovým činidlem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5132004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Pokus: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5793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463" y="476672"/>
            <a:ext cx="2479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476672"/>
            <a:ext cx="4824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bílá, krystalická látka, rozpustná v H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2214" y="1844824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05204" y="1844824"/>
            <a:ext cx="33228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z</a:t>
            </a:r>
            <a:r>
              <a:rPr lang="cs-CZ" sz="2800" dirty="0" smtClean="0">
                <a:latin typeface="Arial Black" pitchFamily="34" charset="0"/>
              </a:rPr>
              <a:t>droj energie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P5FF55ND\MC90039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44824"/>
            <a:ext cx="622706" cy="941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005204" y="2819704"/>
            <a:ext cx="63832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výroba organických sloučenin (</a:t>
            </a:r>
            <a:r>
              <a:rPr lang="cs-CZ" sz="2800" dirty="0" err="1" smtClean="0">
                <a:latin typeface="Arial Black" pitchFamily="34" charset="0"/>
              </a:rPr>
              <a:t>ethanolu</a:t>
            </a:r>
            <a:r>
              <a:rPr lang="cs-CZ" sz="2800" dirty="0" smtClean="0">
                <a:latin typeface="Arial Black" pitchFamily="34" charset="0"/>
              </a:rPr>
              <a:t>, kyseliny citronové..)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4170019"/>
            <a:ext cx="50151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</a:t>
            </a:r>
            <a:r>
              <a:rPr lang="cs-CZ" sz="2800" dirty="0">
                <a:latin typeface="Arial Black" pitchFamily="34" charset="0"/>
              </a:rPr>
              <a:t>u</a:t>
            </a:r>
            <a:r>
              <a:rPr lang="cs-CZ" sz="2800" dirty="0" smtClean="0">
                <a:latin typeface="Arial Black" pitchFamily="34" charset="0"/>
              </a:rPr>
              <a:t>mělá výživa - infuze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5123" name="Picture 3" descr="C:\Documents and Settings\uzivatel\Local Settings\Temporary Internet Files\Content.IE5\I52SZBGL\MC9002510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865384"/>
            <a:ext cx="1159513" cy="165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557355" y="5044039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zvýšení množství glukózy v krvi         cukrovka</a:t>
            </a:r>
            <a:endParaRPr lang="cs-CZ" sz="2800" dirty="0">
              <a:latin typeface="Arial Black" pitchFamily="34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915816" y="5733256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625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HV1HF528\MC900432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052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641620"/>
            <a:ext cx="7885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Zapiš rovnici alkoholového kvašení: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9043" y="2743752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2 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OH + 2 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627784" y="3005362"/>
            <a:ext cx="61363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123728" y="2420296"/>
            <a:ext cx="192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kvasinky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573016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Mezi monosacharidy patří i tzv.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cukr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ovocný</a:t>
            </a:r>
            <a:r>
              <a:rPr lang="cs-CZ" sz="2800" dirty="0" smtClean="0">
                <a:latin typeface="Arial Black" pitchFamily="34" charset="0"/>
              </a:rPr>
              <a:t>, který se vyskytuje v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ovoci</a:t>
            </a:r>
            <a:r>
              <a:rPr lang="cs-CZ" sz="2800" dirty="0" smtClean="0">
                <a:latin typeface="Arial Black" pitchFamily="34" charset="0"/>
              </a:rPr>
              <a:t> a používá se např. jako sladidlo diabetiků, má stejný molekulový vzorec jako glukóza, zkus vytvořit jeho jiný název: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6021288"/>
            <a:ext cx="2179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fruktóza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906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10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3. Monosacharidy jsou důležitým zdrojem energie, vyjádři chemickou rovnicí, jak získává organismus energii z glukózy: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204864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C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12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+ 6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6 CO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+ 6 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 + energie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419872" y="2462703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533194" y="3254118"/>
            <a:ext cx="47525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4. Oprav v textu chyby: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364" y="3959478"/>
            <a:ext cx="82840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Glukóza – ovocný cukr, je látka žluté barvy, rozpustná ve vodě, vyskytuje se v ovoci, medu a srsti živočichů.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558924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roznový, bílé, krvi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I52SZBGL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013176"/>
            <a:ext cx="964860" cy="1351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7352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90053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77768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9. ročník - Úvod do obecné a anorganické chemie, biochemie a dalších chemických oborů. 1. vyd. Brno: Nová škola, s. r. o., 2011. ISBN 9788072892822. s. 7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37804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>
                <a:solidFill>
                  <a:srgbClr val="92D050"/>
                </a:solidFill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sz="2000" dirty="0">
              <a:solidFill>
                <a:srgbClr val="92D050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38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184</TotalTime>
  <Words>509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H Koláčková</cp:lastModifiedBy>
  <cp:revision>22</cp:revision>
  <dcterms:created xsi:type="dcterms:W3CDTF">2012-05-27T19:15:34Z</dcterms:created>
  <dcterms:modified xsi:type="dcterms:W3CDTF">2012-10-05T06:45:27Z</dcterms:modified>
</cp:coreProperties>
</file>