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3" r:id="rId4"/>
    <p:sldId id="264" r:id="rId5"/>
    <p:sldId id="265" r:id="rId6"/>
    <p:sldId id="266" r:id="rId7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8D571D6-70F3-49CC-A6FC-CC9BFE8CA251}" type="presOf" srcId="{CA5CAD91-DA6A-4128-93B1-1BCD8D2A53A6}" destId="{004DACDF-2FEB-4AF8-B5DA-B106B1870760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9335E22-E9DD-4994-9293-751E6CBE7276}" type="presOf" srcId="{CA5CAD91-DA6A-4128-93B1-1BCD8D2A53A6}" destId="{004DACDF-2FEB-4AF8-B5DA-B106B1870760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60648"/>
            <a:ext cx="4104456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1_02_M_Potřeby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a zdroje_Duch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Renáta Duchová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povědomí o tom,  co jsou to potřeby a zdroje.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Peníze/Potřeby a zdroje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- rozeznávat druhy vlastnictví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Potřeby,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zdroje, druhy potřeb a zdrojů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26. 9. 2013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[18-09-2013].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dirty="0" smtClean="0">
                <a:ln/>
                <a:solidFill>
                  <a:schemeClr val="tx1"/>
                </a:solidFill>
                <a:latin typeface="+mj-lt"/>
              </a:rPr>
              <a:t> </a:t>
            </a:r>
            <a:r>
              <a:rPr lang="cs-CZ" sz="5400" b="1" dirty="0" smtClean="0">
                <a:ln/>
                <a:solidFill>
                  <a:schemeClr val="tx1"/>
                </a:solidFill>
                <a:latin typeface="+mj-lt"/>
              </a:rPr>
              <a:t>POTŘEBY</a:t>
            </a:r>
            <a:endParaRPr lang="cs-CZ" sz="54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Potřeba je určitý pocit nedostatku.</a:t>
            </a:r>
          </a:p>
          <a:p>
            <a:pPr algn="ctr"/>
            <a:r>
              <a:rPr lang="cs-CZ" sz="3200" b="1" dirty="0" smtClean="0">
                <a:latin typeface="+mj-lt"/>
              </a:rPr>
              <a:t>Podle naší potřeby je dělíme na:</a:t>
            </a:r>
          </a:p>
          <a:p>
            <a:pPr algn="ctr">
              <a:buFontTx/>
              <a:buChar char="-"/>
            </a:pPr>
            <a:r>
              <a:rPr lang="cs-CZ" sz="3200" b="1" dirty="0" smtClean="0">
                <a:latin typeface="+mj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hmotné </a:t>
            </a:r>
            <a:r>
              <a:rPr lang="cs-CZ" sz="3200" b="1" dirty="0" smtClean="0">
                <a:latin typeface="+mj-lt"/>
              </a:rPr>
              <a:t>– např. potřeba jíst, pít</a:t>
            </a:r>
          </a:p>
          <a:p>
            <a:pPr algn="ctr"/>
            <a:r>
              <a:rPr lang="cs-CZ" sz="3200" b="1" dirty="0" smtClean="0">
                <a:latin typeface="+mj-lt"/>
              </a:rPr>
              <a:t>-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nehmotné</a:t>
            </a:r>
            <a:r>
              <a:rPr lang="cs-CZ" sz="3200" b="1" dirty="0" smtClean="0">
                <a:latin typeface="+mj-lt"/>
              </a:rPr>
              <a:t> – např. kamarádství, potřeba pohybu, odpočinku</a:t>
            </a:r>
            <a:endParaRPr lang="cs-CZ" sz="3200" b="1" dirty="0">
              <a:latin typeface="+mj-lt"/>
            </a:endParaRPr>
          </a:p>
        </p:txBody>
      </p:sp>
      <p:pic>
        <p:nvPicPr>
          <p:cNvPr id="6" name="Picture 5" descr="C:\Users\Jana\AppData\Local\Microsoft\Windows\Temporary Internet Files\Content.IE5\SV48G03S\MC9004465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221088"/>
            <a:ext cx="2138524" cy="2088232"/>
          </a:xfrm>
          <a:prstGeom prst="rect">
            <a:avLst/>
          </a:prstGeom>
          <a:noFill/>
        </p:spPr>
      </p:pic>
      <p:pic>
        <p:nvPicPr>
          <p:cNvPr id="7" name="Picture 7" descr="C:\Users\Jana\AppData\Local\Microsoft\Windows\Temporary Internet Files\Content.IE5\CRX18PNE\MC9004465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077072"/>
            <a:ext cx="1944216" cy="2239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      </a:t>
            </a:r>
            <a:r>
              <a:rPr lang="cs-CZ" sz="4800" b="1" dirty="0" smtClean="0">
                <a:ln/>
                <a:solidFill>
                  <a:schemeClr val="tx1"/>
                </a:solidFill>
                <a:latin typeface="+mj-lt"/>
              </a:rPr>
              <a:t>POTŘEBY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9020" y="2303169"/>
            <a:ext cx="772737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      Také je můžeme dělit podle toho, </a:t>
            </a:r>
          </a:p>
          <a:p>
            <a:pPr algn="ctr"/>
            <a:r>
              <a:rPr lang="cs-CZ" sz="2800" b="1" dirty="0" smtClean="0">
                <a:latin typeface="+mj-lt"/>
              </a:rPr>
              <a:t>       jak moc něco potřebujeme: 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potřeby nezbytné </a:t>
            </a:r>
            <a:r>
              <a:rPr lang="cs-CZ" sz="2800" b="1" dirty="0" smtClean="0">
                <a:latin typeface="+mj-lt"/>
              </a:rPr>
              <a:t>– nemůžeme bez nich </a:t>
            </a:r>
            <a:r>
              <a:rPr lang="cs-CZ" sz="2800" b="1" dirty="0" smtClean="0">
                <a:latin typeface="+mj-lt"/>
              </a:rPr>
              <a:t>být (</a:t>
            </a:r>
            <a:r>
              <a:rPr lang="cs-CZ" sz="2800" b="1" dirty="0" smtClean="0">
                <a:latin typeface="+mj-lt"/>
              </a:rPr>
              <a:t>jídlo, pití)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potřeby zbytné </a:t>
            </a:r>
            <a:r>
              <a:rPr lang="cs-CZ" sz="2800" b="1" dirty="0" smtClean="0">
                <a:latin typeface="+mj-lt"/>
              </a:rPr>
              <a:t>– můžeme se bez nich </a:t>
            </a:r>
            <a:r>
              <a:rPr lang="cs-CZ" sz="2800" b="1" dirty="0" smtClean="0">
                <a:latin typeface="+mj-lt"/>
              </a:rPr>
              <a:t>obejít (</a:t>
            </a:r>
            <a:r>
              <a:rPr lang="cs-CZ" sz="2800" b="1" dirty="0" smtClean="0">
                <a:latin typeface="+mj-lt"/>
              </a:rPr>
              <a:t>zlaté brýle, soukromé letadlo, vlastní bazén)</a:t>
            </a:r>
          </a:p>
          <a:p>
            <a:pPr algn="ctr"/>
            <a:endParaRPr lang="cs-CZ" sz="2800" b="1" dirty="0" smtClean="0">
              <a:latin typeface="+mj-lt"/>
            </a:endParaRPr>
          </a:p>
        </p:txBody>
      </p:sp>
      <p:pic>
        <p:nvPicPr>
          <p:cNvPr id="3" name="Picture 2" descr="C:\Users\Jana\AppData\Local\Microsoft\Windows\Temporary Internet Files\Content.IE5\TVQU4GYL\MC900320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3" y="5157192"/>
            <a:ext cx="1944217" cy="1332926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</p:pic>
      <p:pic>
        <p:nvPicPr>
          <p:cNvPr id="4" name="Picture 3" descr="C:\Users\Jana\AppData\Local\Microsoft\Windows\Temporary Internet Files\Content.IE5\CRX18PNE\MM90030346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085184"/>
            <a:ext cx="2099216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sz="5400" b="1" dirty="0" smtClean="0">
                <a:ln/>
                <a:solidFill>
                  <a:schemeClr val="tx1"/>
                </a:solidFill>
              </a:rPr>
              <a:t>ZDROJE</a:t>
            </a:r>
            <a:endParaRPr lang="cs-CZ" b="1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41333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420888"/>
            <a:ext cx="65527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Naše potřeby uspokojujeme pomocí </a:t>
            </a: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zdrojů</a:t>
            </a:r>
            <a:r>
              <a:rPr lang="cs-CZ" sz="3600" b="1" dirty="0" smtClean="0">
                <a:latin typeface="+mj-lt"/>
              </a:rPr>
              <a:t>. Na rozdíl od potřeb jsou však </a:t>
            </a:r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omezené</a:t>
            </a:r>
            <a:r>
              <a:rPr lang="cs-CZ" sz="3600" b="1" dirty="0" smtClean="0">
                <a:latin typeface="+mj-lt"/>
              </a:rPr>
              <a:t>. (př. mohou nám dojít peníze, dojde ropa, zvířata mohou vyhynout)</a:t>
            </a:r>
          </a:p>
        </p:txBody>
      </p:sp>
      <p:pic>
        <p:nvPicPr>
          <p:cNvPr id="3075" name="Picture 3" descr="C:\Users\Jana\AppData\Local\Microsoft\Windows\Temporary Internet Files\Content.IE5\J6FH2NA5\MC9002999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8066" y="3717032"/>
            <a:ext cx="2155934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OTÁZKY</a:t>
            </a:r>
            <a:endParaRPr lang="cs-CZ" sz="48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 flipV="1">
          <a:off x="4427984" y="4581128"/>
          <a:ext cx="1584176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988840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Zkus přemýšlet nad tím, co potřebuješ právě teď?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Jaké druhy potřeb znáš?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Jaké máš zdroje k uspokojování svých potřeb?</a:t>
            </a:r>
            <a:endParaRPr lang="cs-CZ" sz="3600" b="1" dirty="0">
              <a:latin typeface="+mj-lt"/>
            </a:endParaRPr>
          </a:p>
        </p:txBody>
      </p:sp>
      <p:pic>
        <p:nvPicPr>
          <p:cNvPr id="4098" name="Picture 2" descr="C:\Users\Jana\AppData\Local\Microsoft\Windows\Temporary Internet Files\Content.IE5\CRX18PNE\MC90044039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365104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KVÍZ</a:t>
            </a:r>
            <a:endParaRPr lang="cs-CZ" sz="48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 flipV="1">
          <a:off x="4427984" y="4581128"/>
          <a:ext cx="1584176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988840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Napiš 5 slov od písmene P, které potřebuješ ke svému životu.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Do jakých potřeb bys zařadil lásku a porozumění?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Vyjmenuj alespoň 10 zdrojů z přírody. </a:t>
            </a:r>
            <a:endParaRPr lang="cs-CZ" sz="3600" b="1" dirty="0">
              <a:latin typeface="+mj-lt"/>
            </a:endParaRPr>
          </a:p>
        </p:txBody>
      </p:sp>
      <p:pic>
        <p:nvPicPr>
          <p:cNvPr id="5123" name="Picture 3" descr="C:\Users\Jana\AppData\Local\Microsoft\Windows\Temporary Internet Files\Content.IE5\SV48G03S\MP9003875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4941168"/>
            <a:ext cx="3600400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342</TotalTime>
  <Words>227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Snímek 1</vt:lpstr>
      <vt:lpstr> POTŘEBY</vt:lpstr>
      <vt:lpstr>                         POTŘEBY</vt:lpstr>
      <vt:lpstr>ZDROJE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38</cp:revision>
  <dcterms:created xsi:type="dcterms:W3CDTF">2012-10-27T08:31:01Z</dcterms:created>
  <dcterms:modified xsi:type="dcterms:W3CDTF">2013-10-01T16:08:10Z</dcterms:modified>
</cp:coreProperties>
</file>