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64" r:id="rId4"/>
    <p:sldId id="294" r:id="rId5"/>
    <p:sldId id="298" r:id="rId6"/>
    <p:sldId id="296" r:id="rId7"/>
    <p:sldId id="297" r:id="rId8"/>
    <p:sldId id="295" r:id="rId9"/>
    <p:sldId id="278" r:id="rId10"/>
    <p:sldId id="293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9" r:id="rId20"/>
    <p:sldId id="300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27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VY_32_INOVACE_Sčítání a odčítání přirozených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VY_32_INOVACE_Sčítání a odčítání přirozených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2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29024547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</a:t>
            </a:r>
            <a:r>
              <a:rPr lang="cs-CZ" dirty="0" smtClean="0"/>
              <a:t>slouží k opakování postupů při sčítání a odčítání přirozených čísel pro žáky 6. ročníku.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9)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10 </a:t>
            </a:r>
            <a:r>
              <a:rPr lang="cs-CZ" dirty="0" smtClean="0"/>
              <a:t>– </a:t>
            </a:r>
            <a:r>
              <a:rPr lang="cs-CZ" dirty="0" smtClean="0"/>
              <a:t>20) </a:t>
            </a:r>
            <a:r>
              <a:rPr lang="cs-CZ" dirty="0" smtClean="0"/>
              <a:t>ve kterém žáci procvičují na příkladech probrané učivo. Snímky </a:t>
            </a:r>
            <a:r>
              <a:rPr lang="cs-CZ" dirty="0" smtClean="0"/>
              <a:t>5 a 8 obsahují </a:t>
            </a:r>
            <a:r>
              <a:rPr lang="cs-CZ" dirty="0" smtClean="0"/>
              <a:t>animaci, která </a:t>
            </a:r>
            <a:r>
              <a:rPr lang="cs-CZ" dirty="0" smtClean="0"/>
              <a:t>pomáhá zopakovat postup </a:t>
            </a:r>
            <a:r>
              <a:rPr lang="cs-CZ" dirty="0"/>
              <a:t>při </a:t>
            </a:r>
            <a:r>
              <a:rPr lang="cs-CZ" dirty="0" smtClean="0"/>
              <a:t>písemném sčítání a odčítání</a:t>
            </a:r>
            <a:r>
              <a:rPr lang="cs-CZ" dirty="0"/>
              <a:t>. </a:t>
            </a:r>
            <a:r>
              <a:rPr lang="cs-CZ" dirty="0" smtClean="0"/>
              <a:t>Snímek 6 obsahuje animace, které pomáhají pochopit komutativní a asociativní zákon. </a:t>
            </a:r>
            <a:r>
              <a:rPr lang="cs-CZ" dirty="0"/>
              <a:t>V </a:t>
            </a:r>
            <a:r>
              <a:rPr lang="cs-CZ" dirty="0" smtClean="0"/>
              <a:t>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</a:t>
            </a:r>
            <a:r>
              <a:rPr lang="cs-CZ" smtClean="0"/>
              <a:t>přibližně </a:t>
            </a:r>
            <a:r>
              <a:rPr lang="cs-CZ" smtClean="0"/>
              <a:t>35</a:t>
            </a:r>
            <a:r>
              <a:rPr lang="cs-CZ" smtClean="0"/>
              <a:t> </a:t>
            </a:r>
            <a:r>
              <a:rPr lang="cs-CZ" dirty="0" smtClean="0"/>
              <a:t>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pPr lvl="0"/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Sčítání a odčítání přirozených </a:t>
            </a:r>
            <a:r>
              <a:rPr lang="cs-CZ" sz="6000" dirty="0" smtClean="0"/>
              <a:t>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Z hlavy </a:t>
            </a:r>
            <a:r>
              <a:rPr lang="cs-CZ" sz="3200" dirty="0" smtClean="0">
                <a:latin typeface="Calibri" pitchFamily="34" charset="0"/>
              </a:rPr>
              <a:t>– nejrychlejší, vhodné pro malá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Písemně</a:t>
            </a:r>
            <a:r>
              <a:rPr lang="cs-CZ" sz="3200" dirty="0" smtClean="0">
                <a:latin typeface="Calibri" pitchFamily="34" charset="0"/>
              </a:rPr>
              <a:t> pod sebou – při sčítání velkých čísel a při sčítání většího množství čísel najednou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Na kalkulačce </a:t>
            </a:r>
            <a:r>
              <a:rPr lang="cs-CZ" sz="3200" dirty="0" smtClean="0">
                <a:latin typeface="Calibri" pitchFamily="34" charset="0"/>
              </a:rPr>
              <a:t>– rychlé, ale ne vždy máme kalkulačku po ruce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1 000 000 + 2 000 000 = 3 000 000</a:t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sčítanec        </a:t>
            </a:r>
            <a:r>
              <a:rPr lang="cs-CZ" sz="3200" dirty="0" err="1" smtClean="0">
                <a:solidFill>
                  <a:srgbClr val="C00000"/>
                </a:solidFill>
                <a:latin typeface="Calibri" pitchFamily="34" charset="0"/>
              </a:rPr>
              <a:t>sčítanec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         součet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sčítáme přirozená čísla?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95736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Sečtěte: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sčítání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místa stejného řádu byla pod sebou: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12 414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3 853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+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12 414 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419872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3 853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3572273" y="458681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4+3=7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1+5=6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67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4+8=12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3203848" y="4581128"/>
            <a:ext cx="16394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+2+3=6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6 267</a:t>
            </a: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563888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0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=1</a:t>
            </a: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16 267</a:t>
            </a: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16 267</a:t>
            </a:r>
          </a:p>
        </p:txBody>
      </p:sp>
      <p:sp>
        <p:nvSpPr>
          <p:cNvPr id="37" name="Zástupný symbol pro obsah 1"/>
          <p:cNvSpPr txBox="1">
            <a:spLocks/>
          </p:cNvSpPr>
          <p:nvPr/>
        </p:nvSpPr>
        <p:spPr>
          <a:xfrm>
            <a:off x="179512" y="5589240"/>
            <a:ext cx="856895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 sčítání většího množství čísel postupujeme stejným způsobem</a:t>
            </a:r>
          </a:p>
        </p:txBody>
      </p:sp>
    </p:spTree>
    <p:extLst>
      <p:ext uri="{BB962C8B-B14F-4D97-AF65-F5344CB8AC3E}">
        <p14:creationId xmlns:p14="http://schemas.microsoft.com/office/powerpoint/2010/main" val="37248792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033E-7 L -0.14132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7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5" grpId="0"/>
      <p:bldP spid="25" grpId="1"/>
      <p:bldP spid="26" grpId="0"/>
      <p:bldP spid="27" grpId="0"/>
      <p:bldP spid="27" grpId="1"/>
      <p:bldP spid="28" grpId="0"/>
      <p:bldP spid="29" grpId="0"/>
      <p:bldP spid="29" grpId="1"/>
      <p:bldP spid="30" grpId="0"/>
      <p:bldP spid="31" grpId="0"/>
      <p:bldP spid="31" grpId="1"/>
      <p:bldP spid="32" grpId="0"/>
      <p:bldP spid="32" grpId="1"/>
      <p:bldP spid="32" grpId="2"/>
      <p:bldP spid="33" grpId="0"/>
      <p:bldP spid="34" grpId="0"/>
      <p:bldP spid="34" grpId="1"/>
      <p:bldP spid="35" grpId="0"/>
      <p:bldP spid="36" grpId="0"/>
      <p:bldP spid="36" grpId="1"/>
      <p:bldP spid="3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165049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Pro všechna přirozená čísla </a:t>
            </a:r>
            <a:r>
              <a:rPr lang="cs-CZ" sz="2800" i="1" dirty="0" smtClean="0">
                <a:latin typeface="Calibri" pitchFamily="34" charset="0"/>
              </a:rPr>
              <a:t>a, b, c </a:t>
            </a:r>
            <a:r>
              <a:rPr lang="cs-CZ" sz="2800" dirty="0" smtClean="0">
                <a:latin typeface="Calibri" pitchFamily="34" charset="0"/>
              </a:rPr>
              <a:t>platí:</a:t>
            </a:r>
          </a:p>
          <a:p>
            <a:pPr>
              <a:buFont typeface="Arial" pitchFamily="34" charset="0"/>
              <a:buChar char="•"/>
            </a:pPr>
            <a:r>
              <a:rPr lang="cs-CZ" sz="2800" i="1" dirty="0" smtClean="0">
                <a:latin typeface="Calibri" pitchFamily="34" charset="0"/>
              </a:rPr>
              <a:t>a </a:t>
            </a:r>
            <a:r>
              <a:rPr lang="cs-CZ" sz="2800" dirty="0" smtClean="0">
                <a:latin typeface="Calibri" pitchFamily="34" charset="0"/>
              </a:rPr>
              <a:t>+ </a:t>
            </a:r>
            <a:r>
              <a:rPr lang="cs-CZ" sz="2800" i="1" dirty="0" smtClean="0">
                <a:latin typeface="Calibri" pitchFamily="34" charset="0"/>
              </a:rPr>
              <a:t>b </a:t>
            </a:r>
            <a:r>
              <a:rPr lang="cs-CZ" sz="2800" dirty="0" smtClean="0">
                <a:latin typeface="Calibri" pitchFamily="34" charset="0"/>
              </a:rPr>
              <a:t>= </a:t>
            </a:r>
            <a:r>
              <a:rPr lang="cs-CZ" sz="2800" i="1" dirty="0" smtClean="0">
                <a:latin typeface="Calibri" pitchFamily="34" charset="0"/>
              </a:rPr>
              <a:t>b </a:t>
            </a:r>
            <a:r>
              <a:rPr lang="cs-CZ" sz="2800" dirty="0" smtClean="0">
                <a:latin typeface="Calibri" pitchFamily="34" charset="0"/>
              </a:rPr>
              <a:t>+ </a:t>
            </a:r>
            <a:r>
              <a:rPr lang="cs-CZ" sz="2800" i="1" dirty="0" smtClean="0">
                <a:latin typeface="Calibri" pitchFamily="34" charset="0"/>
              </a:rPr>
              <a:t>a                                        (komutativní zákon)   </a:t>
            </a:r>
          </a:p>
          <a:p>
            <a:pPr lvl="1">
              <a:buFont typeface="Arial" pitchFamily="34" charset="0"/>
              <a:buChar char="•"/>
            </a:pPr>
            <a:r>
              <a:rPr lang="cs-CZ" sz="24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pořadí sčítanců můžeme měnit, součet se nezmění</a:t>
            </a:r>
          </a:p>
          <a:p>
            <a:pPr lvl="1"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sčítání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281894" y="3999376"/>
            <a:ext cx="423663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+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827584" y="4005064"/>
            <a:ext cx="72007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12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547664" y="4005064"/>
            <a:ext cx="432048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1907704" y="4005064"/>
            <a:ext cx="208823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 19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653136"/>
            <a:ext cx="889248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(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a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b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)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c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= 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a </a:t>
            </a:r>
            <a:r>
              <a:rPr lang="cs-CZ" sz="28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(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b </a:t>
            </a:r>
            <a:r>
              <a:rPr lang="cs-CZ" sz="28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c</a:t>
            </a:r>
            <a:r>
              <a:rPr lang="cs-CZ" sz="2800" dirty="0" smtClean="0">
                <a:solidFill>
                  <a:srgbClr val="073E87"/>
                </a:solidFill>
                <a:latin typeface="Calibri" pitchFamily="34" charset="0"/>
              </a:rPr>
              <a:t>)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2800" i="1" dirty="0" smtClean="0">
                <a:solidFill>
                  <a:srgbClr val="073E87"/>
                </a:solidFill>
                <a:latin typeface="Calibri" pitchFamily="34" charset="0"/>
              </a:rPr>
              <a:t>                      (asociativní zákon</a:t>
            </a:r>
            <a:r>
              <a:rPr lang="cs-CZ" sz="2800" i="1" dirty="0">
                <a:solidFill>
                  <a:srgbClr val="073E87"/>
                </a:solidFill>
                <a:latin typeface="Calibri" pitchFamily="34" charset="0"/>
              </a:rPr>
              <a:t>)       </a:t>
            </a:r>
            <a:endParaRPr lang="cs-CZ" sz="2800" i="1" dirty="0" smtClean="0">
              <a:solidFill>
                <a:srgbClr val="073E87"/>
              </a:solidFill>
              <a:latin typeface="Calibri" pitchFamily="34" charset="0"/>
            </a:endParaRPr>
          </a:p>
          <a:p>
            <a:pPr marL="576263" lvl="1" indent="-274320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</a:pPr>
            <a:r>
              <a:rPr lang="cs-CZ" sz="24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sčítance můžeme libovolně sdružovat, součet se nezmění</a:t>
            </a:r>
          </a:p>
          <a:p>
            <a:endParaRPr lang="cs-CZ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827584" y="5589240"/>
            <a:ext cx="7704856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(12 + 7) + 23 = 12 + (7 + 23) = 42</a:t>
            </a: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827584" y="5954968"/>
            <a:ext cx="7704856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  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19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  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+ 23 = 12 +    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30     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= 42</a:t>
            </a:r>
          </a:p>
        </p:txBody>
      </p:sp>
    </p:spTree>
    <p:extLst>
      <p:ext uri="{BB962C8B-B14F-4D97-AF65-F5344CB8AC3E}">
        <p14:creationId xmlns:p14="http://schemas.microsoft.com/office/powerpoint/2010/main" val="22390501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64292E-7 L 0.01892 0.04001 C 0.02274 0.04903 0.02865 0.05389 0.0349 0.05389 C 0.04184 0.05389 0.04757 0.04903 0.05139 0.04001 L 0.07083 -5.64292E-7 " pathEditMode="relative" rAng="0" ptsTypes="FffFF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2683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37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36633E-6 L -0.01493 -0.04648 C -0.01806 -0.05689 -0.02257 -0.06244 -0.02743 -0.06244 C -0.03299 -0.06244 -0.03733 -0.05689 -0.04045 -0.04648 L -0.05521 -4.36633E-6 " pathEditMode="relative" rAng="0" ptsTypes="FffFF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-3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/>
      <p:bldP spid="7" grpId="0"/>
      <p:bldP spid="7" grpId="1"/>
      <p:bldP spid="8" grpId="0"/>
      <p:bldP spid="8" grpId="1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Z hlavy </a:t>
            </a:r>
            <a:r>
              <a:rPr lang="cs-CZ" sz="3200" dirty="0" smtClean="0">
                <a:latin typeface="Calibri" pitchFamily="34" charset="0"/>
              </a:rPr>
              <a:t>– nejrychlejší, vhodné pro malá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Písemně</a:t>
            </a:r>
            <a:r>
              <a:rPr lang="cs-CZ" sz="3200" dirty="0" smtClean="0">
                <a:latin typeface="Calibri" pitchFamily="34" charset="0"/>
              </a:rPr>
              <a:t> pod sebou – při odčítání velkých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Na kalkulačce </a:t>
            </a:r>
            <a:r>
              <a:rPr lang="cs-CZ" sz="3200" dirty="0" smtClean="0">
                <a:latin typeface="Calibri" pitchFamily="34" charset="0"/>
              </a:rPr>
              <a:t>– rychlé, ale ne vždy máme kalkulačku po ruce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3 000 000 - 2 000 000 = 1 000 000</a:t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menšenec    menšitel        rozdíl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odčítáme přirozená čísla?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454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499863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Určete: 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odčítání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místa stejného řádu byla pod sebou: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12 414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3 853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-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12 414 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131840" y="2420888"/>
            <a:ext cx="164779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-  3 853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3572273" y="458681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4-3=1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356249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1-5=6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72073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3347864" y="4581128"/>
            <a:ext cx="2439887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4-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(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8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+1)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=5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561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347864" y="4581128"/>
            <a:ext cx="2952328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2-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(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3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+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1)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=8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72073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8 561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1772073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8 561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0480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033E-7 L -0.14531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5" grpId="0"/>
      <p:bldP spid="25" grpId="1"/>
      <p:bldP spid="26" grpId="0"/>
      <p:bldP spid="27" grpId="0"/>
      <p:bldP spid="27" grpId="1"/>
      <p:bldP spid="28" grpId="0"/>
      <p:bldP spid="29" grpId="0"/>
      <p:bldP spid="29" grpId="1"/>
      <p:bldP spid="30" grpId="0"/>
      <p:bldP spid="34" grpId="0"/>
      <p:bldP spid="34" grpId="1"/>
      <p:bldP spid="36" grpId="0"/>
      <p:bldP spid="36" grpId="1"/>
      <p:bldP spid="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se zaokrouhlují přirozená čísla na: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desítky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stovky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tisíce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místo daného řádu (obecně jakékoliv)</a:t>
            </a: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1 158 + 2 126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3 264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3 274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3 284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14 125 + 12 697 + 5 369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31 191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32 181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32 191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1 + 2 + 3 + 4 + 6 + 7 + 8 + 9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170 + 190 + 200 + 30 + 10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610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590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600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17 158 – 2 333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14 815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15 825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14 825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573 159 </a:t>
            </a:r>
            <a:r>
              <a:rPr lang="cs-CZ" sz="3200" dirty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292 068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281 191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281 201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281 091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>
                <a:latin typeface="Calibri" pitchFamily="34" charset="0"/>
              </a:rPr>
              <a:t>(950 – 126) – (630 + 151)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345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354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>
                <a:latin typeface="Calibri" pitchFamily="34" charset="0"/>
              </a:rPr>
              <a:t>(950 </a:t>
            </a:r>
            <a:r>
              <a:rPr lang="cs-CZ" sz="3200" dirty="0" smtClean="0">
                <a:latin typeface="Calibri" pitchFamily="34" charset="0"/>
              </a:rPr>
              <a:t>+ </a:t>
            </a:r>
            <a:r>
              <a:rPr lang="cs-CZ" sz="3200" dirty="0">
                <a:latin typeface="Calibri" pitchFamily="34" charset="0"/>
              </a:rPr>
              <a:t>126) – (630 </a:t>
            </a:r>
            <a:r>
              <a:rPr lang="cs-CZ" sz="3200" dirty="0" smtClean="0">
                <a:latin typeface="Calibri" pitchFamily="34" charset="0"/>
              </a:rPr>
              <a:t>– 151</a:t>
            </a:r>
            <a:r>
              <a:rPr lang="cs-CZ" sz="3200" dirty="0">
                <a:latin typeface="Calibri" pitchFamily="34" charset="0"/>
              </a:rPr>
              <a:t>)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579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295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597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9"/>
                </a:pPr>
                <a:r>
                  <a:rPr lang="cs-CZ" sz="3200" b="0" dirty="0" smtClean="0">
                    <a:ea typeface="Cambria Math"/>
                  </a:rPr>
                  <a:t>Určete číslo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r>
                  <a:rPr lang="cs-CZ" sz="3200" dirty="0" smtClean="0"/>
                  <a:t>, aby </a:t>
                </a:r>
                <a:r>
                  <a:rPr lang="cs-CZ" sz="3200" dirty="0" smtClean="0"/>
                  <a:t>platilo:  </a:t>
                </a:r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</a:rPr>
                      <m:t>1</m:t>
                    </m:r>
                    <m:r>
                      <a:rPr lang="cs-CZ" sz="3200" b="0" i="1" smtClean="0">
                        <a:latin typeface="Cambria Math"/>
                      </a:rPr>
                      <m:t>20−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=85</m:t>
                    </m:r>
                  </m:oMath>
                </a14:m>
                <a:r>
                  <a:rPr lang="cs-CZ" sz="3200" dirty="0" smtClean="0"/>
                  <a:t> ?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205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45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10"/>
                </a:pPr>
                <a:r>
                  <a:rPr lang="cs-CZ" sz="3200" dirty="0" smtClean="0">
                    <a:ea typeface="Cambria Math"/>
                  </a:rPr>
                  <a:t>Určete číslo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r>
                  <a:rPr lang="cs-CZ" sz="3200" dirty="0"/>
                  <a:t>, aby platilo: 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−17</m:t>
                    </m:r>
                    <m:r>
                      <a:rPr lang="cs-CZ" sz="3200" i="1"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latin typeface="Cambria Math"/>
                      </a:rPr>
                      <m:t>93</m:t>
                    </m:r>
                  </m:oMath>
                </a14:m>
                <a:r>
                  <a:rPr lang="cs-CZ" sz="3200" dirty="0"/>
                  <a:t> ?</a:t>
                </a:r>
                <a:endParaRPr lang="cs-CZ" sz="3200" dirty="0"/>
              </a:p>
            </p:txBody>
          </p:sp>
        </mc:Choice>
        <mc:Fallback>
          <p:sp>
            <p:nvSpPr>
              <p:cNvPr id="1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4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20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7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1131</TotalTime>
  <Words>741</Words>
  <Application>Microsoft Office PowerPoint</Application>
  <PresentationFormat>Předvádění na obrazovce (4:3)</PresentationFormat>
  <Paragraphs>156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 Sčítání a odčítání přirozených čísel</vt:lpstr>
      <vt:lpstr>Jak sčítáme přirozená čísla?</vt:lpstr>
      <vt:lpstr>Písemné sčítání</vt:lpstr>
      <vt:lpstr>Pravidla pro sčítání</vt:lpstr>
      <vt:lpstr>Jak odčítáme přirozená čísla?</vt:lpstr>
      <vt:lpstr>Písemné odčítání</vt:lpstr>
      <vt:lpstr>Co jsme se dozvěděli?</vt:lpstr>
      <vt:lpstr>Závěrečné opakování</vt:lpstr>
      <vt:lpstr>1 158 + 2 126 =</vt:lpstr>
      <vt:lpstr>14 125 + 12 697 + 5 369 =</vt:lpstr>
      <vt:lpstr>1 + 2 + 3 + 4 + 6 + 7 + 8 + 9 =</vt:lpstr>
      <vt:lpstr>170 + 190 + 200 + 30 + 10 =</vt:lpstr>
      <vt:lpstr>17 158 – 2 333 =</vt:lpstr>
      <vt:lpstr>573 159 – 292 068 =</vt:lpstr>
      <vt:lpstr>(950 – 126) – (630 + 151) =</vt:lpstr>
      <vt:lpstr>(950 + 126) – (630 – 151) =</vt:lpstr>
      <vt:lpstr>Určete číslo x, aby platilo:  120-x=85 ?</vt:lpstr>
      <vt:lpstr>Určete číslo x, aby platilo:  x-17=93 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146</cp:revision>
  <dcterms:created xsi:type="dcterms:W3CDTF">2013-05-10T12:01:16Z</dcterms:created>
  <dcterms:modified xsi:type="dcterms:W3CDTF">2013-10-01T17:44:19Z</dcterms:modified>
</cp:coreProperties>
</file>