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9" r:id="rId12"/>
    <p:sldId id="270" r:id="rId13"/>
    <p:sldId id="271" r:id="rId14"/>
    <p:sldId id="272" r:id="rId15"/>
    <p:sldId id="273" r:id="rId16"/>
    <p:sldId id="274" r:id="rId17"/>
    <p:sldId id="276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58" r:id="rId32"/>
    <p:sldId id="264" r:id="rId33"/>
    <p:sldId id="268" r:id="rId34"/>
    <p:sldId id="275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VY_32_INOVACE_07_ČAS5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</a:t>
          </a:r>
          <a:r>
            <a:rPr lang="cs-CZ" sz="1800" smtClean="0"/>
            <a:t>: </a:t>
          </a:r>
          <a:r>
            <a:rPr lang="cs-CZ" sz="1800" smtClean="0"/>
            <a:t>Základní </a:t>
          </a:r>
          <a:r>
            <a:rPr lang="cs-CZ" sz="1800" smtClean="0"/>
            <a:t>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Ekosystém </a:t>
          </a:r>
          <a:r>
            <a:rPr lang="cs-CZ" sz="2000" dirty="0" smtClean="0"/>
            <a:t>les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</a:t>
          </a:r>
          <a:r>
            <a:rPr lang="cs-CZ" sz="1800" kern="1200" smtClean="0"/>
            <a:t>: </a:t>
          </a:r>
          <a:r>
            <a:rPr lang="cs-CZ" sz="1800" kern="1200" smtClean="0"/>
            <a:t>Základní </a:t>
          </a:r>
          <a:r>
            <a:rPr lang="cs-CZ" sz="1800" kern="1200" smtClean="0"/>
            <a:t>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VY_32_INOVACE_07_ČAS5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Ekosystém </a:t>
          </a:r>
          <a:r>
            <a:rPr lang="cs-CZ" sz="2000" kern="1200" dirty="0" smtClean="0"/>
            <a:t>les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6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w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wmf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wmf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wmf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wm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95136827"/>
              </p:ext>
            </p:extLst>
          </p:nvPr>
        </p:nvGraphicFramePr>
        <p:xfrm>
          <a:off x="611560" y="764704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996952"/>
            <a:ext cx="7772400" cy="572656"/>
          </a:xfrm>
        </p:spPr>
        <p:txBody>
          <a:bodyPr>
            <a:noAutofit/>
          </a:bodyPr>
          <a:lstStyle/>
          <a:p>
            <a:pPr algn="l"/>
            <a:r>
              <a:rPr lang="cs-CZ" sz="2000" b="1" u="sng" dirty="0" smtClean="0"/>
              <a:t>Anotace</a:t>
            </a:r>
            <a:r>
              <a:rPr lang="cs-CZ" sz="2000" b="1" dirty="0" smtClean="0"/>
              <a:t>: </a:t>
            </a:r>
            <a:r>
              <a:rPr lang="cs-CZ" sz="2000" dirty="0" smtClean="0"/>
              <a:t>výklad s úkoly – rostliny v lese, houby, živočichové, rok v lese po jednotlivých měsících, jak si poradit v lese v různých situacích </a:t>
            </a:r>
            <a:endParaRPr lang="cs-CZ" sz="2000" b="1" u="sng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EKOSYSTÉM LES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7416824" cy="4698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6977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V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08395"/>
          </a:xfrm>
        </p:spPr>
        <p:txBody>
          <a:bodyPr/>
          <a:lstStyle/>
          <a:p>
            <a:pPr marL="182880" indent="0">
              <a:buNone/>
            </a:pPr>
            <a:r>
              <a:rPr lang="cs-CZ" b="1" u="sng" dirty="0" smtClean="0">
                <a:solidFill>
                  <a:schemeClr val="bg2">
                    <a:lumMod val="75000"/>
                  </a:schemeClr>
                </a:solidFill>
              </a:rPr>
              <a:t>jehličnaté </a:t>
            </a:r>
            <a:r>
              <a:rPr lang="cs-CZ" b="1" u="sng" dirty="0">
                <a:solidFill>
                  <a:schemeClr val="bg2">
                    <a:lumMod val="75000"/>
                  </a:schemeClr>
                </a:solidFill>
              </a:rPr>
              <a:t>stromy</a:t>
            </a:r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pPr marL="182880" indent="0">
              <a:buNone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borovice </a:t>
            </a:r>
            <a:r>
              <a:rPr lang="cs-CZ" dirty="0"/>
              <a:t>černá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borovice </a:t>
            </a:r>
            <a:r>
              <a:rPr lang="cs-CZ" dirty="0"/>
              <a:t>kleč </a:t>
            </a:r>
            <a:r>
              <a:rPr lang="cs-CZ" sz="2000" dirty="0"/>
              <a:t>(kosodřevina)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borovice </a:t>
            </a:r>
            <a:r>
              <a:rPr lang="cs-CZ" dirty="0"/>
              <a:t>lesní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douglaska </a:t>
            </a:r>
            <a:r>
              <a:rPr lang="cs-CZ" dirty="0"/>
              <a:t>tisolistá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jedle </a:t>
            </a:r>
            <a:r>
              <a:rPr lang="cs-CZ" dirty="0"/>
              <a:t>bělokorá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modřín </a:t>
            </a:r>
            <a:r>
              <a:rPr lang="cs-CZ" dirty="0"/>
              <a:t>opadavý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smrk </a:t>
            </a:r>
            <a:r>
              <a:rPr lang="cs-CZ" dirty="0"/>
              <a:t>ztepilý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6561" y="1621695"/>
            <a:ext cx="2667000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41907" y="5611443"/>
            <a:ext cx="23754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douglaska </a:t>
            </a:r>
          </a:p>
          <a:p>
            <a:r>
              <a:rPr lang="cs-CZ" sz="2400" dirty="0"/>
              <a:t>(</a:t>
            </a:r>
            <a:r>
              <a:rPr lang="cs-CZ" sz="2400" dirty="0" smtClean="0"/>
              <a:t>typ borovice)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3231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V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19049"/>
            <a:ext cx="8229600" cy="5092306"/>
          </a:xfrm>
        </p:spPr>
        <p:txBody>
          <a:bodyPr>
            <a:normAutofit fontScale="85000" lnSpcReduction="20000"/>
          </a:bodyPr>
          <a:lstStyle/>
          <a:p>
            <a:r>
              <a:rPr lang="cs-CZ" b="1" u="sng" dirty="0" smtClean="0">
                <a:solidFill>
                  <a:schemeClr val="bg2">
                    <a:lumMod val="75000"/>
                  </a:schemeClr>
                </a:solidFill>
              </a:rPr>
              <a:t>listnaté </a:t>
            </a:r>
            <a:r>
              <a:rPr lang="cs-CZ" b="1" u="sng" dirty="0">
                <a:solidFill>
                  <a:schemeClr val="bg2">
                    <a:lumMod val="75000"/>
                  </a:schemeClr>
                </a:solidFill>
              </a:rPr>
              <a:t>stromy</a:t>
            </a:r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dirty="0"/>
          </a:p>
          <a:p>
            <a:r>
              <a:rPr lang="cs-CZ" dirty="0" smtClean="0"/>
              <a:t>bříza </a:t>
            </a:r>
            <a:r>
              <a:rPr lang="cs-CZ" dirty="0"/>
              <a:t>bělokorá</a:t>
            </a:r>
          </a:p>
          <a:p>
            <a:r>
              <a:rPr lang="cs-CZ" dirty="0" smtClean="0"/>
              <a:t>buk </a:t>
            </a:r>
            <a:r>
              <a:rPr lang="cs-CZ" dirty="0"/>
              <a:t>lesní</a:t>
            </a:r>
          </a:p>
          <a:p>
            <a:r>
              <a:rPr lang="cs-CZ" dirty="0" smtClean="0"/>
              <a:t>dub </a:t>
            </a:r>
            <a:r>
              <a:rPr lang="cs-CZ" dirty="0"/>
              <a:t>letní</a:t>
            </a:r>
          </a:p>
          <a:p>
            <a:r>
              <a:rPr lang="cs-CZ" dirty="0" smtClean="0"/>
              <a:t>dub </a:t>
            </a:r>
            <a:r>
              <a:rPr lang="cs-CZ" dirty="0"/>
              <a:t>zimní</a:t>
            </a:r>
          </a:p>
          <a:p>
            <a:r>
              <a:rPr lang="cs-CZ" dirty="0" smtClean="0"/>
              <a:t>habr </a:t>
            </a:r>
            <a:r>
              <a:rPr lang="cs-CZ" dirty="0"/>
              <a:t>obecný</a:t>
            </a:r>
          </a:p>
          <a:p>
            <a:r>
              <a:rPr lang="cs-CZ" dirty="0" smtClean="0"/>
              <a:t>jasan </a:t>
            </a:r>
            <a:r>
              <a:rPr lang="cs-CZ" dirty="0"/>
              <a:t>ztepilý</a:t>
            </a:r>
          </a:p>
          <a:p>
            <a:r>
              <a:rPr lang="cs-CZ" dirty="0" smtClean="0"/>
              <a:t>javor </a:t>
            </a:r>
            <a:r>
              <a:rPr lang="cs-CZ" dirty="0"/>
              <a:t>horský, klen</a:t>
            </a:r>
          </a:p>
          <a:p>
            <a:r>
              <a:rPr lang="cs-CZ" dirty="0" smtClean="0"/>
              <a:t>javor </a:t>
            </a:r>
            <a:r>
              <a:rPr lang="cs-CZ" dirty="0"/>
              <a:t>mléč</a:t>
            </a:r>
          </a:p>
          <a:p>
            <a:r>
              <a:rPr lang="cs-CZ" dirty="0" smtClean="0"/>
              <a:t>jeřáb </a:t>
            </a:r>
            <a:r>
              <a:rPr lang="cs-CZ" dirty="0"/>
              <a:t>ptačí</a:t>
            </a:r>
          </a:p>
          <a:p>
            <a:r>
              <a:rPr lang="cs-CZ" dirty="0" smtClean="0"/>
              <a:t>jilm </a:t>
            </a:r>
            <a:r>
              <a:rPr lang="cs-CZ" dirty="0"/>
              <a:t>vaz</a:t>
            </a:r>
          </a:p>
          <a:p>
            <a:r>
              <a:rPr lang="cs-CZ" dirty="0" smtClean="0"/>
              <a:t>lípa </a:t>
            </a:r>
            <a:r>
              <a:rPr lang="cs-CZ" dirty="0"/>
              <a:t>malolistá (srdčitá)</a:t>
            </a:r>
          </a:p>
          <a:p>
            <a:r>
              <a:rPr lang="cs-CZ" dirty="0" smtClean="0"/>
              <a:t>olše </a:t>
            </a:r>
            <a:r>
              <a:rPr lang="cs-CZ" dirty="0"/>
              <a:t>lepkavá</a:t>
            </a:r>
          </a:p>
          <a:p>
            <a:r>
              <a:rPr lang="cs-CZ" dirty="0" smtClean="0"/>
              <a:t>topol </a:t>
            </a:r>
            <a:r>
              <a:rPr lang="cs-CZ" dirty="0"/>
              <a:t>černý</a:t>
            </a:r>
          </a:p>
          <a:p>
            <a:r>
              <a:rPr lang="cs-CZ" dirty="0" smtClean="0"/>
              <a:t>vrba </a:t>
            </a:r>
            <a:r>
              <a:rPr lang="cs-CZ" dirty="0"/>
              <a:t>jíva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3739" y="1953687"/>
            <a:ext cx="2120459" cy="1594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56456" y="3511203"/>
            <a:ext cx="1015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jasan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123" y="1531737"/>
            <a:ext cx="1588194" cy="2350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54927" y="3882031"/>
            <a:ext cx="7601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jilm</a:t>
            </a:r>
            <a:endParaRPr lang="cs-CZ" sz="2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3396" y="4483700"/>
            <a:ext cx="2621603" cy="1671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71478" y="6154972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olše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50381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9" fill="hold">
                      <p:stCondLst>
                        <p:cond delay="indefinite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V LESE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2312430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b="1" u="sng" dirty="0" smtClean="0">
                <a:solidFill>
                  <a:schemeClr val="bg2">
                    <a:lumMod val="75000"/>
                  </a:schemeClr>
                </a:solidFill>
              </a:rPr>
              <a:t>keře</a:t>
            </a:r>
            <a:r>
              <a:rPr lang="cs-CZ" sz="3200" b="1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sz="32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bez </a:t>
            </a:r>
            <a:r>
              <a:rPr lang="cs-CZ" sz="3200" dirty="0"/>
              <a:t>černý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hloh </a:t>
            </a:r>
            <a:r>
              <a:rPr lang="cs-CZ" sz="3200" dirty="0"/>
              <a:t>obecný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líska </a:t>
            </a:r>
            <a:r>
              <a:rPr lang="cs-CZ" sz="3200" dirty="0"/>
              <a:t>obecná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ostružiník maliník</a:t>
            </a:r>
            <a:endParaRPr lang="cs-CZ" sz="32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ostružiník </a:t>
            </a:r>
            <a:r>
              <a:rPr lang="cs-CZ" sz="3200" dirty="0" err="1" smtClean="0"/>
              <a:t>přícestní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72816"/>
            <a:ext cx="3759147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83402" y="4437112"/>
            <a:ext cx="9557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hloh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87225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V LESE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340768"/>
            <a:ext cx="4572000" cy="501675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u="sng" dirty="0" smtClean="0">
                <a:solidFill>
                  <a:schemeClr val="bg2">
                    <a:lumMod val="75000"/>
                  </a:schemeClr>
                </a:solidFill>
              </a:rPr>
              <a:t>byliny</a:t>
            </a:r>
            <a:r>
              <a:rPr lang="cs-CZ" sz="2000" b="1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sz="20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bažanka </a:t>
            </a:r>
            <a:r>
              <a:rPr lang="cs-CZ" sz="2000" dirty="0"/>
              <a:t>vytrvalá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bělomech </a:t>
            </a:r>
            <a:r>
              <a:rPr lang="cs-CZ" sz="2000" dirty="0"/>
              <a:t>sivý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blatouch </a:t>
            </a:r>
            <a:r>
              <a:rPr lang="cs-CZ" sz="2000" dirty="0"/>
              <a:t>bahenní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bršlice </a:t>
            </a:r>
            <a:r>
              <a:rPr lang="cs-CZ" sz="2000" dirty="0"/>
              <a:t>kozí noha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brusnice </a:t>
            </a:r>
            <a:r>
              <a:rPr lang="cs-CZ" sz="2000" dirty="0"/>
              <a:t>borůvka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brusnice </a:t>
            </a:r>
            <a:r>
              <a:rPr lang="cs-CZ" sz="2000" dirty="0"/>
              <a:t>brusinka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chrpa </a:t>
            </a:r>
            <a:r>
              <a:rPr lang="cs-CZ" sz="2000" dirty="0"/>
              <a:t>horská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česnek </a:t>
            </a:r>
            <a:r>
              <a:rPr lang="cs-CZ" sz="2000" dirty="0"/>
              <a:t>medvědí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čičorka </a:t>
            </a:r>
            <a:r>
              <a:rPr lang="cs-CZ" sz="2000" dirty="0"/>
              <a:t>pestrá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/>
              <a:t>ď</a:t>
            </a:r>
            <a:r>
              <a:rPr lang="cs-CZ" sz="2000" dirty="0" smtClean="0"/>
              <a:t>áblík </a:t>
            </a:r>
            <a:r>
              <a:rPr lang="cs-CZ" sz="2000" dirty="0"/>
              <a:t>bahenní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devětsil lékařský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divizna velkokvětá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hlaváček jarní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hluchavka skvrnitá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755" y="1560009"/>
            <a:ext cx="245745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952184" y="3198309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čičorka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661" y="1843862"/>
            <a:ext cx="2332235" cy="1753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247595" y="3597558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ďáblík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1" y="3799595"/>
            <a:ext cx="2733752" cy="205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912108" y="5855207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devětsil</a:t>
            </a:r>
            <a:endParaRPr lang="cs-CZ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8166" y="4236595"/>
            <a:ext cx="1729932" cy="1864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211636" y="6122520"/>
            <a:ext cx="1199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hlaváček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3576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9" fill="hold">
                      <p:stCondLst>
                        <p:cond delay="indefinite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5" fill="hold">
                      <p:stCondLst>
                        <p:cond delay="indefinite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>
                      <p:stCondLst>
                        <p:cond delay="indefinite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4716016" cy="74481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hořec </a:t>
            </a:r>
            <a:r>
              <a:rPr lang="cs-CZ" sz="2000" dirty="0" err="1" smtClean="0"/>
              <a:t>tolitovitý</a:t>
            </a:r>
            <a:endParaRPr lang="cs-CZ" sz="20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hvozdík pyšný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jahodník obecný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kakost smrdutý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kapraď samec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konvalinka vonná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kopřiva dvoudomá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kozlík lékařský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lilie zlatohlávek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mařinka vonná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mateřídouška obecná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mochna jarní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rozrazil lékařský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rulík zlomocný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sasanka hajní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svízel 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třezalka 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violka 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vraní oko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vřes obecný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/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/>
          </a:p>
          <a:p>
            <a:r>
              <a:rPr lang="cs-CZ" sz="2000" dirty="0" smtClean="0"/>
              <a:t>    </a:t>
            </a:r>
            <a:endParaRPr lang="cs-CZ" sz="2000" dirty="0"/>
          </a:p>
          <a:p>
            <a:r>
              <a:rPr lang="cs-CZ" dirty="0"/>
              <a:t>   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532" y="260648"/>
            <a:ext cx="3151699" cy="1845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29457" y="2110625"/>
            <a:ext cx="943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kakost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6672"/>
            <a:ext cx="1680187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23939" y="3012085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mařinka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138" y="2479957"/>
            <a:ext cx="2305030" cy="1724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75162" y="4188111"/>
            <a:ext cx="1656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mochna husí</a:t>
            </a:r>
            <a:endParaRPr lang="cs-CZ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062" y="4007370"/>
            <a:ext cx="1900705" cy="1790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47709" y="5805984"/>
            <a:ext cx="1025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rozrazil</a:t>
            </a:r>
            <a:endParaRPr lang="cs-CZ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412" y="4624796"/>
            <a:ext cx="2095500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36141" y="6320246"/>
            <a:ext cx="1278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vraní oko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1549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5" fill="hold">
                      <p:stCondLst>
                        <p:cond delay="indefinite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3" fill="hold">
                      <p:stCondLst>
                        <p:cond delay="indefinite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1" fill="hold">
                      <p:stCondLst>
                        <p:cond delay="indefinite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>
                      <p:stCondLst>
                        <p:cond delay="indefinite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7" fill="hold">
                      <p:stCondLst>
                        <p:cond delay="indefinite"/>
                      </p:stCondLst>
                      <p:childTnLst>
                        <p:par>
                          <p:cTn id="398" fill="hold">
                            <p:stCondLst>
                              <p:cond delay="0"/>
                            </p:stCondLst>
                            <p:childTnLst>
                              <p:par>
                                <p:cTn id="39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5" fill="hold">
                      <p:stCondLst>
                        <p:cond delay="indefinite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3" fill="hold">
                      <p:stCondLst>
                        <p:cond delay="indefinite"/>
                      </p:stCondLst>
                      <p:childTnLst>
                        <p:par>
                          <p:cTn id="434" fill="hold">
                            <p:stCondLst>
                              <p:cond delay="0"/>
                            </p:stCondLst>
                            <p:childTnLst>
                              <p:par>
                                <p:cTn id="4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1" fill="hold">
                      <p:stCondLst>
                        <p:cond delay="indefinite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9" fill="hold">
                      <p:stCondLst>
                        <p:cond delay="indefinite"/>
                      </p:stCondLst>
                      <p:childTnLst>
                        <p:par>
                          <p:cTn id="470" fill="hold">
                            <p:stCondLst>
                              <p:cond delay="0"/>
                            </p:stCondLst>
                            <p:childTnLst>
                              <p:par>
                                <p:cTn id="4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7" fill="hold">
                      <p:stCondLst>
                        <p:cond delay="indefinite"/>
                      </p:stCondLst>
                      <p:childTnLst>
                        <p:par>
                          <p:cTn id="488" fill="hold">
                            <p:stCondLst>
                              <p:cond delay="0"/>
                            </p:stCondLst>
                            <p:childTnLst>
                              <p:par>
                                <p:cTn id="4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948690"/>
            <a:ext cx="4572000" cy="59093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u="sng" dirty="0" smtClean="0">
                <a:solidFill>
                  <a:schemeClr val="bg2">
                    <a:lumMod val="75000"/>
                  </a:schemeClr>
                </a:solidFill>
              </a:rPr>
              <a:t>jedlé </a:t>
            </a:r>
            <a:r>
              <a:rPr lang="cs-CZ" sz="2000" b="1" u="sng" dirty="0">
                <a:solidFill>
                  <a:schemeClr val="bg2">
                    <a:lumMod val="75000"/>
                  </a:schemeClr>
                </a:solidFill>
              </a:rPr>
              <a:t>houby:</a:t>
            </a:r>
          </a:p>
          <a:p>
            <a:endParaRPr lang="cs-CZ" sz="20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bedla </a:t>
            </a:r>
            <a:r>
              <a:rPr lang="cs-CZ" sz="2000" dirty="0"/>
              <a:t>vysoká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čirůvka májovka</a:t>
            </a:r>
            <a:endParaRPr lang="cs-CZ" sz="20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holubinka </a:t>
            </a:r>
            <a:r>
              <a:rPr lang="cs-CZ" sz="2000" dirty="0"/>
              <a:t>namodralá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hřib </a:t>
            </a:r>
            <a:r>
              <a:rPr lang="cs-CZ" sz="2000" dirty="0"/>
              <a:t>kovář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hřib </a:t>
            </a:r>
            <a:r>
              <a:rPr lang="cs-CZ" sz="2000" dirty="0"/>
              <a:t>smrkový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klouzek </a:t>
            </a:r>
            <a:r>
              <a:rPr lang="cs-CZ" sz="2000" dirty="0"/>
              <a:t>sličný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kozák </a:t>
            </a:r>
            <a:r>
              <a:rPr lang="cs-CZ" sz="2000" dirty="0"/>
              <a:t>březový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křemenáč </a:t>
            </a:r>
            <a:r>
              <a:rPr lang="cs-CZ" sz="2000" dirty="0"/>
              <a:t>březový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liška </a:t>
            </a:r>
            <a:r>
              <a:rPr lang="cs-CZ" sz="2000" dirty="0"/>
              <a:t>obecná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muchomůrka </a:t>
            </a:r>
            <a:r>
              <a:rPr lang="cs-CZ" sz="2000" dirty="0"/>
              <a:t>růžovka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pečárka lesní (žampion)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penízovka </a:t>
            </a:r>
            <a:r>
              <a:rPr lang="cs-CZ" sz="2000" dirty="0"/>
              <a:t>sametonohá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pýchavka </a:t>
            </a:r>
            <a:r>
              <a:rPr lang="cs-CZ" sz="2000" dirty="0"/>
              <a:t>obecná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ryzec </a:t>
            </a:r>
            <a:r>
              <a:rPr lang="cs-CZ" sz="2000" dirty="0"/>
              <a:t>pravý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suchohřib </a:t>
            </a:r>
            <a:r>
              <a:rPr lang="cs-CZ" sz="2000" dirty="0"/>
              <a:t>žlutomasý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špička </a:t>
            </a:r>
            <a:r>
              <a:rPr lang="cs-CZ" sz="2000" dirty="0"/>
              <a:t>obecná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1746" y="1124744"/>
            <a:ext cx="2273937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94004" y="2642445"/>
            <a:ext cx="1306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čirůvka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4004" y="3620346"/>
            <a:ext cx="1692696" cy="1692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61997" y="5327284"/>
            <a:ext cx="14749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penízovka</a:t>
            </a:r>
            <a:endParaRPr lang="cs-CZ" sz="2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9855" y="1649159"/>
            <a:ext cx="1814398" cy="2355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15772" y="4005064"/>
            <a:ext cx="14025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pýchavka</a:t>
            </a:r>
            <a:endParaRPr lang="cs-CZ" sz="20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1677" y="4508134"/>
            <a:ext cx="245745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06199" y="613637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suchohřib žlutomasý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096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5" fill="hold">
                      <p:stCondLst>
                        <p:cond delay="indefinite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9" fill="hold">
                      <p:stCondLst>
                        <p:cond delay="indefinite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7" fill="hold">
                      <p:stCondLst>
                        <p:cond delay="indefinite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>
                      <p:stCondLst>
                        <p:cond delay="indefinite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2492896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75000"/>
                  </a:schemeClr>
                </a:solidFill>
              </a:rPr>
              <a:t>nejedlé </a:t>
            </a:r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houby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hadovka </a:t>
            </a:r>
            <a:r>
              <a:rPr lang="cs-CZ" sz="2800" dirty="0"/>
              <a:t>smrdutá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hřib </a:t>
            </a:r>
            <a:r>
              <a:rPr lang="cs-CZ" sz="2800" dirty="0"/>
              <a:t>žlučník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ryzec </a:t>
            </a:r>
            <a:r>
              <a:rPr lang="cs-CZ" sz="2800" dirty="0"/>
              <a:t>peprný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18006"/>
            <a:ext cx="2097410" cy="3032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18883" y="5150308"/>
            <a:ext cx="1492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hadovka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226383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99992" y="6074233"/>
            <a:ext cx="1002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ryzec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37843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997839"/>
            <a:ext cx="576064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75000"/>
                  </a:schemeClr>
                </a:solidFill>
              </a:rPr>
              <a:t>jedovaté </a:t>
            </a:r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houby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hřib </a:t>
            </a:r>
            <a:r>
              <a:rPr lang="cs-CZ" sz="2800" dirty="0"/>
              <a:t>satan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muchomůrka </a:t>
            </a:r>
            <a:r>
              <a:rPr lang="cs-CZ" sz="2800" dirty="0"/>
              <a:t>červená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muchomůrka </a:t>
            </a:r>
            <a:r>
              <a:rPr lang="cs-CZ" sz="2800" dirty="0"/>
              <a:t>tygrovaná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muchomůrka </a:t>
            </a:r>
            <a:r>
              <a:rPr lang="cs-CZ" sz="2800" dirty="0"/>
              <a:t>zelená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err="1" smtClean="0"/>
              <a:t>vláknice</a:t>
            </a:r>
            <a:r>
              <a:rPr lang="cs-CZ" sz="2800" dirty="0" smtClean="0"/>
              <a:t> </a:t>
            </a:r>
            <a:r>
              <a:rPr lang="cs-CZ" sz="2800" dirty="0" err="1" smtClean="0"/>
              <a:t>Patouillardova</a:t>
            </a:r>
            <a:endParaRPr lang="cs-CZ" sz="28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 závojenka olovová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071" y="548680"/>
            <a:ext cx="2457450" cy="3419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91760" y="3957678"/>
            <a:ext cx="27880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muchomůrka zelená</a:t>
            </a:r>
            <a:endParaRPr lang="cs-CZ" sz="2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769" y="4449015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04982" y="6220639"/>
            <a:ext cx="1443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vláknice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15572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556792"/>
            <a:ext cx="4572000" cy="498598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75000"/>
                  </a:schemeClr>
                </a:solidFill>
              </a:rPr>
              <a:t>dřevokazné </a:t>
            </a:r>
            <a:r>
              <a:rPr lang="cs-CZ" sz="2400" b="1" u="sng" dirty="0">
                <a:solidFill>
                  <a:schemeClr val="bg2">
                    <a:lumMod val="75000"/>
                  </a:schemeClr>
                </a:solidFill>
              </a:rPr>
              <a:t>houby</a:t>
            </a:r>
            <a:r>
              <a:rPr lang="cs-CZ" sz="2400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choroš šupinatý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err="1" smtClean="0"/>
              <a:t>dřevomor</a:t>
            </a:r>
            <a:r>
              <a:rPr lang="cs-CZ" sz="2400" dirty="0" smtClean="0"/>
              <a:t> kořenový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hlíva ústřičná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kořenovník vrstevnatý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err="1" smtClean="0"/>
              <a:t>pevník</a:t>
            </a:r>
            <a:r>
              <a:rPr lang="cs-CZ" sz="2400" dirty="0" smtClean="0"/>
              <a:t> krvavějící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err="1" smtClean="0"/>
              <a:t>popraška</a:t>
            </a:r>
            <a:r>
              <a:rPr lang="cs-CZ" sz="2400" dirty="0" smtClean="0"/>
              <a:t> smrková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err="1" smtClean="0"/>
              <a:t>sírovec</a:t>
            </a:r>
            <a:r>
              <a:rPr lang="cs-CZ" sz="2400" dirty="0" smtClean="0"/>
              <a:t> žlutooranžový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troudnatec </a:t>
            </a:r>
            <a:r>
              <a:rPr lang="cs-CZ" sz="2400" dirty="0" err="1" smtClean="0"/>
              <a:t>kopytovitý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václavka smrková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38175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64344" y="3422072"/>
            <a:ext cx="9112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hlíva</a:t>
            </a: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2402" y="3900241"/>
            <a:ext cx="2571750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33901" y="5833815"/>
            <a:ext cx="15287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václavka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7316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700808"/>
            <a:ext cx="4572000" cy="440120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75000"/>
                  </a:schemeClr>
                </a:solidFill>
              </a:rPr>
              <a:t>bezobratlí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r>
              <a:rPr lang="cs-CZ" sz="2800" dirty="0" smtClean="0"/>
              <a:t>    </a:t>
            </a:r>
            <a:endParaRPr lang="cs-CZ" sz="2800" dirty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err="1" smtClean="0"/>
              <a:t>cedivka</a:t>
            </a:r>
            <a:r>
              <a:rPr lang="cs-CZ" sz="2800" dirty="0" smtClean="0"/>
              <a:t> </a:t>
            </a:r>
            <a:r>
              <a:rPr lang="cs-CZ" sz="2800" dirty="0"/>
              <a:t>podkorní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/>
              <a:t>hlemýžď </a:t>
            </a:r>
            <a:r>
              <a:rPr lang="cs-CZ" sz="2800" dirty="0"/>
              <a:t>zahradní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/>
              <a:t>křižák </a:t>
            </a:r>
            <a:r>
              <a:rPr lang="cs-CZ" sz="2800" dirty="0"/>
              <a:t>obecný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/>
              <a:t>pásovka </a:t>
            </a:r>
            <a:r>
              <a:rPr lang="cs-CZ" sz="2800" dirty="0"/>
              <a:t>keřová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err="1" smtClean="0"/>
              <a:t>plzák</a:t>
            </a:r>
            <a:r>
              <a:rPr lang="cs-CZ" sz="2800" dirty="0" smtClean="0"/>
              <a:t> </a:t>
            </a:r>
            <a:r>
              <a:rPr lang="cs-CZ" sz="2800" dirty="0"/>
              <a:t>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/>
              <a:t>slimák </a:t>
            </a:r>
            <a:r>
              <a:rPr lang="cs-CZ" sz="2800" dirty="0"/>
              <a:t>žlutý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/>
              <a:t>vřetenovka </a:t>
            </a:r>
            <a:r>
              <a:rPr lang="cs-CZ" sz="2800" dirty="0"/>
              <a:t>hladká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/>
              <a:t>žížala mléčná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296" y="2190750"/>
            <a:ext cx="2558832" cy="3326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21307" y="5620821"/>
            <a:ext cx="1456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pásovka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3949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67900"/>
            <a:ext cx="4572000" cy="48320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u="sng" dirty="0" smtClean="0"/>
              <a:t>brouci</a:t>
            </a:r>
            <a:r>
              <a:rPr lang="cs-CZ" sz="2800" b="1" dirty="0"/>
              <a:t>: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chrobák </a:t>
            </a:r>
            <a:r>
              <a:rPr lang="cs-CZ" sz="2800" dirty="0"/>
              <a:t>lesní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chroust </a:t>
            </a:r>
            <a:r>
              <a:rPr lang="cs-CZ" sz="2800" dirty="0"/>
              <a:t>obecný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dřevokaz </a:t>
            </a:r>
            <a:r>
              <a:rPr lang="cs-CZ" sz="2800" dirty="0"/>
              <a:t>čárkovaný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lýkožrout </a:t>
            </a:r>
            <a:r>
              <a:rPr lang="cs-CZ" sz="2800" dirty="0"/>
              <a:t>smrkový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roháč </a:t>
            </a:r>
            <a:r>
              <a:rPr lang="cs-CZ" sz="2800" dirty="0"/>
              <a:t>obecný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střevlík </a:t>
            </a:r>
            <a:r>
              <a:rPr lang="cs-CZ" sz="2800" dirty="0"/>
              <a:t>fialový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svižník </a:t>
            </a:r>
            <a:r>
              <a:rPr lang="cs-CZ" sz="2800" dirty="0"/>
              <a:t>polní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tesařík </a:t>
            </a:r>
            <a:r>
              <a:rPr lang="cs-CZ" sz="2800" dirty="0"/>
              <a:t>smrkový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zlatohlávek </a:t>
            </a:r>
            <a:r>
              <a:rPr lang="cs-CZ" sz="2800" dirty="0"/>
              <a:t>hladký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692696"/>
            <a:ext cx="245745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03145" y="2330996"/>
            <a:ext cx="2387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lýkožrout smrkový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96952"/>
            <a:ext cx="2251137" cy="3001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10282" y="6036955"/>
            <a:ext cx="1043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roháč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35593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5616624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motýli</a:t>
            </a:r>
            <a:r>
              <a:rPr lang="cs-CZ" sz="2400" b="1" dirty="0"/>
              <a:t>:</a:t>
            </a:r>
          </a:p>
          <a:p>
            <a:endParaRPr lang="cs-CZ" sz="24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/>
              <a:t>bekyně mniška</a:t>
            </a:r>
            <a:endParaRPr lang="cs-CZ" sz="24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/>
              <a:t>lišaj </a:t>
            </a:r>
            <a:r>
              <a:rPr lang="cs-CZ" sz="2400" dirty="0"/>
              <a:t>borový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/>
              <a:t>martináč </a:t>
            </a:r>
            <a:r>
              <a:rPr lang="cs-CZ" sz="2400" dirty="0"/>
              <a:t>hrušňový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/>
              <a:t>obaleč </a:t>
            </a:r>
            <a:r>
              <a:rPr lang="cs-CZ" sz="2400" dirty="0"/>
              <a:t>dubový</a:t>
            </a:r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635821" y="364502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  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3068960"/>
            <a:ext cx="4572000" cy="33239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u="sng" dirty="0" smtClean="0"/>
              <a:t>blanokřídlí</a:t>
            </a:r>
            <a:r>
              <a:rPr lang="cs-CZ" b="1" dirty="0"/>
              <a:t>:</a:t>
            </a:r>
          </a:p>
          <a:p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čmelák </a:t>
            </a:r>
            <a:r>
              <a:rPr lang="cs-CZ" sz="2400" dirty="0"/>
              <a:t>zemní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lumek </a:t>
            </a:r>
            <a:r>
              <a:rPr lang="cs-CZ" sz="2400" dirty="0"/>
              <a:t>velký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mravenec 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sršeň obecná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stonožka </a:t>
            </a:r>
            <a:r>
              <a:rPr lang="cs-CZ" sz="2400" dirty="0" err="1"/>
              <a:t>škvorová</a:t>
            </a:r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včela </a:t>
            </a:r>
            <a:r>
              <a:rPr lang="cs-CZ" sz="2400" dirty="0"/>
              <a:t>medonosná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vosa </a:t>
            </a:r>
            <a:r>
              <a:rPr lang="cs-CZ" sz="2400" dirty="0"/>
              <a:t>útočná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799" y="661045"/>
            <a:ext cx="238125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45418" y="2708920"/>
            <a:ext cx="1303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bekyně</a:t>
            </a:r>
            <a:endParaRPr lang="cs-CZ" sz="24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724" y="3450549"/>
            <a:ext cx="3055400" cy="2552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45418" y="6002707"/>
            <a:ext cx="1130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lumek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85356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1412776"/>
            <a:ext cx="5112568" cy="56630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75000"/>
                  </a:schemeClr>
                </a:solidFill>
              </a:rPr>
              <a:t>plazi </a:t>
            </a:r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a obojživelníc</a:t>
            </a:r>
            <a:r>
              <a:rPr lang="cs-CZ" sz="2800" u="sng" dirty="0">
                <a:solidFill>
                  <a:schemeClr val="bg2">
                    <a:lumMod val="75000"/>
                  </a:schemeClr>
                </a:solidFill>
              </a:rPr>
              <a:t>i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ještěrka </a:t>
            </a:r>
            <a:r>
              <a:rPr lang="cs-CZ" sz="2800" dirty="0"/>
              <a:t>obecná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kuňka obecná</a:t>
            </a:r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mlok </a:t>
            </a:r>
            <a:r>
              <a:rPr lang="cs-CZ" sz="2800" dirty="0"/>
              <a:t>skvrnitý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ropucha </a:t>
            </a:r>
            <a:r>
              <a:rPr lang="cs-CZ" sz="2800" dirty="0"/>
              <a:t>obecná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rosnička </a:t>
            </a:r>
            <a:r>
              <a:rPr lang="cs-CZ" sz="2800" dirty="0"/>
              <a:t>zelená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skokan </a:t>
            </a:r>
            <a:r>
              <a:rPr lang="cs-CZ" sz="2800" dirty="0"/>
              <a:t>hnědý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slepýš křehký(ještěrka)</a:t>
            </a:r>
            <a:endParaRPr lang="cs-CZ" sz="28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užovka </a:t>
            </a:r>
            <a:r>
              <a:rPr lang="cs-CZ" sz="2800" dirty="0"/>
              <a:t>obojková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zmije </a:t>
            </a:r>
            <a:r>
              <a:rPr lang="cs-CZ" sz="2800" dirty="0"/>
              <a:t>obecná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84543"/>
            <a:ext cx="2457450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42713" y="3922867"/>
            <a:ext cx="11480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slepýš</a:t>
            </a:r>
            <a:endParaRPr lang="cs-CZ" sz="24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570" y="4581128"/>
            <a:ext cx="2081808" cy="1561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06837" y="6109156"/>
            <a:ext cx="1277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užovka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33943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342" y="1351195"/>
            <a:ext cx="4788024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    </a:t>
            </a: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800" b="1" u="sng" dirty="0" smtClean="0">
                <a:solidFill>
                  <a:schemeClr val="bg2">
                    <a:lumMod val="75000"/>
                  </a:schemeClr>
                </a:solidFill>
              </a:rPr>
              <a:t>ptáci</a:t>
            </a: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brhlík lesní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červenka obecná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drozd </a:t>
            </a:r>
            <a:r>
              <a:rPr lang="cs-CZ" sz="2400" dirty="0"/>
              <a:t>brávník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sojka </a:t>
            </a:r>
            <a:r>
              <a:rPr lang="cs-CZ" sz="2400" dirty="0"/>
              <a:t>obecná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špaček </a:t>
            </a:r>
            <a:r>
              <a:rPr lang="cs-CZ" sz="2400" dirty="0"/>
              <a:t>obecný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žluna </a:t>
            </a:r>
            <a:r>
              <a:rPr lang="cs-CZ" sz="2400" dirty="0"/>
              <a:t>zelená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žluva </a:t>
            </a:r>
            <a:r>
              <a:rPr lang="cs-CZ" sz="2400" dirty="0"/>
              <a:t>hajní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datel </a:t>
            </a:r>
            <a:r>
              <a:rPr lang="cs-CZ" sz="2400" dirty="0"/>
              <a:t>černý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strakapoud velký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kukačka obecná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holub doupňák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tetřev hlušec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výr velký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004048" y="430616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r>
              <a:rPr lang="cs-CZ" dirty="0"/>
              <a:t>  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75856" y="1124744"/>
            <a:ext cx="5148064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sluka lesní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jestřáb </a:t>
            </a:r>
            <a:r>
              <a:rPr lang="cs-CZ" sz="2400" dirty="0"/>
              <a:t>lesní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káně </a:t>
            </a:r>
            <a:r>
              <a:rPr lang="cs-CZ" sz="2400" dirty="0"/>
              <a:t>lesní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ostříž </a:t>
            </a:r>
            <a:r>
              <a:rPr lang="cs-CZ" sz="2400" dirty="0"/>
              <a:t>lesní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poštolka obecná</a:t>
            </a:r>
            <a:endParaRPr lang="cs-CZ" sz="24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puštík </a:t>
            </a:r>
            <a:r>
              <a:rPr lang="cs-CZ" sz="2400" dirty="0"/>
              <a:t>obecný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sova </a:t>
            </a:r>
            <a:r>
              <a:rPr lang="cs-CZ" sz="2400" dirty="0"/>
              <a:t>pálená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sýček </a:t>
            </a:r>
            <a:r>
              <a:rPr lang="cs-CZ" sz="2400" dirty="0"/>
              <a:t>obecný</a:t>
            </a:r>
          </a:p>
          <a:p>
            <a:r>
              <a:rPr lang="cs-CZ" sz="2000" dirty="0" smtClean="0"/>
              <a:t>    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863" y="1988840"/>
            <a:ext cx="2333625" cy="319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91052" y="5210492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tetřev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63125"/>
            <a:ext cx="1164205" cy="177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89109" y="6174589"/>
            <a:ext cx="1007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žluna</a:t>
            </a:r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918" y="4397393"/>
            <a:ext cx="1287760" cy="1842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505586" y="6206920"/>
            <a:ext cx="1122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puštík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4487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7" fill="hold">
                      <p:stCondLst>
                        <p:cond delay="indefinite"/>
                      </p:stCondLst>
                      <p:childTnLst>
                        <p:par>
                          <p:cTn id="378" fill="hold">
                            <p:stCondLst>
                              <p:cond delay="0"/>
                            </p:stCondLst>
                            <p:childTnLst>
                              <p:par>
                                <p:cTn id="3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5" fill="hold">
                      <p:stCondLst>
                        <p:cond delay="indefinite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3" fill="hold">
                      <p:stCondLst>
                        <p:cond delay="indefinite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1" fill="hold">
                      <p:stCondLst>
                        <p:cond delay="indefinite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9" fill="hold">
                      <p:stCondLst>
                        <p:cond delay="indefinite"/>
                      </p:stCondLst>
                      <p:childTnLst>
                        <p:par>
                          <p:cTn id="450" fill="hold">
                            <p:stCondLst>
                              <p:cond delay="0"/>
                            </p:stCondLst>
                            <p:childTnLst>
                              <p:par>
                                <p:cTn id="4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420060"/>
            <a:ext cx="4572000" cy="538609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75000"/>
                  </a:schemeClr>
                </a:solidFill>
              </a:rPr>
              <a:t>savci:</a:t>
            </a:r>
          </a:p>
          <a:p>
            <a:endParaRPr lang="cs-CZ" sz="1200" dirty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daněk </a:t>
            </a:r>
            <a:r>
              <a:rPr lang="cs-CZ" sz="2000" dirty="0"/>
              <a:t>skvrnitý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jelen </a:t>
            </a:r>
            <a:r>
              <a:rPr lang="cs-CZ" sz="2000" dirty="0"/>
              <a:t>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jezevec </a:t>
            </a:r>
            <a:r>
              <a:rPr lang="cs-CZ" sz="2000" dirty="0"/>
              <a:t>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ježek </a:t>
            </a:r>
            <a:r>
              <a:rPr lang="cs-CZ" sz="2000" dirty="0"/>
              <a:t>západní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králík </a:t>
            </a:r>
            <a:r>
              <a:rPr lang="cs-CZ" sz="2000" dirty="0"/>
              <a:t>divoký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kuna </a:t>
            </a:r>
            <a:r>
              <a:rPr lang="cs-CZ" sz="2000" dirty="0"/>
              <a:t>lesní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lasice </a:t>
            </a:r>
            <a:r>
              <a:rPr lang="cs-CZ" sz="2000" dirty="0"/>
              <a:t>kolčava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liška </a:t>
            </a:r>
            <a:r>
              <a:rPr lang="cs-CZ" sz="2000" dirty="0"/>
              <a:t>obecná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medvěd </a:t>
            </a:r>
            <a:r>
              <a:rPr lang="cs-CZ" sz="2000" dirty="0"/>
              <a:t>hnědý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muflon</a:t>
            </a:r>
            <a:endParaRPr lang="cs-CZ" sz="2000" dirty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prase </a:t>
            </a:r>
            <a:r>
              <a:rPr lang="cs-CZ" sz="2000" dirty="0"/>
              <a:t>divoké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rejsek </a:t>
            </a:r>
            <a:r>
              <a:rPr lang="cs-CZ" sz="2000" dirty="0"/>
              <a:t>obecný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srnec </a:t>
            </a:r>
            <a:r>
              <a:rPr lang="cs-CZ" sz="2000" dirty="0"/>
              <a:t>obecný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tchoř </a:t>
            </a:r>
            <a:r>
              <a:rPr lang="cs-CZ" sz="2000" dirty="0"/>
              <a:t>tmavý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/>
              <a:t>veverka obecná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91161"/>
            <a:ext cx="238125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80610" y="3455252"/>
            <a:ext cx="9717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rejsek</a:t>
            </a:r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2377" y="4528584"/>
            <a:ext cx="2298719" cy="1390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39715" y="5918938"/>
            <a:ext cx="8451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tchoř</a:t>
            </a:r>
            <a:endParaRPr lang="cs-CZ" sz="20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569" y="2934035"/>
            <a:ext cx="2769305" cy="1842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18061" y="4829090"/>
            <a:ext cx="814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kuna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7681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BŘEZEN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5165" y="1340768"/>
            <a:ext cx="7776864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/>
          </a:p>
          <a:p>
            <a:r>
              <a:rPr lang="cs-CZ" sz="2400" b="1" u="sng" dirty="0">
                <a:solidFill>
                  <a:schemeClr val="bg2">
                    <a:lumMod val="75000"/>
                  </a:schemeClr>
                </a:solidFill>
              </a:rPr>
              <a:t>Březen</a:t>
            </a:r>
            <a:r>
              <a:rPr lang="cs-CZ" sz="2400" dirty="0"/>
              <a:t> je měsíc přeměny zimy v jaro, čas tajícího sněhu a probuzení života. </a:t>
            </a:r>
            <a:endParaRPr lang="cs-CZ" sz="2400" dirty="0" smtClean="0"/>
          </a:p>
          <a:p>
            <a:endParaRPr lang="cs-CZ" sz="2000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Stromy jsou </a:t>
            </a:r>
            <a:r>
              <a:rPr lang="cs-CZ" sz="2400" dirty="0"/>
              <a:t>připraveny k pučení, v lese můžete najít první posly jara – bledule a sněženky.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Z </a:t>
            </a:r>
            <a:r>
              <a:rPr lang="cs-CZ" sz="2400" dirty="0"/>
              <a:t>jihu se již vracejí některé ptačí druhy </a:t>
            </a:r>
            <a:r>
              <a:rPr lang="cs-CZ" sz="2400" dirty="0" smtClean="0"/>
              <a:t>a </a:t>
            </a:r>
            <a:r>
              <a:rPr lang="cs-CZ" sz="2400" dirty="0"/>
              <a:t>ptačí zpěv je stále intenzivnější.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Zajíci </a:t>
            </a:r>
            <a:r>
              <a:rPr lang="cs-CZ" sz="2400" dirty="0"/>
              <a:t>a jezevci mají mláďata a ve stojatých vodách se shromažďují k páření obojživelníci – skokani, ropuchy a čolci.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Vyletují </a:t>
            </a:r>
            <a:r>
              <a:rPr lang="cs-CZ" sz="2400" dirty="0"/>
              <a:t>včely a probouzejí se první </a:t>
            </a:r>
            <a:r>
              <a:rPr lang="cs-CZ" sz="2400" dirty="0" smtClean="0"/>
              <a:t>motýli.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Netopýři </a:t>
            </a:r>
            <a:r>
              <a:rPr lang="cs-CZ" sz="2400" dirty="0"/>
              <a:t>se probouzejí ze zimního spánku.</a:t>
            </a:r>
          </a:p>
        </p:txBody>
      </p:sp>
      <p:pic>
        <p:nvPicPr>
          <p:cNvPr id="5125" name="Picture 5" descr="C:\Users\Šárka\AppData\Local\Microsoft\Windows\Temporary Internet Files\Content.IE5\TC4MD317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772816"/>
            <a:ext cx="1995920" cy="2002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681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DUBEN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340768"/>
            <a:ext cx="828092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Většina </a:t>
            </a:r>
            <a:r>
              <a:rPr lang="cs-CZ" sz="2400" dirty="0"/>
              <a:t>stromů a keřů začíná pučet a vyhání nové výhonky, ze země vyrážejí svěží rostlinky.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Z </a:t>
            </a:r>
            <a:r>
              <a:rPr lang="cs-CZ" sz="2400" dirty="0"/>
              <a:t>lesních stromů kvetou modříny, buky, javory a </a:t>
            </a:r>
            <a:r>
              <a:rPr lang="cs-CZ" sz="2400" dirty="0" smtClean="0"/>
              <a:t>jasany.   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Začátkem </a:t>
            </a:r>
            <a:r>
              <a:rPr lang="cs-CZ" sz="2400" dirty="0"/>
              <a:t>dubna kvetou v listnatých lesích dymnivky, sasanky, podléšky a plicníky, u cest najdeme podběl a u potoka blatouchy.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Objevují </a:t>
            </a:r>
            <a:r>
              <a:rPr lang="cs-CZ" sz="2400" dirty="0"/>
              <a:t>se první houby (kačenky, </a:t>
            </a:r>
            <a:r>
              <a:rPr lang="cs-CZ" sz="2400" dirty="0" smtClean="0"/>
              <a:t>penízovky</a:t>
            </a:r>
            <a:r>
              <a:rPr lang="cs-CZ" sz="2400" dirty="0"/>
              <a:t>).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Přilétá </a:t>
            </a:r>
            <a:r>
              <a:rPr lang="cs-CZ" sz="2400" dirty="0"/>
              <a:t>většina ptáků, tokají tetřívci, </a:t>
            </a:r>
            <a:r>
              <a:rPr lang="cs-CZ" sz="2400" dirty="0" smtClean="0"/>
              <a:t>bažanti. Straky, kavky, káňata a jestřábi již mívají postavená hnízda, jiné druhy začínají stavět, objevují se první hejna hmyzu.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Probouzejí </a:t>
            </a:r>
            <a:r>
              <a:rPr lang="cs-CZ" sz="2400" dirty="0"/>
              <a:t>se ježci, vylézají ještěrky a hadi.</a:t>
            </a:r>
          </a:p>
        </p:txBody>
      </p:sp>
      <p:pic>
        <p:nvPicPr>
          <p:cNvPr id="3075" name="Picture 3" descr="C:\Users\Šárka\AppData\Local\Microsoft\Windows\Temporary Internet Files\Content.IE5\G9ADP2KJ\MC9004414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48846"/>
            <a:ext cx="1584176" cy="1183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829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KVĚTEN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1582341"/>
            <a:ext cx="784887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Květen</a:t>
            </a:r>
            <a:r>
              <a:rPr lang="cs-CZ" sz="2800" dirty="0"/>
              <a:t> je měsíc květů a vůně, mláďat a čas prvních teplých dní.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Kvetou </a:t>
            </a:r>
            <a:r>
              <a:rPr lang="cs-CZ" sz="2800" dirty="0"/>
              <a:t>duby, jeřáby, </a:t>
            </a:r>
            <a:r>
              <a:rPr lang="cs-CZ" sz="2800" dirty="0" smtClean="0"/>
              <a:t>akáty</a:t>
            </a:r>
            <a:r>
              <a:rPr lang="cs-CZ" sz="2800" dirty="0"/>
              <a:t>, z keřů hlohy, šípkové růže, kaliny, </a:t>
            </a:r>
            <a:r>
              <a:rPr lang="cs-CZ" sz="2800" dirty="0" smtClean="0"/>
              <a:t>bezy</a:t>
            </a:r>
            <a:r>
              <a:rPr lang="cs-CZ" sz="2800" dirty="0"/>
              <a:t>...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Přilétají </a:t>
            </a:r>
            <a:r>
              <a:rPr lang="cs-CZ" sz="2800" dirty="0"/>
              <a:t>poslední ptáci (např. rorýsi a ťuhýci), jiní už vyvádějí mláďata (kosi, drozdi</a:t>
            </a:r>
            <a:r>
              <a:rPr lang="cs-CZ" sz="2800" dirty="0" smtClean="0"/>
              <a:t>,...), </a:t>
            </a:r>
            <a:r>
              <a:rPr lang="cs-CZ" sz="2800" dirty="0"/>
              <a:t>v budkách můžeme nalézt vajíčka sýkorek i jiných ptáků.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Ve </a:t>
            </a:r>
            <a:r>
              <a:rPr lang="cs-CZ" sz="2800" dirty="0"/>
              <a:t>stojatých vodách se vylíhli pulci obojživelníků.</a:t>
            </a:r>
          </a:p>
        </p:txBody>
      </p:sp>
      <p:pic>
        <p:nvPicPr>
          <p:cNvPr id="6146" name="Picture 2" descr="C:\Users\Šárka\AppData\Local\Microsoft\Windows\Temporary Internet Files\Content.IE5\TC4MD317\MC9003295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301" y="1844824"/>
            <a:ext cx="1512168" cy="1436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614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ČERVEN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1997839"/>
            <a:ext cx="784887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Červen</a:t>
            </a:r>
            <a:r>
              <a:rPr lang="cs-CZ" sz="2800" dirty="0"/>
              <a:t> je měsíc rozkvetlých luk, přicházejícího léta a nejdelších dní.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Kvetou </a:t>
            </a:r>
            <a:r>
              <a:rPr lang="cs-CZ" sz="2800" dirty="0"/>
              <a:t>lípy a dozrávají třešně.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Začínají </a:t>
            </a:r>
            <a:r>
              <a:rPr lang="cs-CZ" sz="2800" dirty="0"/>
              <a:t>dozrávat lesní plody – borůvky, maliny a jahody.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Většina </a:t>
            </a:r>
            <a:r>
              <a:rPr lang="cs-CZ" sz="2800" dirty="0"/>
              <a:t>pěvců vyvádí první mláďata.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Rojí </a:t>
            </a:r>
            <a:r>
              <a:rPr lang="cs-CZ" sz="2800" dirty="0"/>
              <a:t>se lesní mravenci.</a:t>
            </a:r>
          </a:p>
        </p:txBody>
      </p:sp>
      <p:pic>
        <p:nvPicPr>
          <p:cNvPr id="7172" name="Picture 4" descr="C:\Users\Šárka\AppData\Local\Microsoft\Windows\Temporary Internet Files\Content.IE5\LHYGMJ6T\MC900293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923" y="5157192"/>
            <a:ext cx="936104" cy="124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Šárka\AppData\Local\Microsoft\Windows\Temporary Internet Files\Content.IE5\G9ADP2KJ\MC9001935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1807"/>
            <a:ext cx="1199827" cy="1352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Šárka\AppData\Local\Microsoft\Windows\Temporary Internet Files\Content.IE5\TC4MD317\MC9001232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68260"/>
            <a:ext cx="1743401" cy="205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0352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VLESE - ČERVENEC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340768"/>
            <a:ext cx="8252855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sz="2400" b="1" u="sng" dirty="0">
                <a:solidFill>
                  <a:schemeClr val="bg2">
                    <a:lumMod val="75000"/>
                  </a:schemeClr>
                </a:solidFill>
              </a:rPr>
              <a:t>Červenec</a:t>
            </a:r>
            <a:r>
              <a:rPr lang="cs-CZ" sz="2400" dirty="0"/>
              <a:t> je měsíc letních prázdnin, lesních plodů a vyhřátých luk.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Na </a:t>
            </a:r>
            <a:r>
              <a:rPr lang="cs-CZ" sz="2400" dirty="0"/>
              <a:t>pasekách kvetou třezalky, vrbky, hvozdíky a mnoho jiných bylin.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Můžeme </a:t>
            </a:r>
            <a:r>
              <a:rPr lang="cs-CZ" sz="2400" dirty="0"/>
              <a:t>si natrhat zralé borůvky a maliny a v košíku odnést mnoho druhů hub.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V </a:t>
            </a:r>
            <a:r>
              <a:rPr lang="cs-CZ" sz="2400" dirty="0"/>
              <a:t>lese i na jeho okrajích se dají sbírat četné druhy léčivých rostlin, např. třezalka, listy maliníku, ostružiníku, jahodníku, brusinky nebo máty.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Někteří </a:t>
            </a:r>
            <a:r>
              <a:rPr lang="cs-CZ" sz="2400" dirty="0"/>
              <a:t>pěvci začínají podruhé hnízdit, odlétají rorýsi a žluvy.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Probíhá </a:t>
            </a:r>
            <a:r>
              <a:rPr lang="cs-CZ" sz="2400" dirty="0"/>
              <a:t>srnčí říje, jeleni začínají vytloukat paroží.</a:t>
            </a:r>
          </a:p>
        </p:txBody>
      </p:sp>
      <p:pic>
        <p:nvPicPr>
          <p:cNvPr id="8197" name="Picture 5" descr="C:\Users\Šárka\AppData\Local\Microsoft\Windows\Temporary Internet Files\Content.IE5\TC4MD317\MC9004324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4664"/>
            <a:ext cx="158971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0439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SRPEN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305342"/>
            <a:ext cx="8352928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Srpen</a:t>
            </a:r>
            <a:r>
              <a:rPr lang="cs-CZ" sz="2800" dirty="0"/>
              <a:t> je nejteplejší měsíc roku, měsíc končících prázdnin a zralého obilí.</a:t>
            </a:r>
          </a:p>
          <a:p>
            <a:endParaRPr lang="cs-CZ" sz="24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Na pasekách </a:t>
            </a:r>
            <a:r>
              <a:rPr lang="cs-CZ" sz="2800" dirty="0"/>
              <a:t>se ozývá cvrkot kobylek a sarančat.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 </a:t>
            </a:r>
            <a:r>
              <a:rPr lang="cs-CZ" sz="2800" dirty="0"/>
              <a:t>lese kvete vřes, kromě malin a borůvek dozrávají i ostružiny.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Dozrává </a:t>
            </a:r>
            <a:r>
              <a:rPr lang="cs-CZ" sz="2800" dirty="0"/>
              <a:t>i netýkavka nedůtklivá se svými „vystřelovacími plody“.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Odlétají </a:t>
            </a:r>
            <a:r>
              <a:rPr lang="cs-CZ" sz="2800" dirty="0"/>
              <a:t>kukačky a </a:t>
            </a:r>
            <a:r>
              <a:rPr lang="cs-CZ" sz="2800" dirty="0" smtClean="0"/>
              <a:t>čápi, začíná </a:t>
            </a:r>
            <a:r>
              <a:rPr lang="cs-CZ" sz="2800" dirty="0"/>
              <a:t>tah mnoha dalších druhů </a:t>
            </a:r>
            <a:r>
              <a:rPr lang="cs-CZ" sz="2800" dirty="0" smtClean="0"/>
              <a:t>ptáků. Zpěv </a:t>
            </a:r>
            <a:r>
              <a:rPr lang="cs-CZ" sz="2800" dirty="0"/>
              <a:t>ptáků umlká.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Ondatry </a:t>
            </a:r>
            <a:r>
              <a:rPr lang="cs-CZ" sz="2800" dirty="0"/>
              <a:t>mají poslední vrhy mláďat.</a:t>
            </a:r>
          </a:p>
        </p:txBody>
      </p:sp>
      <p:pic>
        <p:nvPicPr>
          <p:cNvPr id="9218" name="Picture 2" descr="C:\Users\Šárka\AppData\Local\Microsoft\Windows\Temporary Internet Files\Content.IE5\G9ADP2KJ\MC900083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3304"/>
            <a:ext cx="2206370" cy="1070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1467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ZÁŘÍ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305342"/>
            <a:ext cx="828092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Září</a:t>
            </a:r>
            <a:r>
              <a:rPr lang="cs-CZ" sz="2800" dirty="0"/>
              <a:t> je měsíc babího léta, </a:t>
            </a:r>
            <a:r>
              <a:rPr lang="cs-CZ" sz="2800" dirty="0" smtClean="0"/>
              <a:t>čas              sklizně </a:t>
            </a:r>
            <a:r>
              <a:rPr lang="cs-CZ" sz="2800" dirty="0"/>
              <a:t>a prvních příprav na zimu.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Listy </a:t>
            </a:r>
            <a:r>
              <a:rPr lang="cs-CZ" sz="2800" dirty="0"/>
              <a:t>stromů se začínají vybarvovat. Kvete vřes.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Dozrávají </a:t>
            </a:r>
            <a:r>
              <a:rPr lang="cs-CZ" sz="2800" dirty="0"/>
              <a:t>bezinky, padají žaludy, v lese najdeme václavky.</a:t>
            </a:r>
          </a:p>
          <a:p>
            <a:pPr marL="514350" indent="-514350">
              <a:buFont typeface="Wingdings" pitchFamily="2" charset="2"/>
              <a:buChar char="q"/>
            </a:pPr>
            <a:r>
              <a:rPr lang="cs-CZ" sz="2800" dirty="0" smtClean="0"/>
              <a:t>Odlétají </a:t>
            </a:r>
            <a:r>
              <a:rPr lang="cs-CZ" sz="2800" dirty="0"/>
              <a:t>vlaštovky a jiřičky a stěhovat se začíná i většina ostatních tažných </a:t>
            </a:r>
            <a:r>
              <a:rPr lang="cs-CZ" sz="2800" dirty="0" smtClean="0"/>
              <a:t>ptáků. Začíná </a:t>
            </a:r>
            <a:r>
              <a:rPr lang="cs-CZ" sz="2800" dirty="0"/>
              <a:t>jelení </a:t>
            </a:r>
            <a:r>
              <a:rPr lang="cs-CZ" sz="2800" dirty="0" smtClean="0"/>
              <a:t>říje.</a:t>
            </a:r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Je </a:t>
            </a:r>
            <a:r>
              <a:rPr lang="cs-CZ" sz="2800" dirty="0"/>
              <a:t>čas hojnosti, početní stavy většiny živočichů dosahují maxima.</a:t>
            </a:r>
          </a:p>
        </p:txBody>
      </p:sp>
      <p:pic>
        <p:nvPicPr>
          <p:cNvPr id="10242" name="Picture 2" descr="C:\Users\Šárka\AppData\Local\Microsoft\Windows\Temporary Internet Files\Content.IE5\LHYGMJ6T\MC900331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24744"/>
            <a:ext cx="1813711" cy="140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08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ŘÍJEN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39300" y="1718423"/>
            <a:ext cx="828092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Říjen</a:t>
            </a:r>
            <a:r>
              <a:rPr lang="cs-CZ" sz="2800" dirty="0"/>
              <a:t> je měsíc barevných listů, zkracujících se dní a tažných ptáků.</a:t>
            </a:r>
          </a:p>
          <a:p>
            <a:endParaRPr lang="cs-CZ" sz="2800" dirty="0" smtClean="0"/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Listy </a:t>
            </a:r>
            <a:r>
              <a:rPr lang="cs-CZ" sz="2800" dirty="0"/>
              <a:t>stromů a keřů začínají opadávat.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Vrcholí </a:t>
            </a:r>
            <a:r>
              <a:rPr lang="cs-CZ" sz="2800" dirty="0"/>
              <a:t>odlet ptáků, přilétají hlavní hejna zimujících havranů.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Srnci </a:t>
            </a:r>
            <a:r>
              <a:rPr lang="cs-CZ" sz="2800" dirty="0"/>
              <a:t>shazují paroží, začíná říje daňků.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Mufloni </a:t>
            </a:r>
            <a:r>
              <a:rPr lang="cs-CZ" sz="2800" dirty="0"/>
              <a:t>a prasata spásají bukvice.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Jezevci </a:t>
            </a:r>
            <a:r>
              <a:rPr lang="cs-CZ" sz="2800" dirty="0"/>
              <a:t>a plazi upadají v zimní spánek.</a:t>
            </a:r>
          </a:p>
        </p:txBody>
      </p:sp>
      <p:pic>
        <p:nvPicPr>
          <p:cNvPr id="11266" name="Picture 2" descr="C:\Users\Šárka\AppData\Local\Microsoft\Windows\Temporary Internet Files\Content.IE5\D6QUFPO9\MP9002625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38831"/>
            <a:ext cx="1828800" cy="122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8306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LISTOPAD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188" y="1628800"/>
            <a:ext cx="820891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Listopad</a:t>
            </a:r>
            <a:r>
              <a:rPr lang="cs-CZ" sz="2800" dirty="0"/>
              <a:t> je měsícem podzimních plískanic, větrů na strništích a prvních mrazíků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Ze </a:t>
            </a:r>
            <a:r>
              <a:rPr lang="cs-CZ" sz="2800" dirty="0"/>
              <a:t>stromů opadávají zbylé listy.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Netopýři </a:t>
            </a:r>
            <a:r>
              <a:rPr lang="cs-CZ" sz="2800" dirty="0"/>
              <a:t>a další živočichové se ukládají k zimnímu spánku.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Hranostajové </a:t>
            </a:r>
            <a:r>
              <a:rPr lang="cs-CZ" sz="2800" dirty="0"/>
              <a:t>přebarvují do bílého šatu.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Mufloni </a:t>
            </a:r>
            <a:r>
              <a:rPr lang="cs-CZ" sz="2800" dirty="0"/>
              <a:t>mají říji, začíná chrutí (páření) divokých prasat.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Přilétají </a:t>
            </a:r>
            <a:r>
              <a:rPr lang="cs-CZ" sz="2800" dirty="0"/>
              <a:t>káně rousná, brkoslavi, hýlové.</a:t>
            </a:r>
          </a:p>
        </p:txBody>
      </p:sp>
      <p:pic>
        <p:nvPicPr>
          <p:cNvPr id="12290" name="Picture 2" descr="C:\Users\Šárka\AppData\Local\Microsoft\Windows\Temporary Internet Files\Content.IE5\TC4MD317\MC900304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574" y="2204864"/>
            <a:ext cx="1825142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55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PROSINEC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4452" y="1772816"/>
            <a:ext cx="820891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Prosinec</a:t>
            </a:r>
            <a:r>
              <a:rPr lang="cs-CZ" sz="2800" dirty="0"/>
              <a:t> je měsíc dlouhých temných večerů, krátkých dní s nízkou oblohou a prvním sněhem.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Někteří </a:t>
            </a:r>
            <a:r>
              <a:rPr lang="cs-CZ" sz="2800" dirty="0"/>
              <a:t>živočichové spí zimním spánkem.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Stromy </a:t>
            </a:r>
            <a:r>
              <a:rPr lang="cs-CZ" sz="2800" dirty="0"/>
              <a:t>také </a:t>
            </a:r>
            <a:r>
              <a:rPr lang="cs-CZ" sz="2800" dirty="0" smtClean="0"/>
              <a:t>spí, </a:t>
            </a:r>
            <a:r>
              <a:rPr lang="cs-CZ" sz="2800" dirty="0"/>
              <a:t>nekvetou žádné rostliny.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Po kraji se potulují hejna čečetek, čížků, sýkor</a:t>
            </a:r>
            <a:r>
              <a:rPr lang="cs-CZ" sz="2800" dirty="0"/>
              <a:t>, brhlíků, kvíčal.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Přezimující </a:t>
            </a:r>
            <a:r>
              <a:rPr lang="cs-CZ" sz="2800" dirty="0"/>
              <a:t>pěvci začínají hojně navštěvovat krmítka.</a:t>
            </a:r>
          </a:p>
        </p:txBody>
      </p:sp>
      <p:pic>
        <p:nvPicPr>
          <p:cNvPr id="13314" name="Picture 2" descr="C:\Users\Šárka\AppData\Local\Microsoft\Windows\Temporary Internet Files\Content.IE5\G9ADP2KJ\MP9004317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930436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04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LEDEN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81147" y="1412776"/>
            <a:ext cx="8352928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Leden</a:t>
            </a:r>
            <a:r>
              <a:rPr lang="cs-CZ" sz="2800" dirty="0"/>
              <a:t> je měsíc nejtužší zimy, ticha, ledu a sněhu, strádání a hladu.</a:t>
            </a:r>
          </a:p>
          <a:p>
            <a:endParaRPr lang="cs-CZ" sz="24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Listnaté </a:t>
            </a:r>
            <a:r>
              <a:rPr lang="cs-CZ" sz="2800" dirty="0"/>
              <a:t>stromy jsou zcela holé, kromě dubu zimního, jemuž listí opadá </a:t>
            </a:r>
            <a:r>
              <a:rPr lang="cs-CZ" sz="2800" dirty="0" smtClean="0"/>
              <a:t>na </a:t>
            </a:r>
            <a:r>
              <a:rPr lang="cs-CZ" sz="2800" dirty="0"/>
              <a:t>jaře.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Hadi </a:t>
            </a:r>
            <a:r>
              <a:rPr lang="cs-CZ" sz="2800" dirty="0"/>
              <a:t>a ještěrky na zimu znehybněli, i když se musí často budit, aby neumrzli.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Ptáci </a:t>
            </a:r>
            <a:r>
              <a:rPr lang="cs-CZ" sz="2800" dirty="0"/>
              <a:t>se živí plody, které zůstaly na </a:t>
            </a:r>
            <a:r>
              <a:rPr lang="cs-CZ" sz="2800" dirty="0" smtClean="0"/>
              <a:t>stromech, </a:t>
            </a:r>
            <a:r>
              <a:rPr lang="cs-CZ" sz="2800" dirty="0"/>
              <a:t>ale rádi zavítají i na </a:t>
            </a:r>
            <a:r>
              <a:rPr lang="cs-CZ" sz="2800" dirty="0" smtClean="0"/>
              <a:t>krmítka</a:t>
            </a:r>
            <a:r>
              <a:rPr lang="cs-CZ" sz="2800" dirty="0"/>
              <a:t>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I </a:t>
            </a:r>
            <a:r>
              <a:rPr lang="cs-CZ" sz="2800" dirty="0"/>
              <a:t>za mrazů zpívá </a:t>
            </a:r>
            <a:r>
              <a:rPr lang="cs-CZ" sz="2800" dirty="0" smtClean="0"/>
              <a:t>střízlík.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Probíhá </a:t>
            </a:r>
            <a:r>
              <a:rPr lang="cs-CZ" sz="2800" dirty="0"/>
              <a:t>kaňkování lišek, tokají krkavci, probíhá honcování (páření) zajíců.</a:t>
            </a:r>
          </a:p>
        </p:txBody>
      </p:sp>
      <p:pic>
        <p:nvPicPr>
          <p:cNvPr id="14338" name="Picture 2" descr="C:\Users\Šárka\AppData\Local\Microsoft\Windows\Temporary Internet Files\Content.IE5\TC4MD317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28799"/>
            <a:ext cx="1191320" cy="1170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5656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V LESE - ÚNOR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859340"/>
            <a:ext cx="828092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chemeClr val="bg2">
                    <a:lumMod val="75000"/>
                  </a:schemeClr>
                </a:solidFill>
              </a:rPr>
              <a:t>Únor</a:t>
            </a:r>
            <a:r>
              <a:rPr lang="cs-CZ" sz="2800" dirty="0"/>
              <a:t> je měsíc zimy, klidu, čekání na jaro a prodlužujících se dní.</a:t>
            </a:r>
          </a:p>
          <a:p>
            <a:endParaRPr lang="cs-CZ" sz="2800" dirty="0"/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Kvetou </a:t>
            </a:r>
            <a:r>
              <a:rPr lang="cs-CZ" sz="2800" dirty="0"/>
              <a:t>vrby jívy (kočičky).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Začíná </a:t>
            </a:r>
            <a:r>
              <a:rPr lang="cs-CZ" sz="2800" dirty="0"/>
              <a:t>tok puštíka a kalouse ušatého, za teplých dní začínají zpívat první ptáci, odlétají kvíčaly a havrani.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Jeleni </a:t>
            </a:r>
            <a:r>
              <a:rPr lang="cs-CZ" sz="2800" dirty="0"/>
              <a:t>shazují parohy, veverky rodí první mláďata.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Rodí </a:t>
            </a:r>
            <a:r>
              <a:rPr lang="cs-CZ" sz="2800" dirty="0"/>
              <a:t>se selata divokých prasat, probouzejí se jezevci.</a:t>
            </a:r>
          </a:p>
        </p:txBody>
      </p:sp>
      <p:pic>
        <p:nvPicPr>
          <p:cNvPr id="15362" name="Picture 2" descr="C:\Users\Šárka\AppData\Local\Microsoft\Windows\Temporary Internet Files\Content.IE5\TC4MD317\MC9003469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20888"/>
            <a:ext cx="1831543" cy="12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0545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DĚLAT, KDYŽ…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2416352"/>
            <a:ext cx="6102068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 se </a:t>
            </a:r>
            <a:r>
              <a:rPr lang="cs-CZ" sz="2800" dirty="0"/>
              <a:t>v lese ztratím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potkám </a:t>
            </a:r>
            <a:r>
              <a:rPr lang="cs-CZ" sz="2800" dirty="0"/>
              <a:t>divokou zvěř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naleznu </a:t>
            </a:r>
            <a:r>
              <a:rPr lang="cs-CZ" sz="2800" dirty="0"/>
              <a:t>zraněné zvíře nebo opuštěné mládě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mě </a:t>
            </a:r>
            <a:r>
              <a:rPr lang="cs-CZ" sz="2800" dirty="0"/>
              <a:t>uštkne had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sním </a:t>
            </a:r>
            <a:r>
              <a:rPr lang="cs-CZ" sz="2800" dirty="0"/>
              <a:t>jedovatou plodinu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/>
              <a:t>je </a:t>
            </a:r>
            <a:r>
              <a:rPr lang="cs-CZ" sz="2800" dirty="0"/>
              <a:t>v lese bouřka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1874729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75000"/>
                  </a:schemeClr>
                </a:solidFill>
              </a:rPr>
              <a:t>Úkol</a:t>
            </a: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: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800" dirty="0" smtClean="0"/>
              <a:t>zkus odpovědět - </a:t>
            </a:r>
            <a:r>
              <a:rPr lang="cs-CZ" sz="2800" u="sng" dirty="0" smtClean="0"/>
              <a:t>co dělat, když</a:t>
            </a:r>
            <a:endParaRPr lang="cs-CZ" sz="2800" b="1" u="sng" dirty="0"/>
          </a:p>
        </p:txBody>
      </p:sp>
      <p:pic>
        <p:nvPicPr>
          <p:cNvPr id="4098" name="Picture 2" descr="C:\Users\Šárka\AppData\Local\Microsoft\Windows\Temporary Internet Files\Content.IE5\LHYGMJ6T\MC9003612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38459"/>
            <a:ext cx="2333549" cy="1853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9390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4207" y="476672"/>
            <a:ext cx="8015399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Citace</a:t>
            </a:r>
            <a:r>
              <a:rPr lang="cs-CZ" sz="1200" dirty="0" smtClean="0"/>
              <a:t>: obr. </a:t>
            </a:r>
            <a:r>
              <a:rPr lang="cs-CZ" sz="1200" dirty="0"/>
              <a:t>Les: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/5/54/Wood_Jizera_Mountains.JPG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Douglaska: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</a:t>
            </a:r>
            <a:endParaRPr lang="cs-CZ" sz="1200" dirty="0" smtClean="0"/>
          </a:p>
          <a:p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/e/e3/Pseudotsuga_menziesii_glauca_tree.jpg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Jasan: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//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/4/4f/Fraxinus_excelsior.jpg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Jilm: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/e/</a:t>
            </a:r>
            <a:r>
              <a:rPr lang="cs-CZ" sz="1200" dirty="0" err="1"/>
              <a:t>eb</a:t>
            </a:r>
            <a:r>
              <a:rPr lang="cs-CZ" sz="1200" dirty="0"/>
              <a:t>/Mature_Ulmus_rubra_in_graveyard.jpg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Olše: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/8/80/Alnus-cordata-leaves.JPG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Hloh: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/c/c0/Common_hawthorn.jpg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Čičorka: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</a:t>
            </a:r>
            <a:endParaRPr lang="cs-CZ" sz="1200" dirty="0" smtClean="0"/>
          </a:p>
          <a:p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/e/</a:t>
            </a:r>
            <a:r>
              <a:rPr lang="cs-CZ" sz="1200" dirty="0" err="1"/>
              <a:t>ed</a:t>
            </a:r>
            <a:r>
              <a:rPr lang="cs-CZ" sz="1200" dirty="0"/>
              <a:t>/Securigera_varia_20070630w.JPG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Ďáblík: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</a:t>
            </a:r>
            <a:endParaRPr lang="cs-CZ" sz="1200" dirty="0" smtClean="0"/>
          </a:p>
          <a:p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/9/9b/Calla_palustris2.jpg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Devětsil: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</a:t>
            </a:r>
            <a:endParaRPr lang="cs-CZ" sz="1200" dirty="0" smtClean="0"/>
          </a:p>
          <a:p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/3/3f/Petasites_hybridus_plants.jpg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Hlaváček: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</a:t>
            </a:r>
            <a:endParaRPr lang="cs-CZ" sz="1200" dirty="0" smtClean="0"/>
          </a:p>
          <a:p>
            <a:r>
              <a:rPr lang="cs-CZ" sz="1200" dirty="0" smtClean="0"/>
              <a:t>St</a:t>
            </a:r>
            <a:r>
              <a:rPr lang="cs-CZ" sz="1200" dirty="0"/>
              <a:t>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</a:t>
            </a:r>
            <a:endParaRPr lang="cs-CZ" sz="1200" dirty="0" smtClean="0"/>
          </a:p>
          <a:p>
            <a:r>
              <a:rPr lang="cs-CZ" sz="1200" dirty="0" smtClean="0"/>
              <a:t>Dostupné </a:t>
            </a:r>
            <a:r>
              <a:rPr lang="cs-CZ" sz="1200" dirty="0"/>
              <a:t>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/f/</a:t>
            </a:r>
            <a:r>
              <a:rPr lang="cs-CZ" sz="1200" dirty="0" err="1"/>
              <a:t>fe</a:t>
            </a:r>
            <a:r>
              <a:rPr lang="cs-CZ" sz="1200" dirty="0"/>
              <a:t>/Adonis_vernalis05.jpg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Mařinka: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</a:t>
            </a:r>
            <a:endParaRPr lang="cs-CZ" sz="1200" dirty="0" smtClean="0"/>
          </a:p>
          <a:p>
            <a:r>
              <a:rPr lang="cs-CZ" sz="1200" dirty="0" smtClean="0"/>
              <a:t>St</a:t>
            </a:r>
            <a:r>
              <a:rPr lang="cs-CZ" sz="1200" dirty="0"/>
              <a:t>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</a:t>
            </a:r>
            <a:r>
              <a:rPr lang="cs-CZ" sz="1200" dirty="0" smtClean="0"/>
              <a:t>Dostupné </a:t>
            </a:r>
            <a:r>
              <a:rPr lang="cs-CZ" sz="1200" dirty="0"/>
              <a:t>z WWW: </a:t>
            </a:r>
            <a:endParaRPr lang="cs-CZ" sz="1200" dirty="0" smtClean="0"/>
          </a:p>
          <a:p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/0/05/GaliumodoratumWaldmeister.jpg&gt;.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19590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08138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Mochna: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/2/20/Zilverschoon_plant_Potentilla_anserina.jpg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Rozrazil: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/9/90/Veronica_chamaedrys_Ehrenpreis.jpg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Vraní oko: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/d/</a:t>
            </a:r>
            <a:r>
              <a:rPr lang="cs-CZ" sz="1200" dirty="0" err="1"/>
              <a:t>df</a:t>
            </a:r>
            <a:r>
              <a:rPr lang="cs-CZ" sz="1200" dirty="0"/>
              <a:t>/Paris_quadrifolia_2011_G1.jpg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Čirůvka: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/9/93/Calocybe_gambosa_080420wb.jpg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Penízovka: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/4/49/XN_Flammulina_velutipes_489.jpg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Pýchavka: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/3/35/Single_lycoperdon_perlatum.jpg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Suchohřib: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/0/05/Xerocomus_chrysenteron1.jpg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Hadovka: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/c/</a:t>
            </a:r>
            <a:r>
              <a:rPr lang="cs-CZ" sz="1200" dirty="0" err="1"/>
              <a:t>cb</a:t>
            </a:r>
            <a:r>
              <a:rPr lang="cs-CZ" sz="1200" dirty="0"/>
              <a:t>/Phallus_impudicus_docs009_%28b%29.jpg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Ryzec: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/8/89/Lactarius_deliciosus.jpg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Much. zelená: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/7/71/Amanita_phalloides.jpg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 err="1" smtClean="0"/>
              <a:t>Vláknice</a:t>
            </a:r>
            <a:r>
              <a:rPr lang="cs-CZ" sz="1200" dirty="0" smtClean="0"/>
              <a:t>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/f/</a:t>
            </a:r>
            <a:r>
              <a:rPr lang="cs-CZ" sz="1200" dirty="0" err="1"/>
              <a:t>fc</a:t>
            </a:r>
            <a:r>
              <a:rPr lang="cs-CZ" sz="1200" dirty="0"/>
              <a:t>/2010-04-27_Inocybe_erubescens.jpg&gt;.</a:t>
            </a:r>
          </a:p>
        </p:txBody>
      </p:sp>
    </p:spTree>
    <p:extLst>
      <p:ext uri="{BB962C8B-B14F-4D97-AF65-F5344CB8AC3E}">
        <p14:creationId xmlns:p14="http://schemas.microsoft.com/office/powerpoint/2010/main" val="2688513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06489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hlíva: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/4/48/Pleurotus_ostreatus_JPG6.jpg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Václavka: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/2/27/Armillaria.jpg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Pásovka</a:t>
            </a:r>
            <a:r>
              <a:rPr lang="cs-CZ" sz="1200" dirty="0"/>
              <a:t>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/a/a1/Snail-WA_edit02.jpg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Lýkožrout: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/1/12/Ips.typographus.jpg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roháč: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/0/09/Lucanus_cervus.jpg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Mniška: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/3/31/Lymantria_monacha02.jpg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Lumek: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/1/1c/Rhyssa_persuasoria.jpg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Slepýš: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/5/5e/Anguidae.jpg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Užovka: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/3/38/Natrix_natrix_%28Karl_L%29.jpg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Tetřev: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/4/42/Tetrao_urogallus_Richard_Bartz.jpg&gt;.</a:t>
            </a:r>
          </a:p>
        </p:txBody>
      </p:sp>
    </p:spTree>
    <p:extLst>
      <p:ext uri="{BB962C8B-B14F-4D97-AF65-F5344CB8AC3E}">
        <p14:creationId xmlns:p14="http://schemas.microsoft.com/office/powerpoint/2010/main" val="271105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4969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Žluna: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/3/38/Gr%C3%BCnspecht_Picus_viridis.jpg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Puštík: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</a:t>
            </a:r>
            <a:r>
              <a:rPr lang="cs-CZ" sz="1200" dirty="0" smtClean="0"/>
              <a:t>&lt;http</a:t>
            </a:r>
            <a:r>
              <a:rPr lang="cs-CZ" sz="1200" dirty="0"/>
              <a:t>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/5/55/Strix_aluco_3_%</a:t>
            </a:r>
            <a:r>
              <a:rPr lang="cs-CZ" sz="1200" dirty="0" smtClean="0"/>
              <a:t>28Martin_Mecnarowski%29.jpg&gt;.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Rejsek: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/0/0d/Common_Shrew.jpg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Kuna: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2012-01-01].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/f/ff/Martes_martes_crop.jpg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K roku </a:t>
            </a:r>
            <a:r>
              <a:rPr lang="cs-CZ" sz="1200" smtClean="0"/>
              <a:t>v lese:  </a:t>
            </a:r>
            <a:r>
              <a:rPr lang="cs-CZ" sz="1200" dirty="0" smtClean="0"/>
              <a:t>z </a:t>
            </a:r>
            <a:r>
              <a:rPr lang="cs-CZ" sz="1200" dirty="0" err="1"/>
              <a:t>z</a:t>
            </a:r>
            <a:r>
              <a:rPr lang="cs-CZ" sz="1200" dirty="0"/>
              <a:t> </a:t>
            </a:r>
            <a:r>
              <a:rPr lang="cs-CZ" sz="1200" dirty="0" err="1"/>
              <a:t>office</a:t>
            </a:r>
            <a:r>
              <a:rPr lang="cs-CZ" sz="1200" dirty="0"/>
              <a:t>. Microsoft.com 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8905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815</TotalTime>
  <Words>1514</Words>
  <Application>Microsoft Office PowerPoint</Application>
  <PresentationFormat>Předvádění na obrazovce (4:3)</PresentationFormat>
  <Paragraphs>439</Paragraphs>
  <Slides>34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40" baseType="lpstr">
      <vt:lpstr>Bodoni MT</vt:lpstr>
      <vt:lpstr>Corbel</vt:lpstr>
      <vt:lpstr>Verdana</vt:lpstr>
      <vt:lpstr>Wingdings</vt:lpstr>
      <vt:lpstr>Wingdings 2</vt:lpstr>
      <vt:lpstr>Carnival</vt:lpstr>
      <vt:lpstr>Prezentace aplikace PowerPoint</vt:lpstr>
      <vt:lpstr>EKOSYSTÉM LES</vt:lpstr>
      <vt:lpstr>ROSTLINY V LESE</vt:lpstr>
      <vt:lpstr>ROSTLINY V LESE</vt:lpstr>
      <vt:lpstr>ROSTLINY V LESE</vt:lpstr>
      <vt:lpstr>ROSTLINY V LESE</vt:lpstr>
      <vt:lpstr>Prezentace aplikace PowerPoint</vt:lpstr>
      <vt:lpstr>HOUBY</vt:lpstr>
      <vt:lpstr>HOUBY</vt:lpstr>
      <vt:lpstr>HOUBY</vt:lpstr>
      <vt:lpstr>HOUBY</vt:lpstr>
      <vt:lpstr>ŽIVOČICHOVÉ</vt:lpstr>
      <vt:lpstr>Prezentace aplikace PowerPoint</vt:lpstr>
      <vt:lpstr>Prezentace aplikace PowerPoint</vt:lpstr>
      <vt:lpstr>ŽIVOČICHOVÉ</vt:lpstr>
      <vt:lpstr>ŽIVOČICHOVÉ</vt:lpstr>
      <vt:lpstr>ŽIVOČICHOVÉ</vt:lpstr>
      <vt:lpstr>ROK V LESE - BŘEZEN</vt:lpstr>
      <vt:lpstr>ROK V LESE - DUBEN</vt:lpstr>
      <vt:lpstr>ROK V LESE - KVĚTEN</vt:lpstr>
      <vt:lpstr>ROK V LESE - ČERVEN</vt:lpstr>
      <vt:lpstr>ROK VLESE - ČERVENEC</vt:lpstr>
      <vt:lpstr>ROK V LESE - SRPEN</vt:lpstr>
      <vt:lpstr>ROK V LESE - ZÁŘÍ</vt:lpstr>
      <vt:lpstr>ROK V LESE - ŘÍJEN</vt:lpstr>
      <vt:lpstr>ROK V LESE - LISTOPAD</vt:lpstr>
      <vt:lpstr>ROK V LESE - PROSINEC</vt:lpstr>
      <vt:lpstr>ROK V LESE - LEDEN</vt:lpstr>
      <vt:lpstr>ROK V LESE - ÚNOR</vt:lpstr>
      <vt:lpstr>CO DĚLAT, KDYŽ…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188</cp:revision>
  <dcterms:created xsi:type="dcterms:W3CDTF">2012-01-01T08:17:37Z</dcterms:created>
  <dcterms:modified xsi:type="dcterms:W3CDTF">2013-08-02T12:14:53Z</dcterms:modified>
</cp:coreProperties>
</file>