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9" r:id="rId4"/>
    <p:sldId id="258" r:id="rId5"/>
    <p:sldId id="260" r:id="rId6"/>
    <p:sldId id="268" r:id="rId7"/>
    <p:sldId id="261" r:id="rId8"/>
    <p:sldId id="262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353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1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633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323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34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176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735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232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607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0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074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74CE8-3828-4BFF-BAD9-4C62A0246583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B80F9-AF60-479E-89B3-79F1FA5F9E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29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43608" y="1154078"/>
            <a:ext cx="763284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Chemie</a:t>
            </a:r>
          </a:p>
          <a:p>
            <a:r>
              <a:rPr lang="cs-CZ" dirty="0" smtClean="0"/>
              <a:t>ROČNÍK: osmý</a:t>
            </a:r>
          </a:p>
          <a:p>
            <a:r>
              <a:rPr lang="cs-CZ" dirty="0" smtClean="0"/>
              <a:t>TÉMA: Vodík</a:t>
            </a:r>
          </a:p>
          <a:p>
            <a:r>
              <a:rPr lang="cs-CZ" dirty="0" smtClean="0"/>
              <a:t>AUTOR: Mgr. Pavla Krásná</a:t>
            </a:r>
          </a:p>
          <a:p>
            <a:r>
              <a:rPr lang="cs-CZ" dirty="0" smtClean="0"/>
              <a:t>DATUM VYTVOŘENÍ: 4. 2.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VY_32_INOVACE_41_PK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86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809" y="5486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  <a:cs typeface="Calibri" pitchFamily="34" charset="0"/>
              </a:rPr>
              <a:t>Anotace</a:t>
            </a:r>
            <a:endParaRPr lang="cs-CZ" sz="2400" u="sng" dirty="0">
              <a:latin typeface="Arial Black" pitchFamily="34" charset="0"/>
              <a:cs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0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ročníku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zpracován jako prezentace v P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vodík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a úkoly k procvičení. Úkoly k procvičení  mohou sloužit jako samostatná práce nebo jako domácí úkol. Jsou doplněny výsledky.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41419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4149080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ročníku. Žáci ocenili prezentaci, která vedla k názornějšímu vysvětlení učiva. Byli seznámeni s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nejjednodušším chemickým prvkem – vodíkem, jeho výskytem, vlastnostmi , přípravou 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, sloučeninami a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použitím.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Úkoly k procvičení byly použity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jako opakování na konci vyučovací hodiny. Prezentace byla doplněna vhodnými obrázky, podle kterých žáci spolupracovali a doplňovali učivo. Žáci ocenili i pokus na přípravu vodíku.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8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44523" y="2505980"/>
            <a:ext cx="2880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Arial Black" pitchFamily="34" charset="0"/>
              </a:rPr>
              <a:t>Vodík</a:t>
            </a:r>
            <a:endParaRPr lang="cs-CZ" sz="6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M85UPSMB\MC900199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89539"/>
            <a:ext cx="1606990" cy="120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HV1HF528\MC9002324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737" y="1544948"/>
            <a:ext cx="2153216" cy="200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M85UPSMB\MC90044175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23" y="4005064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uzivatel\Local Settings\Temporary Internet Files\Content.IE5\I52SZBGL\MC9004405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7957" y="422615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uzivatel\Local Settings\Temporary Internet Files\Content.IE5\M85UPSMB\MC9002321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655474"/>
            <a:ext cx="1308226" cy="114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uzivatel\Local Settings\Temporary Internet Files\Content.IE5\M85UPSMB\MP90031690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874" y="515704"/>
            <a:ext cx="2332856" cy="148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61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68952" y="260648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Vodík</a:t>
            </a:r>
            <a:endParaRPr lang="cs-CZ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0037" y="999336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Výskyt: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66570" y="1522556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e sloučeninách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2313" y="2210742"/>
            <a:ext cx="5035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rial Black" pitchFamily="34" charset="0"/>
              </a:rPr>
              <a:t>( voda, kyseliny, bílkoviny...)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037" y="335699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Vlastnosti: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3356992"/>
            <a:ext cx="5868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bezbarvý plyn, bez zápachu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63285" y="4023112"/>
            <a:ext cx="58146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hořlavý, se vzduchem tvoří       </a:t>
            </a:r>
          </a:p>
          <a:p>
            <a:r>
              <a:rPr lang="cs-CZ" sz="2800" dirty="0">
                <a:latin typeface="Arial Black" pitchFamily="34" charset="0"/>
              </a:rPr>
              <a:t> </a:t>
            </a:r>
            <a:r>
              <a:rPr lang="cs-CZ" sz="2800" dirty="0" smtClean="0">
                <a:latin typeface="Arial Black" pitchFamily="34" charset="0"/>
              </a:rPr>
              <a:t> výbušnou směs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1" name="Picture 3" descr="C:\Documents and Settings\uzivatel\Local Settings\Temporary Internet Files\Content.IE5\M85UPSMB\MP900400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070" y="2245830"/>
            <a:ext cx="1280230" cy="85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uzivatel\Local Settings\Temporary Internet Files\Content.IE5\P5FF55ND\MC9002328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39" y="4564374"/>
            <a:ext cx="1357404" cy="112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Documents and Settings\uzivatel\Local Settings\Temporary Internet Files\Content.IE5\M85UPSMB\MC90019924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226" y="4982257"/>
            <a:ext cx="1161403" cy="1093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877634" y="5550475"/>
            <a:ext cx="3710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2 H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+ O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        2 H</a:t>
            </a:r>
            <a:r>
              <a:rPr lang="cs-CZ" sz="24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O 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4659241" y="5781307"/>
            <a:ext cx="37915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966570" y="999336"/>
            <a:ext cx="3071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e vesmíru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ODPEFLRB\MC9004387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61" y="475436"/>
            <a:ext cx="1240933" cy="124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899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6829" y="4220101"/>
            <a:ext cx="67553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Pokus : Laboratorní příprava</a:t>
            </a:r>
            <a:endParaRPr lang="cs-CZ" sz="3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5223304"/>
            <a:ext cx="662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>
                <a:latin typeface="Arial Black" pitchFamily="34" charset="0"/>
              </a:rPr>
              <a:t>Zn</a:t>
            </a:r>
            <a:r>
              <a:rPr lang="cs-CZ" sz="3200" dirty="0" smtClean="0">
                <a:latin typeface="Arial Black" pitchFamily="34" charset="0"/>
              </a:rPr>
              <a:t> + 2 </a:t>
            </a:r>
            <a:r>
              <a:rPr lang="cs-CZ" sz="3200" dirty="0" err="1" smtClean="0">
                <a:latin typeface="Arial Black" pitchFamily="34" charset="0"/>
              </a:rPr>
              <a:t>HCl</a:t>
            </a:r>
            <a:r>
              <a:rPr lang="cs-CZ" sz="3200" dirty="0" smtClean="0">
                <a:latin typeface="Arial Black" pitchFamily="34" charset="0"/>
              </a:rPr>
              <a:t>  </a:t>
            </a:r>
            <a:r>
              <a:rPr lang="cs-CZ" sz="3200" dirty="0" smtClean="0">
                <a:latin typeface="Arial Black" pitchFamily="34" charset="0"/>
                <a:cs typeface="Times New Roman"/>
              </a:rPr>
              <a:t>→  H</a:t>
            </a:r>
            <a:r>
              <a:rPr lang="cs-CZ" sz="3200" baseline="-25000" dirty="0" smtClean="0">
                <a:latin typeface="Arial Black" pitchFamily="34" charset="0"/>
                <a:cs typeface="Times New Roman"/>
              </a:rPr>
              <a:t>2</a:t>
            </a:r>
            <a:r>
              <a:rPr lang="cs-CZ" sz="3200" dirty="0" smtClean="0">
                <a:latin typeface="Arial Black" pitchFamily="34" charset="0"/>
                <a:cs typeface="Times New Roman"/>
              </a:rPr>
              <a:t> + ZnCl</a:t>
            </a:r>
            <a:r>
              <a:rPr lang="cs-CZ" sz="3200" baseline="-25000" dirty="0" smtClean="0">
                <a:latin typeface="Arial Black" pitchFamily="34" charset="0"/>
                <a:cs typeface="Times New Roman"/>
              </a:rPr>
              <a:t>2</a:t>
            </a:r>
            <a:endParaRPr lang="cs-CZ" sz="3200" baseline="-25000" dirty="0"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I52SZBGL\MM900297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140" y="3398063"/>
            <a:ext cx="1057275" cy="120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254218" y="5949280"/>
            <a:ext cx="3077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hlorid zinečnatý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52796" y="1771459"/>
            <a:ext cx="6733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tvoří dvouatomové molekuly 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88506" y="836712"/>
            <a:ext cx="55266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menší hustota než vzduch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Ovál 10"/>
          <p:cNvSpPr/>
          <p:nvPr/>
        </p:nvSpPr>
        <p:spPr>
          <a:xfrm>
            <a:off x="3832593" y="2564904"/>
            <a:ext cx="94039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037413" y="25649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398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3" grpId="0"/>
      <p:bldP spid="14" grpId="0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2482" y="472316"/>
            <a:ext cx="4670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Průmyslová výroba: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427984" y="1196826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  - ze zemního plynu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" name="Picture 2" descr="C:\Documents and Settings\uzivatel\Local Settings\Temporary Internet Files\Content.IE5\HV1HF528\MC9002903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918" y="1134739"/>
            <a:ext cx="1415072" cy="1223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5789" y="2754186"/>
            <a:ext cx="4127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r</a:t>
            </a:r>
            <a:r>
              <a:rPr lang="cs-CZ" sz="2800" dirty="0" smtClean="0">
                <a:latin typeface="Arial Black" pitchFamily="34" charset="0"/>
              </a:rPr>
              <a:t>ozkladem vody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6" name="Picture 4" descr="C:\Documents and Settings\uzivatel\Local Settings\Temporary Internet Files\Content.IE5\P5FF55ND\MP9004447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54186"/>
            <a:ext cx="1753684" cy="135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92482" y="4542194"/>
            <a:ext cx="6943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Přepravuje se stlačený  v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červeně</a:t>
            </a:r>
            <a:r>
              <a:rPr lang="cs-CZ" sz="2800" dirty="0" smtClean="0">
                <a:latin typeface="Arial Black" pitchFamily="34" charset="0"/>
              </a:rPr>
              <a:t> označených ocelových lahvích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8" name="Picture 5" descr="C:\Documents and Settings\uzivatel\Local Settings\Temporary Internet Files\Content.IE5\I52SZBGL\MC9002377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376" y="4989728"/>
            <a:ext cx="1482052" cy="129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03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8344" y="548680"/>
            <a:ext cx="4621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Sloučeniny vodíku: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572000" y="128995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latin typeface="Arial Black" pitchFamily="34" charset="0"/>
              </a:rPr>
              <a:t>v</a:t>
            </a:r>
            <a:r>
              <a:rPr lang="cs-CZ" sz="3600" dirty="0" smtClean="0">
                <a:latin typeface="Arial Black" pitchFamily="34" charset="0"/>
              </a:rPr>
              <a:t>oda H</a:t>
            </a:r>
            <a:r>
              <a:rPr lang="cs-CZ" sz="3600" baseline="-25000" dirty="0" smtClean="0">
                <a:latin typeface="Arial Black" pitchFamily="34" charset="0"/>
              </a:rPr>
              <a:t>2</a:t>
            </a:r>
            <a:r>
              <a:rPr lang="cs-CZ" sz="3600" dirty="0" smtClean="0">
                <a:latin typeface="Arial Black" pitchFamily="34" charset="0"/>
              </a:rPr>
              <a:t>O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72000" y="2531279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latin typeface="Arial Black" pitchFamily="34" charset="0"/>
              </a:rPr>
              <a:t>a</a:t>
            </a:r>
            <a:r>
              <a:rPr lang="cs-CZ" sz="3600" dirty="0" smtClean="0">
                <a:latin typeface="Arial Black" pitchFamily="34" charset="0"/>
              </a:rPr>
              <a:t>moniak NH</a:t>
            </a:r>
            <a:r>
              <a:rPr lang="cs-CZ" sz="3600" baseline="-25000" dirty="0" smtClean="0">
                <a:latin typeface="Arial Black" pitchFamily="34" charset="0"/>
              </a:rPr>
              <a:t>3</a:t>
            </a:r>
            <a:r>
              <a:rPr lang="cs-CZ" sz="3600" dirty="0" smtClean="0">
                <a:latin typeface="Arial Black" pitchFamily="34" charset="0"/>
              </a:rPr>
              <a:t> (čpavek)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4365104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latin typeface="Arial Black" pitchFamily="34" charset="0"/>
              </a:rPr>
              <a:t>p</a:t>
            </a:r>
            <a:r>
              <a:rPr lang="cs-CZ" sz="3600" dirty="0" smtClean="0">
                <a:latin typeface="Arial Black" pitchFamily="34" charset="0"/>
              </a:rPr>
              <a:t>eroxid vodíku H</a:t>
            </a:r>
            <a:r>
              <a:rPr lang="cs-CZ" sz="3600" baseline="-25000" dirty="0" smtClean="0">
                <a:latin typeface="Arial Black" pitchFamily="34" charset="0"/>
              </a:rPr>
              <a:t>2</a:t>
            </a:r>
            <a:r>
              <a:rPr lang="cs-CZ" sz="3600" dirty="0" smtClean="0">
                <a:latin typeface="Arial Black" pitchFamily="34" charset="0"/>
              </a:rPr>
              <a:t>O</a:t>
            </a:r>
            <a:r>
              <a:rPr lang="cs-CZ" sz="3600" baseline="-25000" dirty="0" smtClean="0">
                <a:latin typeface="Arial Black" pitchFamily="34" charset="0"/>
              </a:rPr>
              <a:t>2</a:t>
            </a:r>
            <a:endParaRPr lang="cs-CZ" sz="3600" baseline="-25000" dirty="0"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ODPEFLRB\MP9004000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30" y="1289955"/>
            <a:ext cx="2389562" cy="159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uzivatel\Local Settings\Temporary Internet Files\Content.IE5\ODPEFLRB\MC90044036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95606"/>
            <a:ext cx="1784849" cy="178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uzivatel\Local Settings\Temporary Internet Files\Content.IE5\M85UPSMB\MM900283654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136807"/>
            <a:ext cx="1113855" cy="120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37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3407" y="653225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Použití: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89993" y="512366"/>
            <a:ext cx="4896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výroba sloučenin – amoniaku, chlorovodíku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70013" y="1916832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s kyslíkem ke sváření a řezání kovů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3284984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výroba ztužených  pokrmových tuků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27984" y="4509118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dříve jako náplň vzducholodí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5724835"/>
            <a:ext cx="4673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alivo budoucnosti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F2B0RZM8\MC9003119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07" y="3239091"/>
            <a:ext cx="1826971" cy="123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zivatel\Local Settings\Temporary Internet Files\Content.IE5\ODPEFLRB\MC9003350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6" y="4725144"/>
            <a:ext cx="1835297" cy="1835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zivatel\Local Settings\Temporary Internet Files\Content.IE5\I52SZBGL\MM90031579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6" y="1403761"/>
            <a:ext cx="1321608" cy="132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409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Zajímavosti: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8569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Vodík se používal jako náplň do vzducholodí, než došlo k výbuchu vzducholodi Hindenburg r. 1937. 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5122" name="Picture 2" descr="C:\Documents and Settings\uzivatel\Local Settings\Temporary Internet Files\Content.IE5\P5FF55ND\MC9003119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10252"/>
            <a:ext cx="1417542" cy="95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5000" y="3133127"/>
            <a:ext cx="701584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Slunce je tvořeno převážně vodíkem, probíhají na něm reakce za uvolnění obrovského množství energie.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5123" name="Picture 3" descr="C:\Documents and Settings\uzivatel\Local Settings\Temporary Internet Files\Content.IE5\P5FF55ND\MP90040108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683" y="3501008"/>
            <a:ext cx="1620813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5445224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Vodíková bomba – hrozba pro lidstvo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5124" name="Picture 4" descr="C:\Documents and Settings\uzivatel\Local Settings\Temporary Internet Files\Content.IE5\M85UPSMB\MC9002155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576" y="5157192"/>
            <a:ext cx="891590" cy="141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70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9737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Procvičení: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098" name="Picture 2" descr="C:\Documents and Settings\uzivatel\Local Settings\Temporary Internet Files\Content.IE5\HV1HF528\MC900437807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801" y="328269"/>
            <a:ext cx="1015549" cy="101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9474" y="820598"/>
            <a:ext cx="202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Doplň: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6412" y="1379599"/>
            <a:ext cx="29954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Mg + 2 </a:t>
            </a:r>
            <a:r>
              <a:rPr lang="cs-CZ" sz="2800" dirty="0" err="1" smtClean="0">
                <a:latin typeface="Arial Black" pitchFamily="34" charset="0"/>
              </a:rPr>
              <a:t>HCl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843808" y="1629044"/>
            <a:ext cx="456879" cy="1216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85496" y="2504282"/>
            <a:ext cx="1896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Doplň: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1197" y="3140968"/>
            <a:ext cx="597073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Značka vodíku je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……</a:t>
            </a:r>
            <a:r>
              <a:rPr lang="cs-CZ" sz="2800" dirty="0" smtClean="0">
                <a:latin typeface="Arial Black" pitchFamily="34" charset="0"/>
              </a:rPr>
              <a:t>.</a:t>
            </a:r>
          </a:p>
          <a:p>
            <a:r>
              <a:rPr lang="cs-CZ" sz="2800" dirty="0" smtClean="0">
                <a:latin typeface="Arial Black" pitchFamily="34" charset="0"/>
              </a:rPr>
              <a:t>Protonové číslo Z =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</a:t>
            </a:r>
            <a:r>
              <a:rPr lang="cs-CZ" sz="2800" dirty="0" smtClean="0">
                <a:latin typeface="Arial Black" pitchFamily="34" charset="0"/>
              </a:rPr>
              <a:t>. </a:t>
            </a:r>
          </a:p>
          <a:p>
            <a:r>
              <a:rPr lang="cs-CZ" sz="2800" dirty="0" smtClean="0">
                <a:latin typeface="Arial Black" pitchFamily="34" charset="0"/>
              </a:rPr>
              <a:t>Počet valenčních e</a:t>
            </a:r>
            <a:r>
              <a:rPr lang="cs-CZ" sz="2800" baseline="30000" dirty="0" smtClean="0">
                <a:latin typeface="Arial Black" pitchFamily="34" charset="0"/>
              </a:rPr>
              <a:t>-</a:t>
            </a:r>
            <a:r>
              <a:rPr lang="cs-CZ" sz="2800" dirty="0" smtClean="0">
                <a:latin typeface="Arial Black" pitchFamily="34" charset="0"/>
              </a:rPr>
              <a:t> je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…...</a:t>
            </a:r>
            <a:r>
              <a:rPr lang="cs-CZ" sz="2800" dirty="0" smtClean="0">
                <a:latin typeface="Arial Black" pitchFamily="34" charset="0"/>
              </a:rPr>
              <a:t>. </a:t>
            </a:r>
          </a:p>
          <a:p>
            <a:r>
              <a:rPr lang="cs-CZ" sz="2800" dirty="0" smtClean="0">
                <a:latin typeface="Arial Black" pitchFamily="34" charset="0"/>
              </a:rPr>
              <a:t>Vodík je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 </a:t>
            </a:r>
            <a:r>
              <a:rPr lang="cs-CZ" sz="2800" dirty="0" smtClean="0">
                <a:latin typeface="Arial Black" pitchFamily="34" charset="0"/>
              </a:rPr>
              <a:t>plyn. </a:t>
            </a:r>
          </a:p>
          <a:p>
            <a:r>
              <a:rPr lang="cs-CZ" sz="2800" dirty="0" smtClean="0">
                <a:latin typeface="Arial Black" pitchFamily="34" charset="0"/>
              </a:rPr>
              <a:t>Hustotu má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….. </a:t>
            </a:r>
            <a:r>
              <a:rPr lang="cs-CZ" sz="2800" dirty="0" smtClean="0">
                <a:latin typeface="Arial Black" pitchFamily="34" charset="0"/>
              </a:rPr>
              <a:t>než vzduch.</a:t>
            </a:r>
          </a:p>
          <a:p>
            <a:r>
              <a:rPr lang="cs-CZ" sz="2800" dirty="0" smtClean="0">
                <a:latin typeface="Arial Black" pitchFamily="34" charset="0"/>
              </a:rPr>
              <a:t>Tvoří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……..</a:t>
            </a:r>
            <a:r>
              <a:rPr lang="cs-CZ" sz="2800" dirty="0" smtClean="0">
                <a:latin typeface="Arial Black" pitchFamily="34" charset="0"/>
              </a:rPr>
              <a:t>H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r>
              <a:rPr lang="cs-CZ" sz="2800" dirty="0" smtClean="0">
                <a:latin typeface="Arial Black" pitchFamily="34" charset="0"/>
              </a:rPr>
              <a:t>.</a:t>
            </a:r>
          </a:p>
          <a:p>
            <a:r>
              <a:rPr lang="cs-CZ" sz="2800" dirty="0" smtClean="0">
                <a:latin typeface="Arial Black" pitchFamily="34" charset="0"/>
              </a:rPr>
              <a:t>Používá se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……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91880" y="1379599"/>
            <a:ext cx="2483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+ MgCl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38067" y="1902819"/>
            <a:ext cx="33477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FF0000"/>
                </a:solidFill>
                <a:latin typeface="Arial Black" pitchFamily="34" charset="0"/>
              </a:rPr>
              <a:t>chlorid hořečnatý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588225" y="3061064"/>
            <a:ext cx="598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588225" y="3481449"/>
            <a:ext cx="598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1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585487" y="3897923"/>
            <a:ext cx="598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1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111934" y="4352152"/>
            <a:ext cx="20604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bezbarvý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347341" y="4782959"/>
            <a:ext cx="16738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menší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760736" y="5242943"/>
            <a:ext cx="2852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dvouatomové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97010" y="5766163"/>
            <a:ext cx="5500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s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kyslíkem ke sváření kovů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06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/>
      <p:bldP spid="12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80928"/>
            <a:ext cx="350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340767"/>
            <a:ext cx="817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Mgr. ŠIBOR, J. Ph.D., Mgr. PLUCKOVÁ, I. Ph.D., Mgr. Mach, J. Chemie pro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8.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 - Úvod do obecné a anorganické chemie,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vyd. Brno: Nová škola, s. r. o.,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2010.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ISBN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9788072891337. s.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smtClean="0">
                <a:latin typeface="Calibri" pitchFamily="34" charset="0"/>
                <a:cs typeface="Calibri" pitchFamily="34" charset="0"/>
              </a:rPr>
              <a:t>48, 49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00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469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EU12</cp:lastModifiedBy>
  <cp:revision>34</cp:revision>
  <dcterms:created xsi:type="dcterms:W3CDTF">2012-02-01T21:09:57Z</dcterms:created>
  <dcterms:modified xsi:type="dcterms:W3CDTF">2013-01-02T18:04:49Z</dcterms:modified>
</cp:coreProperties>
</file>