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58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smtClean="0"/>
            <a:t>ŠKOLY</a:t>
          </a:r>
          <a:r>
            <a:rPr lang="cs-CZ" sz="2000" smtClean="0"/>
            <a:t>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Ekosystém </a:t>
          </a:r>
          <a:r>
            <a:rPr lang="cs-CZ" sz="2000" dirty="0" smtClean="0"/>
            <a:t>pole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smtClean="0"/>
            <a:t>ŠKOLY</a:t>
          </a:r>
          <a:r>
            <a:rPr lang="cs-CZ" sz="2000" kern="1200" smtClean="0"/>
            <a:t>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Ekosystém </a:t>
          </a:r>
          <a:r>
            <a:rPr lang="cs-CZ" sz="2000" kern="1200" dirty="0" smtClean="0"/>
            <a:t>pole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11" Type="http://schemas.openxmlformats.org/officeDocument/2006/relationships/image" Target="../media/image20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1.png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3.png"/><Relationship Id="rId10" Type="http://schemas.openxmlformats.org/officeDocument/2006/relationships/image" Target="../media/image41.jpeg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wmf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6510896"/>
              </p:ext>
            </p:extLst>
          </p:nvPr>
        </p:nvGraphicFramePr>
        <p:xfrm>
          <a:off x="797088" y="1268760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4188" y="3284984"/>
            <a:ext cx="8458200" cy="914400"/>
          </a:xfrm>
        </p:spPr>
        <p:txBody>
          <a:bodyPr>
            <a:normAutofit lnSpcReduction="10000"/>
          </a:bodyPr>
          <a:lstStyle/>
          <a:p>
            <a:r>
              <a:rPr lang="cs-CZ" sz="2000" b="1" u="sng" dirty="0" smtClean="0"/>
              <a:t>Anotace</a:t>
            </a:r>
            <a:r>
              <a:rPr lang="cs-CZ" sz="2000" b="1" dirty="0" smtClean="0"/>
              <a:t>: </a:t>
            </a:r>
            <a:r>
              <a:rPr lang="cs-CZ" sz="2000" dirty="0"/>
              <a:t>výklad se závěrečným </a:t>
            </a:r>
            <a:r>
              <a:rPr lang="cs-CZ" sz="2000" dirty="0" smtClean="0"/>
              <a:t>poznáváním rostlin a živočichů a s řešením – jednoduchá charakteristika pole, rostliny vyskytující se na poli, živočichové žijící v blízkosti pole a na poli</a:t>
            </a:r>
            <a:endParaRPr lang="cs-CZ" sz="2000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POLE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145" y="1412776"/>
            <a:ext cx="6618312" cy="4963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85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POLE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853" y="1412776"/>
            <a:ext cx="756181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umělý ekosystém velmi ovlivňován člověkem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pěstuje se na něm obvykle jeden druh rostliny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druhy rostlin se na jednom poli střídají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</a:rPr>
              <a:t>Úkol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: K čemu může vést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ničení mezí? Ve které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době se u nás rozorávaly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meze?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28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</a:t>
            </a:r>
            <a:r>
              <a:rPr lang="cs-CZ" sz="2800" dirty="0" smtClean="0"/>
              <a:t>Lán </a:t>
            </a:r>
            <a:r>
              <a:rPr lang="cs-CZ" sz="2800" dirty="0"/>
              <a:t>pole (vpředu) a </a:t>
            </a:r>
            <a:r>
              <a:rPr lang="cs-CZ" sz="2800" dirty="0" smtClean="0"/>
              <a:t>menší pole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oddělená mezemi (v pozadí)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428" y="3048239"/>
            <a:ext cx="3230585" cy="2422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505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err="1" smtClean="0"/>
              <a:t>ROSTLInY</a:t>
            </a:r>
            <a:r>
              <a:rPr lang="cs-CZ" sz="4000" b="1" dirty="0" smtClean="0"/>
              <a:t> NA POLI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63713"/>
            <a:ext cx="3913315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>
                    <a:lumMod val="50000"/>
                  </a:schemeClr>
                </a:solidFill>
              </a:rPr>
              <a:t>mírný podnebný pás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obiloviny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olejniny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okopaniny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přadné rostliny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luskoviny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zelenina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pícniny</a:t>
            </a:r>
          </a:p>
          <a:p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</a:rPr>
              <a:t>Úkol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: Do kterých z těchto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skupin bys zařadil 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znázorněné  obrázky?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/>
          </a:p>
          <a:p>
            <a:pPr marL="457200" indent="-457200">
              <a:buBlip>
                <a:blip r:embed="rId2"/>
              </a:buBlip>
            </a:pPr>
            <a:endParaRPr lang="cs-CZ" sz="2800" u="sng" dirty="0"/>
          </a:p>
        </p:txBody>
      </p:sp>
      <p:pic>
        <p:nvPicPr>
          <p:cNvPr id="1026" name="Picture 2" descr="C:\Users\Šárka\AppData\Local\Microsoft\Windows\Temporary Internet Files\Content.IE5\TC4MD317\MP9001779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500" y="1405631"/>
            <a:ext cx="2937520" cy="195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G9ADP2KJ\MP9004026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41424"/>
            <a:ext cx="16314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TC4MD317\MP9004226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241" y="3507139"/>
            <a:ext cx="2068311" cy="137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LHYGMJ6T\MP9003996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23303"/>
            <a:ext cx="1593710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G9ADP2KJ\MP9001442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68" y="178068"/>
            <a:ext cx="1977379" cy="129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LHYGMJ6T\MP9004231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237" y="178068"/>
            <a:ext cx="1654536" cy="110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LHYGMJ6T\MP9003878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292" y="5085184"/>
            <a:ext cx="2098481" cy="149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58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Rostliny na poli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13814"/>
            <a:ext cx="429418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kokoška pastuší tobolka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penízek rolní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rmen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chrpa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vlčí mák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pýr plazivý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svízel přítula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pcháč rolní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274" y="4342420"/>
            <a:ext cx="1754498" cy="233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028" y="1561386"/>
            <a:ext cx="1721708" cy="252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2369840" cy="1777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70" y="5397810"/>
            <a:ext cx="1735460" cy="1301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27970"/>
            <a:ext cx="1284683" cy="1653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621546" cy="1418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04074"/>
            <a:ext cx="1812282" cy="2247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97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ŽIVOČICHOVÉ NA POLI</a:t>
            </a:r>
            <a:endParaRPr lang="cs-CZ" sz="4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28835"/>
            <a:ext cx="2664296" cy="199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47434"/>
            <a:ext cx="2558777" cy="210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23085"/>
            <a:ext cx="2622947" cy="19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810" y="3918956"/>
            <a:ext cx="2765672" cy="2074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5932" y="3318275"/>
            <a:ext cx="1798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bažant polní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6671" y="3355751"/>
            <a:ext cx="1824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hraboš polní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27756" y="5993210"/>
            <a:ext cx="1806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křeček polní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86404" y="6010416"/>
            <a:ext cx="1556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káně lesní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6832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/>
              <a:t>ŽIVOČICHOVÉ NA POLI</a:t>
            </a:r>
            <a:endParaRPr lang="cs-CZ" sz="4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671" y="1268760"/>
            <a:ext cx="3586545" cy="254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36115"/>
            <a:ext cx="2943698" cy="4148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420" y="433390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31101" y="3809636"/>
            <a:ext cx="2044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koroptev polní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0958" y="5584997"/>
            <a:ext cx="2326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poštolka obecná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7505" y="6167219"/>
            <a:ext cx="1861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sysel obecný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7529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/>
              <a:t>ŽIVOČICHOVÉ NA POLI</a:t>
            </a:r>
            <a:endParaRPr lang="cs-CZ" sz="4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48" y="2123128"/>
            <a:ext cx="3085477" cy="385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644" y="2123128"/>
            <a:ext cx="4247861" cy="3895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166" y="5981584"/>
            <a:ext cx="1786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králík divoký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5988699"/>
            <a:ext cx="147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zajíc polní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3548" y="1439198"/>
            <a:ext cx="7503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</a:rPr>
              <a:t>Úkol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: Jaký je rozdíl mezi těmito dvěma živočichy?</a:t>
            </a:r>
            <a:endParaRPr lang="cs-CZ" sz="2800" u="sng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55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Poznávání rostlin</a:t>
            </a:r>
            <a:endParaRPr lang="cs-CZ" sz="4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23" y="1864666"/>
            <a:ext cx="1590675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827" y="5629191"/>
            <a:ext cx="16589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869" y="1783910"/>
            <a:ext cx="209708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551" y="1951109"/>
            <a:ext cx="1622425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368" y="4181037"/>
            <a:ext cx="1719263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65816"/>
            <a:ext cx="2371725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196" y="116027"/>
            <a:ext cx="1279525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9" y="1490733"/>
            <a:ext cx="1749425" cy="234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23" y="289857"/>
            <a:ext cx="173672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501" y="292006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5368" y="1864666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32139" y="1490733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28702" y="1809237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172183" y="128793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59891" y="1951109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6940" y="4319204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1</a:t>
            </a:r>
            <a:endParaRPr lang="cs-CZ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317708" y="4175502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41886" y="36739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44556" y="3685459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0176" y="5629191"/>
            <a:ext cx="593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19204"/>
            <a:ext cx="1812282" cy="2247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31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/>
              <a:t>Poznávání </a:t>
            </a:r>
            <a:r>
              <a:rPr lang="cs-CZ" sz="4000" b="1" dirty="0" smtClean="0"/>
              <a:t>rostlin - ŘEŠENÍ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459395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 pcháč rolní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2 chrpa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3 mák setý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4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kokoška pastuší tobolka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5 pýr plazivý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6 svízel přítula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7 brokolice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8 penízek rolní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9 rmen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10 jetel luční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Šárka\AppData\Local\Microsoft\Windows\Temporary Internet Files\Content.IE5\D6QUFPO9\MP9004330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201" y="3645024"/>
            <a:ext cx="4636003" cy="279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G9ADP2KJ\MP900425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49" y="1442298"/>
            <a:ext cx="1975274" cy="198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6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POZNÁVÁNÍ ŽIVOČICHŮ</a:t>
            </a:r>
            <a:endParaRPr lang="cs-CZ" sz="4000" b="1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8638"/>
            <a:ext cx="1876062" cy="154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230" y="1700808"/>
            <a:ext cx="2168332" cy="162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71775"/>
            <a:ext cx="1978787" cy="1484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69317"/>
            <a:ext cx="2119449" cy="1591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890" y="4878444"/>
            <a:ext cx="2479489" cy="17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635" y="149286"/>
            <a:ext cx="1734751" cy="2444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10" y="4905765"/>
            <a:ext cx="2305849" cy="1733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56341"/>
            <a:ext cx="2135894" cy="2670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83368"/>
            <a:ext cx="2165986" cy="1986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169228" y="3647266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8570" y="1687836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65572" y="3085138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6638" y="4922004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245418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70789" y="4878444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-71132" y="2683368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81396" y="1210644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17974" y="5150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8396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/>
              <a:t>POZNÁVÁNÍ </a:t>
            </a:r>
            <a:r>
              <a:rPr lang="cs-CZ" sz="4000" b="1" dirty="0" smtClean="0"/>
              <a:t>ŽIVOČICHŮ - ŘEŠENÍ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3839705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1 králík divoký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2 bažant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3 káně lesní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4 sysel obecný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5 hraboš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6 koroptev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7 zajíc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8 křeček polní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9 poštolka obecná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5" name="Picture 7" descr="C:\Users\Šárka\AppData\Local\Microsoft\Windows\Temporary Internet Files\Content.IE5\G9ADP2KJ\MC9003264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454" y="3166484"/>
            <a:ext cx="1735817" cy="173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árka\AppData\Local\Microsoft\Windows\Temporary Internet Files\Content.IE5\D6QUFPO9\MC900281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398" y="4948793"/>
            <a:ext cx="1426579" cy="18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árka\AppData\Local\Microsoft\Windows\Temporary Internet Files\Content.IE5\G9ADP2KJ\MC9002808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186" y="4949470"/>
            <a:ext cx="2178867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árka\AppData\Local\Microsoft\Windows\Temporary Internet Files\Content.IE5\D6QUFPO9\MC9004382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338" y="1421417"/>
            <a:ext cx="1879600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LHYGMJ6T\MC9003509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55" y="0"/>
            <a:ext cx="959903" cy="157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Šárka\AppData\Local\Microsoft\Windows\Temporary Internet Files\Content.IE5\G9ADP2KJ\MC9003511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657" y="1403342"/>
            <a:ext cx="1577481" cy="158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Šárka\AppData\Local\Microsoft\Windows\Temporary Internet Files\Content.IE5\G9ADP2KJ\MC9002994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089" y="2707292"/>
            <a:ext cx="1874837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66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31837"/>
            <a:ext cx="8424936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Citace</a:t>
            </a:r>
            <a:r>
              <a:rPr lang="cs-CZ" sz="1400" b="1" dirty="0" smtClean="0"/>
              <a:t>: </a:t>
            </a:r>
            <a:r>
              <a:rPr lang="cs-CZ" sz="1400" dirty="0" smtClean="0"/>
              <a:t> obr. </a:t>
            </a:r>
            <a:r>
              <a:rPr lang="cs-CZ" sz="1400" dirty="0"/>
              <a:t>pole: </a:t>
            </a:r>
            <a:r>
              <a:rPr lang="cs-CZ" sz="1400" dirty="0" err="1"/>
              <a:t>Soubor:Pole</a:t>
            </a:r>
            <a:r>
              <a:rPr lang="cs-CZ" sz="1400" dirty="0"/>
              <a:t> v </a:t>
            </a:r>
            <a:r>
              <a:rPr lang="cs-CZ" sz="1400" dirty="0" err="1"/>
              <a:t>Cesku</a:t>
            </a:r>
            <a:r>
              <a:rPr lang="cs-CZ" sz="1400" dirty="0"/>
              <a:t> lan bez mezi.jpg.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2012-01-08]. Dostupné z WWW: &lt;http://cs.wikipedia.org/wiki/</a:t>
            </a:r>
            <a:r>
              <a:rPr lang="cs-CZ" sz="1400" dirty="0" err="1"/>
              <a:t>Soubor:Pole_v_Cesku_lan_bez_mezi.jpg</a:t>
            </a:r>
            <a:r>
              <a:rPr lang="cs-CZ" sz="1400" dirty="0"/>
              <a:t>&gt;. </a:t>
            </a:r>
            <a:endParaRPr lang="cs-CZ" sz="1400" b="1" u="sng" dirty="0"/>
          </a:p>
          <a:p>
            <a:r>
              <a:rPr lang="cs-CZ" sz="1400" dirty="0" smtClean="0"/>
              <a:t>obr. Lán: </a:t>
            </a:r>
            <a:r>
              <a:rPr lang="cs-CZ" sz="1400" dirty="0" err="1"/>
              <a:t>Soubor:Pole</a:t>
            </a:r>
            <a:r>
              <a:rPr lang="cs-CZ" sz="1400" dirty="0"/>
              <a:t> v Polsku </a:t>
            </a:r>
            <a:r>
              <a:rPr lang="cs-CZ" sz="1400" dirty="0" err="1"/>
              <a:t>uzka</a:t>
            </a:r>
            <a:r>
              <a:rPr lang="cs-CZ" sz="1400" dirty="0"/>
              <a:t> s mezemi.jpg.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2012-01-08]. Dostupné z WWW: &lt;http://cs.wikipedia.org/wiki/</a:t>
            </a:r>
            <a:r>
              <a:rPr lang="cs-CZ" sz="1400" dirty="0" err="1"/>
              <a:t>Soubor:Pole_v_Polsku_uzka_s_mezemi.jpg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Penízek : </a:t>
            </a:r>
            <a:r>
              <a:rPr lang="cs-CZ" sz="1400" dirty="0" err="1"/>
              <a:t>Soubor:Thlaspi</a:t>
            </a:r>
            <a:r>
              <a:rPr lang="cs-CZ" sz="1400" dirty="0"/>
              <a:t> arvense2 eF.jpg.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&lt;http://cs.wikipedia.org/wiki/Soubor:Thlaspi_arvense2_eF.jpg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Chrpa: </a:t>
            </a:r>
            <a:r>
              <a:rPr lang="cs-CZ" sz="1400" dirty="0" err="1"/>
              <a:t>Soubor:Chrpa.jpg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</a:t>
            </a:r>
            <a:r>
              <a:rPr lang="cs-CZ" sz="1400" dirty="0" err="1"/>
              <a:t>Soubor:Chrpa.jpg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Pýr: </a:t>
            </a:r>
            <a:r>
              <a:rPr lang="cs-CZ" sz="1400" dirty="0"/>
              <a:t>Soubor:Koeh-203.jpg.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&lt;http://cs.wikipedia.org/wiki/Soubor:Koeh-203.jpg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Svízel : </a:t>
            </a:r>
            <a:r>
              <a:rPr lang="cs-CZ" sz="1400" dirty="0" err="1"/>
              <a:t>Soubor:Galium</a:t>
            </a:r>
            <a:r>
              <a:rPr lang="cs-CZ" sz="1400" dirty="0"/>
              <a:t> aparine1 ies.jpg.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&lt;http://cs.wikipedia.org/wiki/Soubor:Galium_aparine1_ies.jpg&gt;.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Pcháč: </a:t>
            </a:r>
            <a:r>
              <a:rPr lang="cs-CZ" sz="1400" dirty="0" err="1"/>
              <a:t>Soubor:Cirsium</a:t>
            </a:r>
            <a:r>
              <a:rPr lang="cs-CZ" sz="1400" dirty="0"/>
              <a:t> </a:t>
            </a:r>
            <a:r>
              <a:rPr lang="cs-CZ" sz="1400" dirty="0" err="1"/>
              <a:t>arvense</a:t>
            </a:r>
            <a:r>
              <a:rPr lang="cs-CZ" sz="1400" dirty="0"/>
              <a:t> </a:t>
            </a:r>
            <a:r>
              <a:rPr lang="cs-CZ" sz="1400" dirty="0" err="1"/>
              <a:t>with</a:t>
            </a:r>
            <a:r>
              <a:rPr lang="cs-CZ" sz="1400" dirty="0"/>
              <a:t> </a:t>
            </a:r>
            <a:r>
              <a:rPr lang="cs-CZ" sz="1400" dirty="0" err="1"/>
              <a:t>Bees</a:t>
            </a:r>
            <a:r>
              <a:rPr lang="cs-CZ" sz="1400" dirty="0"/>
              <a:t> Richard Bartz.jpg.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</a:t>
            </a:r>
            <a:r>
              <a:rPr lang="cs-CZ" sz="1400" dirty="0" err="1"/>
              <a:t>Soubor:Cirsium_arvense_with_Bees_Richard_Bartz.jpg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Bažant: </a:t>
            </a:r>
            <a:r>
              <a:rPr lang="cs-CZ" sz="1400" dirty="0" err="1"/>
              <a:t>Soubor:Phasianus</a:t>
            </a:r>
            <a:r>
              <a:rPr lang="cs-CZ" sz="1400" dirty="0"/>
              <a:t> </a:t>
            </a:r>
            <a:r>
              <a:rPr lang="cs-CZ" sz="1400" dirty="0" err="1"/>
              <a:t>colchicus</a:t>
            </a:r>
            <a:r>
              <a:rPr lang="cs-CZ" sz="1400" dirty="0"/>
              <a:t> 2 tom %28Lukasz Lukasik%29.jpg.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&lt;http://cs.wikipedia.org/wiki/Soubor:Phasianus_colchicus_2_tom_%28Lukasz_Lukasik%29.jpg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Hraboš: </a:t>
            </a:r>
            <a:r>
              <a:rPr lang="cs-CZ" sz="1400" dirty="0" err="1"/>
              <a:t>Soubor:Feldmaus</a:t>
            </a:r>
            <a:r>
              <a:rPr lang="cs-CZ" sz="1400" dirty="0"/>
              <a:t> </a:t>
            </a:r>
            <a:r>
              <a:rPr lang="cs-CZ" sz="1400" dirty="0" err="1"/>
              <a:t>Microtus</a:t>
            </a:r>
            <a:r>
              <a:rPr lang="cs-CZ" sz="1400" dirty="0"/>
              <a:t> arvalis.jpg.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</a:t>
            </a:r>
            <a:r>
              <a:rPr lang="cs-CZ" sz="1400" dirty="0" err="1"/>
              <a:t>Soubor:Feldmaus_Microtus_arvalis.jpg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Káně: </a:t>
            </a:r>
            <a:r>
              <a:rPr lang="cs-CZ" sz="1400" dirty="0" err="1"/>
              <a:t>Soubor:Buteo</a:t>
            </a:r>
            <a:r>
              <a:rPr lang="cs-CZ" sz="1400" dirty="0"/>
              <a:t> </a:t>
            </a:r>
            <a:r>
              <a:rPr lang="cs-CZ" sz="1400" dirty="0" err="1"/>
              <a:t>buteo</a:t>
            </a:r>
            <a:r>
              <a:rPr lang="cs-CZ" sz="1400" dirty="0"/>
              <a:t> 1 %28Lukasz Lukasik%29.jpg.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&lt;http://cs.wikipedia.org/wiki/Soubor:Buteo_buteo_1_%28Lukasz_Lukasik%29.jpg&gt;.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9216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0891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/>
              <a:t>Citace</a:t>
            </a:r>
            <a:r>
              <a:rPr lang="cs-CZ" sz="1400" dirty="0" smtClean="0"/>
              <a:t>: obr. Křeček: </a:t>
            </a:r>
            <a:r>
              <a:rPr lang="cs-CZ" sz="1400" dirty="0" err="1"/>
              <a:t>Soubor:Hamster.jpg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</a:t>
            </a:r>
            <a:endParaRPr lang="cs-CZ" sz="1400" dirty="0" smtClean="0"/>
          </a:p>
          <a:p>
            <a:r>
              <a:rPr lang="cs-CZ" sz="1400" dirty="0" smtClean="0"/>
              <a:t>St</a:t>
            </a:r>
            <a:r>
              <a:rPr lang="cs-CZ" sz="1400" dirty="0"/>
              <a:t>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</a:t>
            </a:r>
            <a:r>
              <a:rPr lang="cs-CZ" sz="1400" dirty="0" smtClean="0"/>
              <a:t>:/</a:t>
            </a:r>
          </a:p>
          <a:p>
            <a:r>
              <a:rPr lang="cs-CZ" sz="1400" dirty="0" smtClean="0"/>
              <a:t>/</a:t>
            </a:r>
            <a:r>
              <a:rPr lang="cs-CZ" sz="1400" dirty="0"/>
              <a:t>cs.wikipedia.org/wiki/</a:t>
            </a:r>
            <a:r>
              <a:rPr lang="cs-CZ" sz="1400" dirty="0" err="1"/>
              <a:t>Soubor:Hamster.jpg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Koroptev: </a:t>
            </a:r>
            <a:r>
              <a:rPr lang="cs-CZ" sz="1400" dirty="0" err="1"/>
              <a:t>Soubor:Rebhuehner.jpg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</a:t>
            </a:r>
            <a:r>
              <a:rPr lang="cs-CZ" sz="1400" dirty="0" err="1"/>
              <a:t>Soubor:Rebhuehner.jpg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Poštolka: </a:t>
            </a:r>
            <a:r>
              <a:rPr lang="cs-CZ" sz="1400" dirty="0" err="1"/>
              <a:t>Soubor:Common</a:t>
            </a:r>
            <a:r>
              <a:rPr lang="cs-CZ" sz="1400" dirty="0"/>
              <a:t> </a:t>
            </a:r>
            <a:r>
              <a:rPr lang="cs-CZ" sz="1400" dirty="0" err="1"/>
              <a:t>kestrel</a:t>
            </a:r>
            <a:r>
              <a:rPr lang="cs-CZ" sz="1400" dirty="0"/>
              <a:t> </a:t>
            </a:r>
            <a:r>
              <a:rPr lang="cs-CZ" sz="1400" dirty="0" err="1"/>
              <a:t>falco</a:t>
            </a:r>
            <a:r>
              <a:rPr lang="cs-CZ" sz="1400" dirty="0"/>
              <a:t> tinnunculus.jpg.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</a:t>
            </a:r>
            <a:r>
              <a:rPr lang="cs-CZ" sz="1400" dirty="0" err="1"/>
              <a:t>Soubor:Common_kestrel_falco_tinnunculus.jpg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Sysel  Soubor:Europ%C3%A4ischer </a:t>
            </a:r>
            <a:r>
              <a:rPr lang="cs-CZ" sz="1400" dirty="0" err="1"/>
              <a:t>Ziesel</a:t>
            </a:r>
            <a:r>
              <a:rPr lang="cs-CZ" sz="1400" dirty="0"/>
              <a:t> in Hockstellung.jpg.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&lt;http://cs.wikipedia.org/wiki/Soubor:Europ%C3%A4ischer_Ziesel_in_Hockstellung.jpg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Králík </a:t>
            </a:r>
            <a:r>
              <a:rPr lang="cs-CZ" sz="1400" dirty="0" err="1"/>
              <a:t>Soubor:Oryctolagus</a:t>
            </a:r>
            <a:r>
              <a:rPr lang="cs-CZ" sz="1400" dirty="0"/>
              <a:t> </a:t>
            </a:r>
            <a:r>
              <a:rPr lang="cs-CZ" sz="1400" dirty="0" err="1"/>
              <a:t>cuniculus</a:t>
            </a:r>
            <a:r>
              <a:rPr lang="cs-CZ" sz="1400" dirty="0"/>
              <a:t> </a:t>
            </a:r>
            <a:r>
              <a:rPr lang="cs-CZ" sz="1400" dirty="0" err="1"/>
              <a:t>Tasmania</a:t>
            </a:r>
            <a:r>
              <a:rPr lang="cs-CZ" sz="1400" dirty="0"/>
              <a:t> 2.jpg.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&lt;http://cs.wikipedia.org/wiki/Soubor:Oryctolagus_cuniculus_Tasmania_2.jpg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Zajíc: Soubor:01-sfel-08-009a - crop.jpg.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2012-01-09]. Dostupné z WWW: &lt;http://cs.wikipedia.org/wiki/Soubor:01-sfel-08-009a_-_crop.jpg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Výrobky z mouky, olej, hranolky, mák, fazole, jetel, brokolice, chrpa, klíčící semínko: </a:t>
            </a:r>
            <a:r>
              <a:rPr lang="cs-CZ" sz="1400" dirty="0"/>
              <a:t>z </a:t>
            </a:r>
            <a:r>
              <a:rPr lang="cs-CZ" sz="1400" dirty="0" err="1"/>
              <a:t>office</a:t>
            </a:r>
            <a:r>
              <a:rPr lang="cs-CZ" sz="1400" dirty="0"/>
              <a:t>. Microsoft. </a:t>
            </a:r>
            <a:r>
              <a:rPr lang="cs-CZ" sz="1400" dirty="0" err="1"/>
              <a:t>com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6776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265</TotalTime>
  <Words>332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Franklin Gothic Book</vt:lpstr>
      <vt:lpstr>Franklin Gothic Medium</vt:lpstr>
      <vt:lpstr>Wingdings</vt:lpstr>
      <vt:lpstr>Wingdings 2</vt:lpstr>
      <vt:lpstr>Cesta</vt:lpstr>
      <vt:lpstr>Prezentace aplikace PowerPoint</vt:lpstr>
      <vt:lpstr>POLE</vt:lpstr>
      <vt:lpstr>POLE</vt:lpstr>
      <vt:lpstr>ROSTLInY NA POLI</vt:lpstr>
      <vt:lpstr>Rostliny na poli</vt:lpstr>
      <vt:lpstr>ŽIVOČICHOVÉ NA POLI</vt:lpstr>
      <vt:lpstr>ŽIVOČICHOVÉ NA POLI</vt:lpstr>
      <vt:lpstr>ŽIVOČICHOVÉ NA POLI</vt:lpstr>
      <vt:lpstr>Poznávání rostlin</vt:lpstr>
      <vt:lpstr>Poznávání rostlin - ŘEŠENÍ</vt:lpstr>
      <vt:lpstr>POZNÁVÁNÍ ŽIVOČICHŮ</vt:lpstr>
      <vt:lpstr>POZNÁVÁNÍ ŽIVOČICHŮ -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83</cp:revision>
  <dcterms:created xsi:type="dcterms:W3CDTF">2012-01-08T18:25:10Z</dcterms:created>
  <dcterms:modified xsi:type="dcterms:W3CDTF">2013-08-02T12:05:47Z</dcterms:modified>
</cp:coreProperties>
</file>